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55"/>
  </p:notesMasterIdLst>
  <p:sldIdLst>
    <p:sldId id="1005" r:id="rId3"/>
    <p:sldId id="1060" r:id="rId4"/>
    <p:sldId id="1016" r:id="rId5"/>
    <p:sldId id="976" r:id="rId6"/>
    <p:sldId id="977" r:id="rId7"/>
    <p:sldId id="1061" r:id="rId8"/>
    <p:sldId id="1065" r:id="rId9"/>
    <p:sldId id="1130" r:id="rId10"/>
    <p:sldId id="1131" r:id="rId11"/>
    <p:sldId id="1132" r:id="rId12"/>
    <p:sldId id="1133" r:id="rId13"/>
    <p:sldId id="1134" r:id="rId14"/>
    <p:sldId id="1135" r:id="rId15"/>
    <p:sldId id="1136" r:id="rId16"/>
    <p:sldId id="1137" r:id="rId17"/>
    <p:sldId id="1138" r:id="rId18"/>
    <p:sldId id="1139" r:id="rId19"/>
    <p:sldId id="1148" r:id="rId20"/>
    <p:sldId id="1150" r:id="rId21"/>
    <p:sldId id="1151" r:id="rId22"/>
    <p:sldId id="1154" r:id="rId23"/>
    <p:sldId id="1032" r:id="rId24"/>
    <p:sldId id="1155" r:id="rId25"/>
    <p:sldId id="1156" r:id="rId26"/>
    <p:sldId id="1157" r:id="rId27"/>
    <p:sldId id="1118" r:id="rId28"/>
    <p:sldId id="1095" r:id="rId29"/>
    <p:sldId id="993" r:id="rId30"/>
    <p:sldId id="1055" r:id="rId31"/>
    <p:sldId id="1121" r:id="rId32"/>
    <p:sldId id="1123" r:id="rId33"/>
    <p:sldId id="1122" r:id="rId34"/>
    <p:sldId id="1124" r:id="rId35"/>
    <p:sldId id="1125" r:id="rId36"/>
    <p:sldId id="1126" r:id="rId37"/>
    <p:sldId id="1127" r:id="rId38"/>
    <p:sldId id="1128" r:id="rId39"/>
    <p:sldId id="1070" r:id="rId40"/>
    <p:sldId id="1071" r:id="rId41"/>
    <p:sldId id="1096" r:id="rId42"/>
    <p:sldId id="1084" r:id="rId43"/>
    <p:sldId id="980" r:id="rId44"/>
    <p:sldId id="1048" r:id="rId45"/>
    <p:sldId id="1085" r:id="rId46"/>
    <p:sldId id="1086" r:id="rId47"/>
    <p:sldId id="1087" r:id="rId48"/>
    <p:sldId id="1069" r:id="rId49"/>
    <p:sldId id="1046" r:id="rId50"/>
    <p:sldId id="1088" r:id="rId51"/>
    <p:sldId id="985" r:id="rId52"/>
    <p:sldId id="1000" r:id="rId53"/>
    <p:sldId id="1002"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M" lastIdx="7" clrIdx="0"/>
  <p:cmAuthor id="1" name="Haines, Becky" initials="HB" lastIdx="2" clrIdx="1"/>
  <p:cmAuthor id="2" name="Kosmicki, Adrian" initials="KA" lastIdx="2" clrIdx="2"/>
  <p:cmAuthor id="3" name="Miller, Leslie" initials="Lesli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061"/>
    <a:srgbClr val="CCFF66"/>
    <a:srgbClr val="60E976"/>
    <a:srgbClr val="669900"/>
    <a:srgbClr val="009900"/>
    <a:srgbClr val="60E276"/>
    <a:srgbClr val="4ADE63"/>
    <a:srgbClr val="15FB62"/>
    <a:srgbClr val="03AD3C"/>
    <a:srgbClr val="60FC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70" autoAdjust="0"/>
    <p:restoredTop sz="86364" autoAdjust="0"/>
  </p:normalViewPr>
  <p:slideViewPr>
    <p:cSldViewPr>
      <p:cViewPr varScale="1">
        <p:scale>
          <a:sx n="119" d="100"/>
          <a:sy n="119" d="100"/>
        </p:scale>
        <p:origin x="1810" y="82"/>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sorterViewPr>
    <p:cViewPr varScale="1">
      <p:scale>
        <a:sx n="100" d="100"/>
        <a:sy n="100" d="100"/>
      </p:scale>
      <p:origin x="0" y="6252"/>
    </p:cViewPr>
  </p:sorterViewPr>
  <p:notesViewPr>
    <p:cSldViewPr>
      <p:cViewPr>
        <p:scale>
          <a:sx n="150" d="100"/>
          <a:sy n="150" d="100"/>
        </p:scale>
        <p:origin x="-1440" y="4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smtClean="0"/>
            </a:lvl1pPr>
          </a:lstStyle>
          <a:p>
            <a:pPr>
              <a:defRPr/>
            </a:pPr>
            <a:fld id="{F0D75E3E-4A1F-4363-A6CD-87E3A036FAD4}" type="datetimeFigureOut">
              <a:rPr lang="en-US"/>
              <a:pPr>
                <a:defRPr/>
              </a:pPr>
              <a:t>5/28/2018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smtClean="0"/>
            </a:lvl1pPr>
          </a:lstStyle>
          <a:p>
            <a:pPr>
              <a:defRPr/>
            </a:pPr>
            <a:fld id="{240A3458-BE6A-4483-A97A-547C22744FEE}" type="slidenum">
              <a:rPr lang="en-US"/>
              <a:pPr>
                <a:defRPr/>
              </a:pPr>
              <a:t>‹#›</a:t>
            </a:fld>
            <a:endParaRPr lang="en-US"/>
          </a:p>
        </p:txBody>
      </p:sp>
    </p:spTree>
    <p:extLst>
      <p:ext uri="{BB962C8B-B14F-4D97-AF65-F5344CB8AC3E}">
        <p14:creationId xmlns:p14="http://schemas.microsoft.com/office/powerpoint/2010/main" val="6730459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F45732-6417-4F2A-9395-DEEAB6E46A48}" type="slidenum">
              <a:rPr lang="en-US"/>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80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7B4E99-896E-43A4-B4AD-02D379CF4203}" type="slidenum">
              <a:rPr lang="en-US">
                <a:solidFill>
                  <a:prstClr val="black"/>
                </a:solidFill>
              </a:rPr>
              <a:pPr/>
              <a:t>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a:t>
            </a:r>
            <a:r>
              <a:rPr lang="en-US" sz="1200" b="1" kern="1200" dirty="0" err="1">
                <a:solidFill>
                  <a:schemeClr val="tx1"/>
                </a:solidFill>
                <a:effectLst/>
                <a:latin typeface="+mn-lt"/>
                <a:ea typeface="+mn-ea"/>
                <a:cs typeface="+mn-cs"/>
              </a:rPr>
              <a:t>The</a:t>
            </a:r>
            <a:r>
              <a:rPr lang="en-US" sz="1200" b="1" kern="1200" dirty="0">
                <a:solidFill>
                  <a:schemeClr val="tx1"/>
                </a:solidFill>
                <a:effectLst/>
                <a:latin typeface="+mn-lt"/>
                <a:ea typeface="+mn-ea"/>
                <a:cs typeface="+mn-cs"/>
              </a:rPr>
              <a:t> ACR Data Science Institute.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ACR Data Science Institute was created by the ACR Board of Chancellors in May 2017 to establish the ACR’s and radiology professionals’ leadership role in bringing the advances in data science and artificial intelligence for medical imaging to clinical practice. While we cannot tell the entire ACR DSI story in just a few slides please visit acrdsi.org for more information and updates.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AI will ultimately be an incredibly important tool to help radiology professionals better serve our patients. The applications of AI to the radiological sciences will be almost unlimited. We foresee applications where AI is automatically run on our modalities to flag potentially time-sensitive, critical cases so that we can bump those patients to the top of our worklists. AI will almost certainly improve disease detection and classification. AI will also enhance patient throughput and the overall productivity of our departments. We may even be able to use AI to predict which patients are most likely to skip their MRI appointment and then take steps to prevent that situation.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the initial work on AI for radiology is happening mostly at our academic institutions, the value of AI is not going to just be for academic radiologists. To help our patients the most, AI algorithms must be integrated in community practices as well. Our goal is to make AI an indispensable tool for all radiology professionals, our referring physicians and our patients.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DSI is designed to support every stakeholder involved in applying AI to imaging:  industry developers, data scientists, radiologists and other physicians, </a:t>
            </a:r>
            <a:r>
              <a:rPr lang="en-US" sz="1200" kern="1200" dirty="0" err="1">
                <a:solidFill>
                  <a:schemeClr val="tx1"/>
                </a:solidFill>
                <a:effectLst/>
                <a:latin typeface="+mn-lt"/>
                <a:ea typeface="+mn-ea"/>
                <a:cs typeface="+mn-cs"/>
              </a:rPr>
              <a:t>informaticists</a:t>
            </a:r>
            <a:r>
              <a:rPr lang="en-US" sz="1200" kern="1200" dirty="0">
                <a:solidFill>
                  <a:schemeClr val="tx1"/>
                </a:solidFill>
                <a:effectLst/>
                <a:latin typeface="+mn-lt"/>
                <a:ea typeface="+mn-ea"/>
                <a:cs typeface="+mn-cs"/>
              </a:rPr>
              <a:t>, patient advocates, healthcare executives, and ultimately (and most importantly) our patients!</a:t>
            </a:r>
          </a:p>
        </p:txBody>
      </p:sp>
      <p:sp>
        <p:nvSpPr>
          <p:cNvPr id="4" name="Slide Number Placeholder 3"/>
          <p:cNvSpPr>
            <a:spLocks noGrp="1"/>
          </p:cNvSpPr>
          <p:nvPr>
            <p:ph type="sldNum" sz="quarter" idx="10"/>
          </p:nvPr>
        </p:nvSpPr>
        <p:spPr/>
        <p:txBody>
          <a:bodyPr/>
          <a:lstStyle/>
          <a:p>
            <a:fld id="{B00ECE8E-40F3-C940-84B3-35E5BCA5F48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50008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chemeClr val="tx1"/>
                </a:solidFill>
              </a:rPr>
              <a:t>The DSI has a four-part mission to help guide the implementation of AI in medical imaging and the radiological sciences:</a:t>
            </a:r>
          </a:p>
          <a:p>
            <a:endParaRPr lang="en-US" dirty="0">
              <a:solidFill>
                <a:schemeClr val="tx1"/>
              </a:solidFill>
            </a:endParaRPr>
          </a:p>
          <a:p>
            <a:pPr marL="228600" indent="-228600" defTabSz="922903">
              <a:buFont typeface="+mj-lt"/>
              <a:buAutoNum type="arabicPeriod"/>
              <a:defRPr/>
            </a:pPr>
            <a:r>
              <a:rPr lang="en-US" b="1" dirty="0">
                <a:solidFill>
                  <a:schemeClr val="tx1"/>
                </a:solidFill>
              </a:rPr>
              <a:t>Ensure the value of radiologists as AI evolves </a:t>
            </a:r>
            <a:r>
              <a:rPr lang="en-US" dirty="0">
                <a:solidFill>
                  <a:schemeClr val="tx1"/>
                </a:solidFill>
              </a:rPr>
              <a:t>through the development of appropriate use cases and workflow integration</a:t>
            </a:r>
          </a:p>
          <a:p>
            <a:pPr marL="228600" indent="-228600" defTabSz="922903">
              <a:buFont typeface="+mj-lt"/>
              <a:buAutoNum type="arabicPeriod"/>
              <a:defRPr/>
            </a:pPr>
            <a:r>
              <a:rPr lang="en-US" b="1" dirty="0">
                <a:solidFill>
                  <a:schemeClr val="tx1"/>
                </a:solidFill>
              </a:rPr>
              <a:t>Protect patients </a:t>
            </a:r>
            <a:r>
              <a:rPr lang="en-US" dirty="0">
                <a:solidFill>
                  <a:schemeClr val="tx1"/>
                </a:solidFill>
              </a:rPr>
              <a:t>through leadership roles in the regulatory process with government agencies and validation of AI algorithms</a:t>
            </a:r>
          </a:p>
          <a:p>
            <a:pPr marL="228600" indent="-228600" defTabSz="922903">
              <a:buFont typeface="+mj-lt"/>
              <a:buAutoNum type="arabicPeriod"/>
              <a:defRPr/>
            </a:pPr>
            <a:r>
              <a:rPr lang="en-US" b="1" dirty="0">
                <a:solidFill>
                  <a:schemeClr val="tx1"/>
                </a:solidFill>
              </a:rPr>
              <a:t>Establish industry relationships </a:t>
            </a:r>
            <a:r>
              <a:rPr lang="en-US" dirty="0">
                <a:solidFill>
                  <a:schemeClr val="tx1"/>
                </a:solidFill>
              </a:rPr>
              <a:t>by providing credible use cases, help with FDA and other government agencies, and pathways for clinical integration</a:t>
            </a:r>
          </a:p>
          <a:p>
            <a:pPr marL="228600" indent="-228600" defTabSz="922903">
              <a:buFont typeface="+mj-lt"/>
              <a:buAutoNum type="arabicPeriod"/>
              <a:defRPr/>
            </a:pPr>
            <a:r>
              <a:rPr lang="en-US" b="1" dirty="0">
                <a:solidFill>
                  <a:schemeClr val="tx1"/>
                </a:solidFill>
              </a:rPr>
              <a:t>Educate </a:t>
            </a:r>
            <a:r>
              <a:rPr lang="en-US" dirty="0">
                <a:solidFill>
                  <a:schemeClr val="tx1"/>
                </a:solidFill>
              </a:rPr>
              <a:t>radiologists, other physicians and all stakeholders about AI and the ACR’s role in data science for the good of our patients</a:t>
            </a:r>
          </a:p>
        </p:txBody>
      </p:sp>
      <p:sp>
        <p:nvSpPr>
          <p:cNvPr id="4" name="Slide Number Placeholder 3"/>
          <p:cNvSpPr>
            <a:spLocks noGrp="1"/>
          </p:cNvSpPr>
          <p:nvPr>
            <p:ph type="sldNum" sz="quarter" idx="10"/>
          </p:nvPr>
        </p:nvSpPr>
        <p:spPr/>
        <p:txBody>
          <a:bodyPr/>
          <a:lstStyle/>
          <a:p>
            <a:fld id="{D2A4EE65-CECB-4E69-BA4D-3F6DFF839C6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98574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AI use cases are the way software developers specify how an AI algorithm will take in information, run the AI model and provide an output for end user and the top DSI initiative is creating clinical Use Cases for applying AI to radiology and radiological sciences.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focusing on the activities where the ACR and DSI are uniquely positioned to do the things that need to happen to advance that missions of the ACR and our professions: patient safety, regulatory process and government relations and promoting and ensuring the value of radiology professionals to our patients and health systems These are key areas where other players will be unlikely to take on or less successful if they do.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Using a wide range of input from radiology specialty societies, academic practices and industry developers, ACR DSI Use Cases will be developed by expert DSI Data Science Subspecialty Panels to prioritize the AI use cases that will be most valuable to our patients, our practices and our health systems. The ACR is developing a very agile but structured way to tap into the volunteer energy of our members to help the developers be successful in creating AI that gets broad adoption because it solves real problems.</a:t>
            </a:r>
          </a:p>
          <a:p>
            <a:pPr lvl="0"/>
            <a:r>
              <a:rPr lang="en-US" sz="1200" kern="1200" dirty="0">
                <a:solidFill>
                  <a:schemeClr val="tx1"/>
                </a:solidFill>
                <a:effectLst/>
                <a:latin typeface="+mn-lt"/>
                <a:ea typeface="+mn-ea"/>
                <a:cs typeface="+mn-cs"/>
              </a:rPr>
              <a:t>-DSI Use Case data elements will specify standardized ways for creating annotated data sets for algorithm training and testing that recognize the technical, geographic and patient diversity in our practices. </a:t>
            </a:r>
          </a:p>
          <a:p>
            <a:pPr lvl="0"/>
            <a:r>
              <a:rPr lang="en-US" sz="1200" kern="1200" dirty="0">
                <a:solidFill>
                  <a:schemeClr val="tx1"/>
                </a:solidFill>
                <a:effectLst/>
                <a:latin typeface="+mn-lt"/>
                <a:ea typeface="+mn-ea"/>
                <a:cs typeface="+mn-cs"/>
              </a:rPr>
              <a:t>-DSI Use Case data elements will ensure patient safety by specifying how algorithms will be validated prior to FDA approval and the ACR DSI will provide validation services for developers using DSI use cases to facilitate FDA review</a:t>
            </a:r>
          </a:p>
          <a:p>
            <a:pPr lvl="0"/>
            <a:r>
              <a:rPr lang="en-US" sz="1200" kern="1200" dirty="0">
                <a:solidFill>
                  <a:schemeClr val="tx1"/>
                </a:solidFill>
                <a:effectLst/>
                <a:latin typeface="+mn-lt"/>
                <a:ea typeface="+mn-ea"/>
                <a:cs typeface="+mn-cs"/>
              </a:rPr>
              <a:t>-DSI Use Case data elements will specify pathways for clinical integration into our existing workflow tools such as our reporting software, the modalities, PACS and EHR and finally </a:t>
            </a:r>
          </a:p>
          <a:p>
            <a:pPr lvl="0"/>
            <a:r>
              <a:rPr lang="en-US" sz="1200" kern="1200" dirty="0">
                <a:solidFill>
                  <a:schemeClr val="tx1"/>
                </a:solidFill>
                <a:effectLst/>
                <a:latin typeface="+mn-lt"/>
                <a:ea typeface="+mn-ea"/>
                <a:cs typeface="+mn-cs"/>
              </a:rPr>
              <a:t>-DSI Uses Cases will have data elements that provide post-market feedback about the algorithm’s effectiveness in clinical practice from radiologists through an AI Registry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process has broad appeal among many stakeholders including the FDA, and DSI Lung Cancer Screening Use Case has been selected by the FDA for a demonstration project illustrating DSI tools for algorithm validation of algorithms and monitoring algorithm performance in clinical practice. </a:t>
            </a:r>
          </a:p>
        </p:txBody>
      </p:sp>
      <p:sp>
        <p:nvSpPr>
          <p:cNvPr id="4" name="Slide Number Placeholder 3"/>
          <p:cNvSpPr>
            <a:spLocks noGrp="1"/>
          </p:cNvSpPr>
          <p:nvPr>
            <p:ph type="sldNum" sz="quarter" idx="10"/>
          </p:nvPr>
        </p:nvSpPr>
        <p:spPr/>
        <p:txBody>
          <a:bodyPr/>
          <a:lstStyle/>
          <a:p>
            <a:fld id="{D2A4EE65-CECB-4E69-BA4D-3F6DFF839C6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50446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the ACR DSI has the mission of member and other stakeholder education about AI in the radiological professions. Separating the hype of AI taking away radiologists’ jobs from the real benefits AI will bring to our practices and patients is paramount. Additionally, we are discussing all aspects of AI in medical imaging including implementation, legal and ethical issues and the regulatory and economic aspects of bringing AI to practice. Please visit the ACR DSI website at acrdsi.org for more resources including blogs, videos and webinars. Also, the JACR has established a bimonthly Data Science And Radiological Practice co-edited by the DSI Chief Science Officer, Keith Dreyer and the DSI Chief Medical Officer, Bibb Allen to keep members up to date on the developments in Ai and the activities of the Data Science Institute.</a:t>
            </a:r>
          </a:p>
        </p:txBody>
      </p:sp>
      <p:sp>
        <p:nvSpPr>
          <p:cNvPr id="4" name="Slide Number Placeholder 3"/>
          <p:cNvSpPr>
            <a:spLocks noGrp="1"/>
          </p:cNvSpPr>
          <p:nvPr>
            <p:ph type="sldNum" sz="quarter" idx="10"/>
          </p:nvPr>
        </p:nvSpPr>
        <p:spPr/>
        <p:txBody>
          <a:bodyPr/>
          <a:lstStyle/>
          <a:p>
            <a:fld id="{D2A4EE65-CECB-4E69-BA4D-3F6DFF839C6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84320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3C4B04A-322F-40D5-9427-7151A69C3E6F}" type="slidenum">
              <a:rPr lang="en-US" smtClean="0"/>
              <a:pPr/>
              <a:t>26</a:t>
            </a:fld>
            <a:endParaRPr lang="en-US" dirty="0"/>
          </a:p>
        </p:txBody>
      </p:sp>
    </p:spTree>
    <p:extLst>
      <p:ext uri="{BB962C8B-B14F-4D97-AF65-F5344CB8AC3E}">
        <p14:creationId xmlns:p14="http://schemas.microsoft.com/office/powerpoint/2010/main" val="1065123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0A3458-BE6A-4483-A97A-547C22744FEE}" type="slidenum">
              <a:rPr lang="en-US" smtClean="0"/>
              <a:pPr>
                <a:defRPr/>
              </a:pPr>
              <a:t>28</a:t>
            </a:fld>
            <a:endParaRPr lang="en-US"/>
          </a:p>
        </p:txBody>
      </p:sp>
    </p:spTree>
    <p:extLst>
      <p:ext uri="{BB962C8B-B14F-4D97-AF65-F5344CB8AC3E}">
        <p14:creationId xmlns:p14="http://schemas.microsoft.com/office/powerpoint/2010/main" val="187974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F45732-6417-4F2A-9395-DEEAB6E46A48}" type="slidenum">
              <a:rPr lang="en-US"/>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a:xfrm>
            <a:off x="701675" y="4416425"/>
            <a:ext cx="5607050" cy="4651375"/>
          </a:xfrm>
        </p:spPr>
        <p:txBody>
          <a:bodyPr/>
          <a:lstStyle/>
          <a:p>
            <a:pPr algn="just" fontAlgn="auto">
              <a:lnSpc>
                <a:spcPct val="80000"/>
              </a:lnSpc>
              <a:spcBef>
                <a:spcPts val="0"/>
              </a:spcBef>
              <a:spcAft>
                <a:spcPts val="0"/>
              </a:spcAft>
              <a:defRPr/>
            </a:pPr>
            <a:endParaRPr lang="en-US" sz="950" dirty="0">
              <a:latin typeface="+mj-lt"/>
              <a:cs typeface="Times New Roman" pitchFamily="18" charset="0"/>
            </a:endParaRP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1C6F78-F071-4DFD-B486-AAF700BB820F}" type="slidenum">
              <a:rPr lang="en-US"/>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AE4FDC-7AA7-4136-8AAC-96C89CF22995}" type="slidenum">
              <a:rPr lang="en-US"/>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F45732-6417-4F2A-9395-DEEAB6E46A48}"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AE4FDC-7AA7-4136-8AAC-96C89CF22995}" type="slidenum">
              <a:rPr lang="en-US"/>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AE4FDC-7AA7-4136-8AAC-96C89CF22995}" type="slidenum">
              <a:rPr lang="en-US"/>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38097-ABA2-4F2E-8E94-C169CB6AB27A}" type="slidenum">
              <a:rPr lang="en-US" smtClean="0"/>
              <a:t>36</a:t>
            </a:fld>
            <a:endParaRPr lang="en-US" dirty="0"/>
          </a:p>
        </p:txBody>
      </p:sp>
    </p:spTree>
    <p:extLst>
      <p:ext uri="{BB962C8B-B14F-4D97-AF65-F5344CB8AC3E}">
        <p14:creationId xmlns:p14="http://schemas.microsoft.com/office/powerpoint/2010/main" val="1554121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ACR ROPA is a voluntary process and ACR has recommended to Legislators mandatory accreditation of all facilities</a:t>
            </a:r>
          </a:p>
          <a:p>
            <a:endParaRPr lang="en-US" dirty="0"/>
          </a:p>
        </p:txBody>
      </p:sp>
      <p:sp>
        <p:nvSpPr>
          <p:cNvPr id="4" name="Slide Number Placeholder 3"/>
          <p:cNvSpPr>
            <a:spLocks noGrp="1"/>
          </p:cNvSpPr>
          <p:nvPr>
            <p:ph type="sldNum" sz="quarter" idx="10"/>
          </p:nvPr>
        </p:nvSpPr>
        <p:spPr/>
        <p:txBody>
          <a:bodyPr/>
          <a:lstStyle/>
          <a:p>
            <a:fld id="{3B74D9B3-6C6C-4E1E-8674-1963A6F255A1}" type="slidenum">
              <a:rPr lang="en-US" smtClean="0"/>
              <a:t>38</a:t>
            </a:fld>
            <a:endParaRPr lang="en-US" dirty="0"/>
          </a:p>
        </p:txBody>
      </p:sp>
    </p:spTree>
    <p:extLst>
      <p:ext uri="{BB962C8B-B14F-4D97-AF65-F5344CB8AC3E}">
        <p14:creationId xmlns:p14="http://schemas.microsoft.com/office/powerpoint/2010/main" val="3651851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4D9B3-6C6C-4E1E-8674-1963A6F255A1}" type="slidenum">
              <a:rPr lang="en-US" smtClean="0"/>
              <a:t>39</a:t>
            </a:fld>
            <a:endParaRPr lang="en-US" dirty="0"/>
          </a:p>
        </p:txBody>
      </p:sp>
    </p:spTree>
    <p:extLst>
      <p:ext uri="{BB962C8B-B14F-4D97-AF65-F5344CB8AC3E}">
        <p14:creationId xmlns:p14="http://schemas.microsoft.com/office/powerpoint/2010/main" val="3651851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4D9B3-6C6C-4E1E-8674-1963A6F255A1}" type="slidenum">
              <a:rPr lang="en-US" smtClean="0"/>
              <a:t>40</a:t>
            </a:fld>
            <a:endParaRPr lang="en-US" dirty="0"/>
          </a:p>
        </p:txBody>
      </p:sp>
    </p:spTree>
    <p:extLst>
      <p:ext uri="{BB962C8B-B14F-4D97-AF65-F5344CB8AC3E}">
        <p14:creationId xmlns:p14="http://schemas.microsoft.com/office/powerpoint/2010/main" val="3651851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0A3458-BE6A-4483-A97A-547C22744FEE}" type="slidenum">
              <a:rPr lang="en-US" smtClean="0"/>
              <a:pPr>
                <a:defRPr/>
              </a:pPr>
              <a:t>41</a:t>
            </a:fld>
            <a:endParaRPr lang="en-US"/>
          </a:p>
        </p:txBody>
      </p:sp>
    </p:spTree>
    <p:extLst>
      <p:ext uri="{BB962C8B-B14F-4D97-AF65-F5344CB8AC3E}">
        <p14:creationId xmlns:p14="http://schemas.microsoft.com/office/powerpoint/2010/main" val="2857506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The ACR Education Department offers a comprehensive array of instructional options to best meet the learning needs and diverse styles of its members in the field of radiology and its subspecialties.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F45732-6417-4F2A-9395-DEEAB6E46A48}" type="slidenum">
              <a:rPr lang="en-US"/>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58C511-0575-4817-9BEA-DE24BFB7A2AB}" type="slidenum">
              <a:rPr lang="en-US"/>
              <a:pPr/>
              <a:t>46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58C511-0575-4817-9BEA-DE24BFB7A2AB}" type="slidenum">
              <a:rPr lang="en-US"/>
              <a:pPr/>
              <a:t>47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F45732-6417-4F2A-9395-DEEAB6E46A48}" type="slidenum">
              <a:rPr lang="en-US"/>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0A3458-BE6A-4483-A97A-547C22744FEE}" type="slidenum">
              <a:rPr lang="en-US" smtClean="0"/>
              <a:pPr>
                <a:defRPr/>
              </a:pPr>
              <a:t>48</a:t>
            </a:fld>
            <a:endParaRPr lang="en-US"/>
          </a:p>
        </p:txBody>
      </p:sp>
    </p:spTree>
    <p:extLst>
      <p:ext uri="{BB962C8B-B14F-4D97-AF65-F5344CB8AC3E}">
        <p14:creationId xmlns:p14="http://schemas.microsoft.com/office/powerpoint/2010/main" val="2317753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80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7B4E99-896E-43A4-B4AD-02D379CF4203}" type="slidenum">
              <a:rPr lang="en-US"/>
              <a:pPr/>
              <a:t>50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182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2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99B267-F2B5-4E99-AC7C-842428C2D78A}" type="slidenum">
              <a:rPr lang="en-US"/>
              <a:pPr/>
              <a:t>51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8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4F2E4F-9D29-43E1-BAB9-1D9822070F45}" type="slidenum">
              <a:rPr lang="en-US"/>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F45732-6417-4F2A-9395-DEEAB6E46A48}"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F45732-6417-4F2A-9395-DEEAB6E46A48}" type="slidenum">
              <a:rPr lang="en-US"/>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F45732-6417-4F2A-9395-DEEAB6E46A48}" type="slidenum">
              <a:rPr lang="en-US"/>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80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7B4E99-896E-43A4-B4AD-02D379CF4203}" type="slidenum">
              <a:rPr lang="en-US">
                <a:solidFill>
                  <a:prstClr val="black"/>
                </a:solidFill>
              </a: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80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7B4E99-896E-43A4-B4AD-02D379CF4203}" type="slidenum">
              <a:rPr lang="en-US">
                <a:solidFill>
                  <a:prstClr val="black"/>
                </a:solidFill>
              </a: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BCF3F6-C7BE-4616-9EB5-4DCBAEEAD92E}" type="slidenum">
              <a:rPr lang="en-US">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Rectangle 3"/>
          <p:cNvSpPr>
            <a:spLocks noGrp="1" noChangeArrowheads="1"/>
          </p:cNvSpPr>
          <p:nvPr>
            <p:ph type="ctrTitle"/>
          </p:nvPr>
        </p:nvSpPr>
        <p:spPr>
          <a:xfrm>
            <a:off x="685800" y="2130439"/>
            <a:ext cx="7772400" cy="1470025"/>
          </a:xfrm>
        </p:spPr>
        <p:txBody>
          <a:bodyPr/>
          <a:lstStyle>
            <a:lvl1pPr algn="ctr">
              <a:defRPr sz="3200">
                <a:solidFill>
                  <a:schemeClr val="tx1"/>
                </a:solidFill>
              </a:defRPr>
            </a:lvl1pPr>
          </a:lstStyle>
          <a:p>
            <a:pPr lvl="0"/>
            <a:r>
              <a:rPr lang="en-US" noProof="0"/>
              <a:t>Click to edit Master title style</a:t>
            </a:r>
            <a:endParaRPr lang="en-US" noProof="0" dirty="0"/>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sz="2400">
                <a:solidFill>
                  <a:schemeClr val="tx1"/>
                </a:solidFill>
              </a:defRPr>
            </a:lvl1pPr>
          </a:lstStyle>
          <a:p>
            <a:pPr lvl="0"/>
            <a:r>
              <a:rPr lang="en-US" noProof="0"/>
              <a:t>Click to edit Master subtitle style</a:t>
            </a:r>
            <a:endParaRPr 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14"/>
            <a:ext cx="20574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14"/>
            <a:ext cx="60198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fld id="{42155FF9-2E1F-4A0C-B37C-8BD8F67B07D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56679"/>
            <a:ext cx="7772400" cy="1933575"/>
          </a:xfrm>
        </p:spPr>
        <p:txBody>
          <a:bodyPr/>
          <a:lstStyle>
            <a:lvl1pPr algn="ctr">
              <a:defRPr baseline="0"/>
            </a:lvl1pPr>
          </a:lstStyle>
          <a:p>
            <a:r>
              <a:rPr lang="en-US" dirty="0"/>
              <a:t>Title slide</a:t>
            </a:r>
            <a:br>
              <a:rPr lang="en-US" dirty="0"/>
            </a:br>
            <a:r>
              <a:rPr lang="en-US" dirty="0"/>
              <a:t>Click to add title text</a:t>
            </a:r>
          </a:p>
        </p:txBody>
      </p:sp>
    </p:spTree>
    <p:extLst>
      <p:ext uri="{BB962C8B-B14F-4D97-AF65-F5344CB8AC3E}">
        <p14:creationId xmlns:p14="http://schemas.microsoft.com/office/powerpoint/2010/main" val="387533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93074" y="621632"/>
            <a:ext cx="8757852" cy="56147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8546759" y="6465887"/>
            <a:ext cx="405027" cy="365125"/>
          </a:xfrm>
          <a:prstGeom prst="rect">
            <a:avLst/>
          </a:prstGeom>
          <a:ln/>
        </p:spPr>
        <p:txBody>
          <a:bodyPr/>
          <a:lstStyle>
            <a:lvl1pPr>
              <a:defRPr>
                <a:solidFill>
                  <a:schemeClr val="bg1"/>
                </a:solidFill>
              </a:defRPr>
            </a:lvl1pPr>
          </a:lstStyle>
          <a:p>
            <a:pPr fontAlgn="auto">
              <a:spcBef>
                <a:spcPts val="0"/>
              </a:spcBef>
              <a:spcAft>
                <a:spcPts val="0"/>
              </a:spcAft>
            </a:pPr>
            <a:fld id="{2B918821-AF8E-416E-8304-B66B497C3CDD}" type="slidenum">
              <a:rPr lang="en-US" smtClean="0">
                <a:solidFill>
                  <a:prstClr val="white"/>
                </a:solidFill>
                <a:latin typeface="Calibri"/>
              </a:rPr>
              <a:pPr fontAlgn="auto">
                <a:spcBef>
                  <a:spcPts val="0"/>
                </a:spcBef>
                <a:spcAft>
                  <a:spcPts val="0"/>
                </a:spcAft>
              </a:pPr>
              <a:t>‹#›</a:t>
            </a:fld>
            <a:endParaRPr lang="en-US" dirty="0">
              <a:solidFill>
                <a:prstClr val="white"/>
              </a:solidFill>
              <a:latin typeface="Calibri"/>
            </a:endParaRPr>
          </a:p>
        </p:txBody>
      </p:sp>
    </p:spTree>
    <p:extLst>
      <p:ext uri="{BB962C8B-B14F-4D97-AF65-F5344CB8AC3E}">
        <p14:creationId xmlns:p14="http://schemas.microsoft.com/office/powerpoint/2010/main" val="33434867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fld id="{7A4C582E-54CF-4957-A6DD-96C95DC829C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fld id="{AAF54740-FE0F-4C9D-802B-5CAE2FF2E05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fld id="{11E5F2CF-FA6B-4089-977D-64CC5556C2F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fld id="{A8DA25A8-DDFF-42F0-8E67-A3B2485D61B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fld id="{F4F34CA6-A78C-492A-AEF1-4B078E04401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20CA447A-B3AF-4BCE-A8CF-961B171F594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9333FB76-D74C-47A8-B258-158D19D2A645}"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fld id="{1116A07E-65E9-495C-94E8-5FAACF275892}"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2754" name="Picture 2"/>
          <p:cNvPicPr>
            <a:picLocks noChangeAspect="1"/>
          </p:cNvPicPr>
          <p:nvPr/>
        </p:nvPicPr>
        <p:blipFill>
          <a:blip r:embed="rId13"/>
          <a:srcRect r="76" b="3226"/>
          <a:stretch>
            <a:fillRect/>
          </a:stretch>
        </p:blipFill>
        <p:spPr bwMode="auto">
          <a:xfrm>
            <a:off x="0" y="0"/>
            <a:ext cx="9144000" cy="6858000"/>
          </a:xfrm>
          <a:prstGeom prst="rect">
            <a:avLst/>
          </a:prstGeom>
          <a:noFill/>
          <a:ln w="9525">
            <a:noFill/>
            <a:miter lim="800000"/>
            <a:headEnd/>
            <a:tailEnd/>
          </a:ln>
        </p:spPr>
      </p:pic>
      <p:sp>
        <p:nvSpPr>
          <p:cNvPr id="202755" name="Rectangle 2"/>
          <p:cNvSpPr>
            <a:spLocks noGrp="1" noChangeArrowheads="1"/>
          </p:cNvSpPr>
          <p:nvPr>
            <p:ph type="title"/>
          </p:nvPr>
        </p:nvSpPr>
        <p:spPr bwMode="auto">
          <a:xfrm>
            <a:off x="6858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2756" name="Rectangle 3"/>
          <p:cNvSpPr>
            <a:spLocks noGrp="1" noChangeArrowheads="1"/>
          </p:cNvSpPr>
          <p:nvPr>
            <p:ph type="body" idx="1"/>
          </p:nvPr>
        </p:nvSpPr>
        <p:spPr bwMode="auto">
          <a:xfrm>
            <a:off x="6858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81000" y="6480175"/>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050" smtClean="0">
                <a:solidFill>
                  <a:srgbClr val="00446A"/>
                </a:solidFill>
              </a:defRPr>
            </a:lvl1pPr>
          </a:lstStyle>
          <a:p>
            <a:pPr>
              <a:defRPr/>
            </a:pPr>
            <a:fld id="{61CFDF38-C4D6-4604-A8EA-88F3D46D5AD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81" r:id="rId11"/>
  </p:sldLayoutIdLst>
  <p:hf sldNum="0" hdr="0" dt="0"/>
  <p:txStyles>
    <p:titleStyle>
      <a:lvl1pPr algn="l" rtl="0" fontAlgn="base">
        <a:spcBef>
          <a:spcPct val="0"/>
        </a:spcBef>
        <a:spcAft>
          <a:spcPct val="0"/>
        </a:spcAft>
        <a:defRPr sz="3200">
          <a:solidFill>
            <a:schemeClr val="tx1"/>
          </a:solidFill>
          <a:latin typeface="+mj-lt"/>
          <a:ea typeface="+mj-ea"/>
          <a:cs typeface="+mj-cs"/>
        </a:defRPr>
      </a:lvl1pPr>
      <a:lvl2pPr algn="l" rtl="0" fontAlgn="base">
        <a:spcBef>
          <a:spcPct val="0"/>
        </a:spcBef>
        <a:spcAft>
          <a:spcPct val="0"/>
        </a:spcAft>
        <a:defRPr sz="3200">
          <a:solidFill>
            <a:schemeClr val="tx1"/>
          </a:solidFill>
          <a:latin typeface="Arial" charset="0"/>
        </a:defRPr>
      </a:lvl2pPr>
      <a:lvl3pPr algn="l" rtl="0" fontAlgn="base">
        <a:spcBef>
          <a:spcPct val="0"/>
        </a:spcBef>
        <a:spcAft>
          <a:spcPct val="0"/>
        </a:spcAft>
        <a:defRPr sz="3200">
          <a:solidFill>
            <a:schemeClr val="tx1"/>
          </a:solidFill>
          <a:latin typeface="Arial" charset="0"/>
        </a:defRPr>
      </a:lvl3pPr>
      <a:lvl4pPr algn="l" rtl="0" fontAlgn="base">
        <a:spcBef>
          <a:spcPct val="0"/>
        </a:spcBef>
        <a:spcAft>
          <a:spcPct val="0"/>
        </a:spcAft>
        <a:defRPr sz="3200">
          <a:solidFill>
            <a:schemeClr val="tx1"/>
          </a:solidFill>
          <a:latin typeface="Arial" charset="0"/>
        </a:defRPr>
      </a:lvl4pPr>
      <a:lvl5pPr algn="l" rtl="0" fontAlgn="base">
        <a:spcBef>
          <a:spcPct val="0"/>
        </a:spcBef>
        <a:spcAft>
          <a:spcPct val="0"/>
        </a:spcAft>
        <a:defRPr sz="3200">
          <a:solidFill>
            <a:schemeClr val="tx1"/>
          </a:solidFill>
          <a:latin typeface="Arial" charset="0"/>
        </a:defRPr>
      </a:lvl5pPr>
      <a:lvl6pPr marL="457200" algn="ctr" rtl="0" eaLnBrk="1" fontAlgn="base" hangingPunct="1">
        <a:spcBef>
          <a:spcPct val="0"/>
        </a:spcBef>
        <a:spcAft>
          <a:spcPct val="0"/>
        </a:spcAft>
        <a:defRPr sz="3600">
          <a:solidFill>
            <a:schemeClr val="tx1"/>
          </a:solidFill>
          <a:latin typeface="Arial" charset="0"/>
        </a:defRPr>
      </a:lvl6pPr>
      <a:lvl7pPr marL="914400" algn="ctr" rtl="0" eaLnBrk="1" fontAlgn="base" hangingPunct="1">
        <a:spcBef>
          <a:spcPct val="0"/>
        </a:spcBef>
        <a:spcAft>
          <a:spcPct val="0"/>
        </a:spcAft>
        <a:defRPr sz="3600">
          <a:solidFill>
            <a:schemeClr val="tx1"/>
          </a:solidFill>
          <a:latin typeface="Arial" charset="0"/>
        </a:defRPr>
      </a:lvl7pPr>
      <a:lvl8pPr marL="1371600" algn="ctr" rtl="0" eaLnBrk="1" fontAlgn="base" hangingPunct="1">
        <a:spcBef>
          <a:spcPct val="0"/>
        </a:spcBef>
        <a:spcAft>
          <a:spcPct val="0"/>
        </a:spcAft>
        <a:defRPr sz="3600">
          <a:solidFill>
            <a:schemeClr val="tx1"/>
          </a:solidFill>
          <a:latin typeface="Arial" charset="0"/>
        </a:defRPr>
      </a:lvl8pPr>
      <a:lvl9pPr marL="1828800" algn="ctr" rtl="0" eaLnBrk="1" fontAlgn="base" hangingPunct="1">
        <a:spcBef>
          <a:spcPct val="0"/>
        </a:spcBef>
        <a:spcAft>
          <a:spcPct val="0"/>
        </a:spcAft>
        <a:defRPr sz="3600">
          <a:solidFill>
            <a:schemeClr val="tx1"/>
          </a:solidFill>
          <a:latin typeface="Arial" charset="0"/>
        </a:defRPr>
      </a:lvl9pPr>
    </p:titleStyle>
    <p:bodyStyle>
      <a:lvl1pPr marL="342900" indent="-342900" algn="l" rtl="0" fontAlgn="base">
        <a:spcBef>
          <a:spcPct val="20000"/>
        </a:spcBef>
        <a:spcAft>
          <a:spcPct val="0"/>
        </a:spcAft>
        <a:buClr>
          <a:srgbClr val="92D050"/>
        </a:buClr>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Clr>
          <a:srgbClr val="92D050"/>
        </a:buClr>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92D050"/>
        </a:buClr>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92D050"/>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92D050"/>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Title Placeholder 1"/>
          <p:cNvSpPr>
            <a:spLocks noGrp="1"/>
          </p:cNvSpPr>
          <p:nvPr>
            <p:ph type="title"/>
          </p:nvPr>
        </p:nvSpPr>
        <p:spPr>
          <a:xfrm>
            <a:off x="193930" y="0"/>
            <a:ext cx="7791830" cy="447040"/>
          </a:xfrm>
          <a:prstGeom prst="rect">
            <a:avLst/>
          </a:prstGeom>
        </p:spPr>
        <p:txBody>
          <a:bodyPr vert="horz" lIns="0" tIns="45720" rIns="91440" bIns="45720" rtlCol="0" anchor="ctr">
            <a:normAutofit/>
          </a:bodyPr>
          <a:lstStyle/>
          <a:p>
            <a:endParaRPr lang="en-US" dirty="0"/>
          </a:p>
        </p:txBody>
      </p:sp>
      <p:pic>
        <p:nvPicPr>
          <p:cNvPr id="10" name="Picture 9" descr="ACR_PPT_Regular_Pag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8735" cy="6858000"/>
          </a:xfrm>
          <a:prstGeom prst="rect">
            <a:avLst/>
          </a:prstGeom>
        </p:spPr>
      </p:pic>
    </p:spTree>
    <p:extLst>
      <p:ext uri="{BB962C8B-B14F-4D97-AF65-F5344CB8AC3E}">
        <p14:creationId xmlns:p14="http://schemas.microsoft.com/office/powerpoint/2010/main" val="1201808254"/>
      </p:ext>
    </p:extLst>
  </p:cSld>
  <p:clrMap bg1="lt1" tx1="dk1" bg2="lt2" tx2="dk2" accent1="accent1" accent2="accent2" accent3="accent3" accent4="accent4" accent5="accent5" accent6="accent6" hlink="hlink" folHlink="folHlink"/>
  <p:sldLayoutIdLst>
    <p:sldLayoutId id="2147483684" r:id="rId1"/>
    <p:sldLayoutId id="2147483685" r:id="rId2"/>
  </p:sldLayoutIdLst>
  <p:transition>
    <p:fade/>
  </p:transition>
  <p:txStyles>
    <p:titleStyle>
      <a:lvl1pPr algn="l" defTabSz="457200" rtl="0" eaLnBrk="1" latinLnBrk="0" hangingPunct="1">
        <a:spcBef>
          <a:spcPct val="0"/>
        </a:spcBef>
        <a:buNone/>
        <a:defRPr sz="1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cr.org/Advocacy-and-Economics/Coding-Sourc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cr.org/Practice-Management-Quality-Informatics/Imaging-3/Case-Studies" TargetMode="External"/><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acr.org/imaging3" TargetMode="External"/><Relationship Id="rId5" Type="http://schemas.openxmlformats.org/officeDocument/2006/relationships/hyperlink" Target="https://acrbulletin.org/most-valuable-radiology-practice" TargetMode="External"/><Relationship Id="rId4" Type="http://schemas.openxmlformats.org/officeDocument/2006/relationships/hyperlink" Target="http://www.acr.org/Advocacy/Economics-Health-Policy/Imaging-3/Case-Studi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cr.org/Quality-Safet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cr.org/Clinical-Resources/Reporting-and-Data-Systems/Lung-Rads" TargetMode="External"/><Relationship Id="rId2" Type="http://schemas.openxmlformats.org/officeDocument/2006/relationships/hyperlink" Target="https://www.acraccreditation.org/lung-cancer-screening-center"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acr.org/Practice-Management-Quality-Informatics/Registries/Lung-Cancer-Screening-Registr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cr.org/Quality-Safety/Resources/MACRA-Resources" TargetMode="External"/><Relationship Id="rId2" Type="http://schemas.openxmlformats.org/officeDocument/2006/relationships/hyperlink" Target="https://www.acr.org/Practice-Management-Quality-Informatics/Registries/Lung-Cancer-Screening-Registry" TargetMode="External"/><Relationship Id="rId1" Type="http://schemas.openxmlformats.org/officeDocument/2006/relationships/slideLayout" Target="../slideLayouts/slideLayout2.xml"/><Relationship Id="rId5" Type="http://schemas.openxmlformats.org/officeDocument/2006/relationships/hyperlink" Target="https://qpp.cms.gov/" TargetMode="External"/><Relationship Id="rId4" Type="http://schemas.openxmlformats.org/officeDocument/2006/relationships/hyperlink" Target="https://qpp.acr.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rscan.org/moving-to-value-based-car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rscan.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acr.org/Clinical-Resources/Interventional-Radiology-Resourc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acr.org/~/media/ACR/Documents/PDF/Pubs/Bulletin-Archive/2014/03CenterofSupport.pdf?la=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acr.org/Clinical-Resources/Radiation-Oncology-Resource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acr.org/Practice-Management-Quality-Informatics/Patient-Family-Centered-Car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jacr.org/issue/S1546-1440(16)X0013-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cr.org/educa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acr.org/Lifelong-Learning-and-CME/Meetings-and-Course-Calendar/ACR-Annual-Meeting" TargetMode="Externa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neimanhpi.org/"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hyperlink" Target="https://www.acr.org/Practice-Management-Quality-Informatics/Informatic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cr.org/ACR-Foundation" TargetMode="External"/><Relationship Id="rId2" Type="http://schemas.openxmlformats.org/officeDocument/2006/relationships/hyperlink" Target="https://donate.acrfoundation.org/"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www.acr.org/research" TargetMode="External"/><Relationship Id="rId3" Type="http://schemas.openxmlformats.org/officeDocument/2006/relationships/hyperlink" Target="http://www.acr.org/membership" TargetMode="External"/><Relationship Id="rId7" Type="http://schemas.openxmlformats.org/officeDocument/2006/relationships/hyperlink" Target="http://www.acr.org/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cr.org/Quality-Safety" TargetMode="External"/><Relationship Id="rId5" Type="http://schemas.openxmlformats.org/officeDocument/2006/relationships/hyperlink" Target="http://www.acr.org/advocacy-and-economics" TargetMode="External"/><Relationship Id="rId4" Type="http://schemas.openxmlformats.org/officeDocument/2006/relationships/hyperlink" Target="https://www.acr.org/Advocacy" TargetMode="External"/><Relationship Id="rId9" Type="http://schemas.openxmlformats.org/officeDocument/2006/relationships/hyperlink" Target="https://www.acr.org/Practice-Management-Quality-Informatics/Informatic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iframe%20width=%22500%22%20height=%22281%22%20src=%22https:/www.youtube.com/embed/boYSBp4CMbk%22%20frameborder=%220%22%20allow=%22autoplay;%20encrypted-media%22%20allowfullscreen%3e%3c/ifram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acr.org/membership"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acr.org/membershi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youtu.be/boYSBp4CMbk" TargetMode="Externa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cr.org/Advocacy-and-Economic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89"/>
            <a:ext cx="7772400" cy="1470025"/>
          </a:xfrm>
        </p:spPr>
        <p:txBody>
          <a:bodyPr/>
          <a:lstStyle/>
          <a:p>
            <a:r>
              <a:rPr lang="en-US" dirty="0"/>
              <a:t>ACR Overview</a:t>
            </a:r>
          </a:p>
        </p:txBody>
      </p:sp>
      <p:sp>
        <p:nvSpPr>
          <p:cNvPr id="3" name="Subtitle 2"/>
          <p:cNvSpPr>
            <a:spLocks noGrp="1"/>
          </p:cNvSpPr>
          <p:nvPr>
            <p:ph type="subTitle" idx="1"/>
          </p:nvPr>
        </p:nvSpPr>
        <p:spPr>
          <a:xfrm>
            <a:off x="1371600" y="3429000"/>
            <a:ext cx="6400800" cy="1752600"/>
          </a:xfrm>
        </p:spPr>
        <p:txBody>
          <a:bodyPr/>
          <a:lstStyle/>
          <a:p>
            <a:r>
              <a:rPr lang="en-US" dirty="0"/>
              <a:t>Bill Herrington MD FACR</a:t>
            </a:r>
          </a:p>
          <a:p>
            <a:r>
              <a:rPr lang="en-US" dirty="0"/>
              <a:t>Chair Commission on Membership</a:t>
            </a:r>
          </a:p>
          <a:p>
            <a:r>
              <a:rPr lang="en-US" dirty="0"/>
              <a:t>And Communication</a:t>
            </a:r>
          </a:p>
          <a:p>
            <a:r>
              <a:rPr lang="en-US" dirty="0"/>
              <a:t>Member Board of Chancellors</a:t>
            </a:r>
          </a:p>
          <a:p>
            <a:r>
              <a:rPr lang="en-US" dirty="0"/>
              <a:t>Official ACR Photo Above</a:t>
            </a:r>
          </a:p>
        </p:txBody>
      </p:sp>
    </p:spTree>
    <p:extLst>
      <p:ext uri="{BB962C8B-B14F-4D97-AF65-F5344CB8AC3E}">
        <p14:creationId xmlns:p14="http://schemas.microsoft.com/office/powerpoint/2010/main" val="214295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85800" y="457200"/>
            <a:ext cx="8229600" cy="1143000"/>
          </a:xfrm>
        </p:spPr>
        <p:txBody>
          <a:bodyPr/>
          <a:lstStyle/>
          <a:p>
            <a:r>
              <a:rPr lang="en-US" dirty="0" err="1">
                <a:cs typeface="Arial" charset="0"/>
              </a:rPr>
              <a:t>ACR</a:t>
            </a:r>
            <a:r>
              <a:rPr lang="en-US" dirty="0">
                <a:cs typeface="Arial" charset="0"/>
              </a:rPr>
              <a:t> Advocacy Communication</a:t>
            </a:r>
            <a:endParaRPr lang="en-US" dirty="0"/>
          </a:p>
        </p:txBody>
      </p:sp>
      <p:sp>
        <p:nvSpPr>
          <p:cNvPr id="5" name="Content Placeholder 2"/>
          <p:cNvSpPr>
            <a:spLocks noGrp="1"/>
          </p:cNvSpPr>
          <p:nvPr>
            <p:ph idx="1"/>
          </p:nvPr>
        </p:nvSpPr>
        <p:spPr>
          <a:xfrm>
            <a:off x="533400" y="1582738"/>
            <a:ext cx="7620000" cy="4894262"/>
          </a:xfrm>
        </p:spPr>
        <p:txBody>
          <a:bodyPr>
            <a:normAutofit fontScale="32500" lnSpcReduction="20000"/>
          </a:bodyPr>
          <a:lstStyle/>
          <a:p>
            <a:pPr>
              <a:defRPr/>
            </a:pPr>
            <a:r>
              <a:rPr lang="en-US" sz="7400" dirty="0"/>
              <a:t>Legislative and regulatory communication goals  </a:t>
            </a:r>
          </a:p>
          <a:p>
            <a:pPr lvl="1">
              <a:defRPr/>
            </a:pPr>
            <a:r>
              <a:rPr lang="en-US" sz="6800" dirty="0"/>
              <a:t>Ongoing, frequent and concise updates </a:t>
            </a:r>
          </a:p>
          <a:p>
            <a:pPr lvl="1">
              <a:defRPr/>
            </a:pPr>
            <a:r>
              <a:rPr lang="en-US" sz="6800" dirty="0"/>
              <a:t>Inform and engage members  </a:t>
            </a:r>
          </a:p>
          <a:p>
            <a:pPr lvl="1">
              <a:spcAft>
                <a:spcPts val="1200"/>
              </a:spcAft>
              <a:defRPr/>
            </a:pPr>
            <a:r>
              <a:rPr lang="en-US" sz="6800" dirty="0"/>
              <a:t>Maintain ACR as the clear Voice of Radiology</a:t>
            </a:r>
          </a:p>
          <a:p>
            <a:pPr>
              <a:defRPr/>
            </a:pPr>
            <a:r>
              <a:rPr lang="en-US" sz="7400" dirty="0"/>
              <a:t>Tactics</a:t>
            </a:r>
          </a:p>
          <a:p>
            <a:pPr lvl="1">
              <a:defRPr/>
            </a:pPr>
            <a:r>
              <a:rPr lang="en-US" sz="6800" dirty="0"/>
              <a:t>Weekly e-newsletter: ACR Advocacy in Action</a:t>
            </a:r>
          </a:p>
          <a:p>
            <a:pPr lvl="1">
              <a:defRPr/>
            </a:pPr>
            <a:r>
              <a:rPr lang="en-US" sz="6800" dirty="0"/>
              <a:t>Practice management tools</a:t>
            </a:r>
          </a:p>
          <a:p>
            <a:pPr lvl="1">
              <a:defRPr/>
            </a:pPr>
            <a:r>
              <a:rPr lang="en-US" sz="6800" dirty="0"/>
              <a:t>Webinars &amp; podcasts</a:t>
            </a:r>
          </a:p>
          <a:p>
            <a:pPr lvl="1">
              <a:defRPr/>
            </a:pPr>
            <a:r>
              <a:rPr lang="en-US" sz="6800" dirty="0"/>
              <a:t>Voice of Radiology Blog &amp; web content</a:t>
            </a:r>
          </a:p>
          <a:p>
            <a:pPr lvl="1">
              <a:defRPr/>
            </a:pPr>
            <a:r>
              <a:rPr lang="en-US" sz="6800" dirty="0"/>
              <a:t>Social media</a:t>
            </a:r>
          </a:p>
          <a:p>
            <a:pPr lvl="1">
              <a:defRPr/>
            </a:pPr>
            <a:r>
              <a:rPr lang="en-US" sz="6800" dirty="0"/>
              <a:t>Capitol Hill meetings/events</a:t>
            </a:r>
          </a:p>
          <a:p>
            <a:pPr marL="0" indent="0">
              <a:buFont typeface="Wingdings" pitchFamily="2" charset="2"/>
              <a:buNone/>
              <a:defRPr/>
            </a:pPr>
            <a:r>
              <a:rPr lang="en-US" dirty="0"/>
              <a:t> </a:t>
            </a:r>
          </a:p>
        </p:txBody>
      </p:sp>
      <p:sp>
        <p:nvSpPr>
          <p:cNvPr id="4" name="Footer Placeholder 5"/>
          <p:cNvSpPr>
            <a:spLocks noGrp="1"/>
          </p:cNvSpPr>
          <p:nvPr>
            <p:ph type="ftr" sz="quarter" idx="10"/>
          </p:nvPr>
        </p:nvSpPr>
        <p:spPr>
          <a:xfrm>
            <a:off x="381000" y="6480175"/>
            <a:ext cx="914400" cy="381000"/>
          </a:xfrm>
        </p:spPr>
        <p:txBody>
          <a:bodyPr/>
          <a:lstStyle/>
          <a:p>
            <a:pPr>
              <a:defRPr/>
            </a:pPr>
            <a:fld id="{F4F34CA6-A78C-492A-AEF1-4B078E044017}" type="slidenum">
              <a:rPr lang="en-US" smtClean="0"/>
              <a:pPr>
                <a:defRPr/>
              </a:pPr>
              <a:t>10</a:t>
            </a:fld>
            <a:endParaRPr lang="en-US" dirty="0"/>
          </a:p>
        </p:txBody>
      </p:sp>
    </p:spTree>
    <p:extLst>
      <p:ext uri="{BB962C8B-B14F-4D97-AF65-F5344CB8AC3E}">
        <p14:creationId xmlns:p14="http://schemas.microsoft.com/office/powerpoint/2010/main" val="248605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838200"/>
          </a:xfrm>
        </p:spPr>
        <p:txBody>
          <a:bodyPr>
            <a:noAutofit/>
          </a:bodyPr>
          <a:lstStyle/>
          <a:p>
            <a:r>
              <a:rPr lang="en-US" dirty="0"/>
              <a:t> </a:t>
            </a:r>
            <a:r>
              <a:rPr lang="en-US" dirty="0" err="1"/>
              <a:t>ACR</a:t>
            </a:r>
            <a:r>
              <a:rPr lang="en-US" dirty="0"/>
              <a:t> Advocacy: Recent Victories</a:t>
            </a:r>
          </a:p>
        </p:txBody>
      </p:sp>
      <p:sp>
        <p:nvSpPr>
          <p:cNvPr id="3" name="Content Placeholder 2"/>
          <p:cNvSpPr>
            <a:spLocks noGrp="1"/>
          </p:cNvSpPr>
          <p:nvPr>
            <p:ph idx="1"/>
          </p:nvPr>
        </p:nvSpPr>
        <p:spPr>
          <a:xfrm>
            <a:off x="838200" y="1524000"/>
            <a:ext cx="8153400" cy="4724400"/>
          </a:xfrm>
        </p:spPr>
        <p:txBody>
          <a:bodyPr>
            <a:noAutofit/>
          </a:bodyPr>
          <a:lstStyle/>
          <a:p>
            <a:pPr marL="347472" indent="-347472">
              <a:lnSpc>
                <a:spcPct val="120000"/>
              </a:lnSpc>
              <a:spcBef>
                <a:spcPts val="480"/>
              </a:spcBef>
            </a:pPr>
            <a:r>
              <a:rPr lang="en-US" sz="1800" dirty="0"/>
              <a:t>H.R. 2029: Consolidated Appropriations Act of 2016</a:t>
            </a:r>
          </a:p>
          <a:p>
            <a:pPr marL="747522" lvl="2" indent="-347472">
              <a:lnSpc>
                <a:spcPct val="120000"/>
              </a:lnSpc>
              <a:spcBef>
                <a:spcPts val="480"/>
              </a:spcBef>
            </a:pPr>
            <a:r>
              <a:rPr lang="en-US" sz="1800" dirty="0"/>
              <a:t>Delays 2015 draft United States Preventive Services Task Force (</a:t>
            </a:r>
            <a:r>
              <a:rPr lang="en-US" sz="1800" dirty="0" err="1"/>
              <a:t>USPSTF</a:t>
            </a:r>
            <a:r>
              <a:rPr lang="en-US" sz="1800" dirty="0"/>
              <a:t>) mammography screening recommendations for 2 years</a:t>
            </a:r>
          </a:p>
          <a:p>
            <a:pPr marL="747522" lvl="2" indent="-347472">
              <a:lnSpc>
                <a:spcPct val="120000"/>
              </a:lnSpc>
              <a:spcBef>
                <a:spcPts val="480"/>
              </a:spcBef>
            </a:pPr>
            <a:r>
              <a:rPr lang="en-US" sz="1800" dirty="0"/>
              <a:t>Lowered multiple procedure payment reduction from 25% to 5%, effective January 2017</a:t>
            </a:r>
          </a:p>
          <a:p>
            <a:pPr marL="347472" lvl="1" indent="-347472">
              <a:lnSpc>
                <a:spcPct val="120000"/>
              </a:lnSpc>
              <a:spcBef>
                <a:spcPts val="480"/>
              </a:spcBef>
            </a:pPr>
            <a:r>
              <a:rPr lang="en-US" sz="1800" dirty="0">
                <a:cs typeface="Arial" pitchFamily="34" charset="0"/>
              </a:rPr>
              <a:t>USPSTF assigns CT </a:t>
            </a:r>
            <a:r>
              <a:rPr lang="en-US" sz="1800" dirty="0" err="1">
                <a:cs typeface="Arial" pitchFamily="34" charset="0"/>
              </a:rPr>
              <a:t>colonography</a:t>
            </a:r>
            <a:r>
              <a:rPr lang="en-US" sz="1800" dirty="0">
                <a:cs typeface="Arial" pitchFamily="34" charset="0"/>
              </a:rPr>
              <a:t> and other colorectal cancer screening exams an “A” grade for use in adults ages 50−75, mandating private insurance coverage with no patient cost-sharing under the Affordable Care Act</a:t>
            </a:r>
          </a:p>
          <a:p>
            <a:pPr marL="747522" lvl="2" indent="-347472">
              <a:lnSpc>
                <a:spcPct val="120000"/>
              </a:lnSpc>
              <a:spcBef>
                <a:spcPts val="480"/>
              </a:spcBef>
            </a:pPr>
            <a:r>
              <a:rPr lang="en-US" sz="1800" dirty="0">
                <a:cs typeface="Arial" pitchFamily="34" charset="0"/>
              </a:rPr>
              <a:t>Unfortunately, Medicare is still not required to cover CTC</a:t>
            </a:r>
          </a:p>
          <a:p>
            <a:pPr marL="747522" lvl="2" indent="-347472">
              <a:lnSpc>
                <a:spcPct val="120000"/>
              </a:lnSpc>
              <a:spcBef>
                <a:spcPts val="480"/>
              </a:spcBef>
            </a:pPr>
            <a:r>
              <a:rPr lang="en-US" sz="1800" dirty="0">
                <a:cs typeface="Arial" pitchFamily="34" charset="0"/>
              </a:rPr>
              <a:t>Introduction of HR 1298, </a:t>
            </a:r>
            <a:r>
              <a:rPr lang="en-US" sz="1800" dirty="0"/>
              <a:t>CT </a:t>
            </a:r>
            <a:r>
              <a:rPr lang="en-US" sz="1800" dirty="0" err="1"/>
              <a:t>Colonography</a:t>
            </a:r>
            <a:r>
              <a:rPr lang="en-US" sz="1800" dirty="0"/>
              <a:t> Screening for Colorectal Cancer Act of 2017, to mandate Medicare coverage of CTC</a:t>
            </a:r>
            <a:endParaRPr lang="en-US" sz="1800" dirty="0">
              <a:cs typeface="Arial" pitchFamily="34" charset="0"/>
            </a:endParaRPr>
          </a:p>
          <a:p>
            <a:endParaRPr lang="en-US" sz="1800" dirty="0"/>
          </a:p>
          <a:p>
            <a:pPr lvl="1">
              <a:lnSpc>
                <a:spcPct val="105000"/>
              </a:lnSpc>
            </a:pPr>
            <a:endParaRPr lang="en-US" sz="1800" dirty="0"/>
          </a:p>
          <a:p>
            <a:pPr lvl="1"/>
            <a:endParaRPr lang="en-US" sz="1800" dirty="0"/>
          </a:p>
        </p:txBody>
      </p:sp>
      <p:sp>
        <p:nvSpPr>
          <p:cNvPr id="4" name="Footer Placeholder 3"/>
          <p:cNvSpPr>
            <a:spLocks noGrp="1"/>
          </p:cNvSpPr>
          <p:nvPr>
            <p:ph type="ftr" sz="quarter" idx="10"/>
          </p:nvPr>
        </p:nvSpPr>
        <p:spPr/>
        <p:txBody>
          <a:bodyPr/>
          <a:lstStyle/>
          <a:p>
            <a:pPr>
              <a:defRPr/>
            </a:pPr>
            <a:fld id="{34C50791-7160-4ECD-B2B9-11F30D04B53E}" type="slidenum">
              <a:rPr lang="en-US" smtClean="0"/>
              <a:pPr>
                <a:defRPr/>
              </a:pPr>
              <a:t>11</a:t>
            </a:fld>
            <a:endParaRPr lang="en-US"/>
          </a:p>
        </p:txBody>
      </p:sp>
    </p:spTree>
    <p:extLst>
      <p:ext uri="{BB962C8B-B14F-4D97-AF65-F5344CB8AC3E}">
        <p14:creationId xmlns:p14="http://schemas.microsoft.com/office/powerpoint/2010/main" val="410368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14400"/>
          </a:xfrm>
        </p:spPr>
        <p:txBody>
          <a:bodyPr/>
          <a:lstStyle/>
          <a:p>
            <a:pPr algn="ctr"/>
            <a:r>
              <a:rPr lang="en-US" dirty="0"/>
              <a:t>115th Congress Legislative Forecast</a:t>
            </a:r>
          </a:p>
        </p:txBody>
      </p:sp>
      <p:sp>
        <p:nvSpPr>
          <p:cNvPr id="3" name="Content Placeholder 2"/>
          <p:cNvSpPr>
            <a:spLocks noGrp="1"/>
          </p:cNvSpPr>
          <p:nvPr>
            <p:ph idx="1"/>
          </p:nvPr>
        </p:nvSpPr>
        <p:spPr>
          <a:xfrm>
            <a:off x="304800" y="1143000"/>
            <a:ext cx="8610600" cy="5486400"/>
          </a:xfrm>
        </p:spPr>
        <p:txBody>
          <a:bodyPr/>
          <a:lstStyle/>
          <a:p>
            <a:r>
              <a:rPr lang="en-US" sz="2000" dirty="0"/>
              <a:t>Results of the 2016 election have altered the political landscape</a:t>
            </a:r>
          </a:p>
          <a:p>
            <a:endParaRPr lang="en-US" sz="1100" dirty="0"/>
          </a:p>
          <a:p>
            <a:r>
              <a:rPr lang="en-US" sz="2000" dirty="0"/>
              <a:t>Republicans retained control of the House and Senate, as well as captured the White House</a:t>
            </a:r>
          </a:p>
          <a:p>
            <a:endParaRPr lang="en-US" sz="1100" dirty="0"/>
          </a:p>
          <a:p>
            <a:r>
              <a:rPr lang="en-US" sz="2000" dirty="0"/>
              <a:t>A few new faces in Senate leadership and on key House Committees:</a:t>
            </a:r>
          </a:p>
          <a:p>
            <a:pPr lvl="1"/>
            <a:r>
              <a:rPr lang="en-US" sz="1600" dirty="0"/>
              <a:t>New Senate Minority Leader: </a:t>
            </a:r>
            <a:r>
              <a:rPr lang="en-US" sz="1600" b="1" dirty="0"/>
              <a:t>Charles Schumer </a:t>
            </a:r>
            <a:r>
              <a:rPr lang="en-US" sz="1600" dirty="0"/>
              <a:t>(D-NY) </a:t>
            </a:r>
          </a:p>
          <a:p>
            <a:pPr lvl="1"/>
            <a:r>
              <a:rPr lang="en-US" sz="1600" dirty="0"/>
              <a:t>New Energy and Commerce Committee Chair: Rep. </a:t>
            </a:r>
            <a:r>
              <a:rPr lang="en-US" sz="1600" b="1" dirty="0"/>
              <a:t>Greg Walden </a:t>
            </a:r>
            <a:r>
              <a:rPr lang="en-US" sz="1600" dirty="0"/>
              <a:t>(R-OR)</a:t>
            </a:r>
          </a:p>
          <a:p>
            <a:pPr lvl="1"/>
            <a:r>
              <a:rPr lang="en-US" sz="1600" dirty="0"/>
              <a:t>New Energy and Commerce Health Subcommittee Chair: Rep. </a:t>
            </a:r>
            <a:r>
              <a:rPr lang="en-US" sz="1600" b="1" dirty="0"/>
              <a:t>Michael Burgess</a:t>
            </a:r>
            <a:r>
              <a:rPr lang="en-US" sz="1600" dirty="0"/>
              <a:t>, MD (R-TX)</a:t>
            </a:r>
          </a:p>
          <a:p>
            <a:pPr lvl="1"/>
            <a:r>
              <a:rPr lang="en-US" sz="1600" dirty="0"/>
              <a:t>New Ways and Means Committee Ranking Member: Rep. </a:t>
            </a:r>
            <a:r>
              <a:rPr lang="en-US" sz="1600" b="1" dirty="0"/>
              <a:t>Richie Neal </a:t>
            </a:r>
            <a:r>
              <a:rPr lang="en-US" sz="1600" dirty="0"/>
              <a:t>(D-MA)</a:t>
            </a:r>
          </a:p>
          <a:p>
            <a:pPr lvl="1"/>
            <a:r>
              <a:rPr lang="en-US" sz="1600" dirty="0"/>
              <a:t>New Ways and Means Health Subcommittee Ranking Member: </a:t>
            </a:r>
            <a:r>
              <a:rPr lang="en-US" sz="1600" b="1" dirty="0"/>
              <a:t>Sander Levin </a:t>
            </a:r>
            <a:r>
              <a:rPr lang="en-US" sz="1600" dirty="0"/>
              <a:t>(D-MI)</a:t>
            </a:r>
          </a:p>
          <a:p>
            <a:pPr lvl="1"/>
            <a:r>
              <a:rPr lang="en-US" sz="1600" dirty="0"/>
              <a:t>New Ways and Means Health Subcommittee Chairman: </a:t>
            </a:r>
            <a:r>
              <a:rPr lang="en-US" sz="1600" b="1" dirty="0"/>
              <a:t>Peter </a:t>
            </a:r>
            <a:r>
              <a:rPr lang="en-US" sz="1600" b="1" dirty="0" err="1"/>
              <a:t>Roskam</a:t>
            </a:r>
            <a:r>
              <a:rPr lang="en-US" sz="1600" b="1" dirty="0"/>
              <a:t> </a:t>
            </a:r>
            <a:r>
              <a:rPr lang="en-US" sz="1600" dirty="0"/>
              <a:t>(R-IL)</a:t>
            </a:r>
          </a:p>
          <a:p>
            <a:pPr lvl="1"/>
            <a:endParaRPr lang="en-US" sz="1600" dirty="0"/>
          </a:p>
          <a:p>
            <a:r>
              <a:rPr lang="en-US" sz="2000" dirty="0"/>
              <a:t>2017 — Repeal and replace of the Affordable Care Act (ACA) was a major priority for incoming Republicans and Trump administration</a:t>
            </a:r>
          </a:p>
          <a:p>
            <a:pPr lvl="1"/>
            <a:r>
              <a:rPr lang="en-US" sz="1600" dirty="0"/>
              <a:t>Didn’t turn out as the Republicans had planned</a:t>
            </a:r>
          </a:p>
          <a:p>
            <a:pPr lvl="1"/>
            <a:r>
              <a:rPr lang="en-US" sz="1600" dirty="0"/>
              <a:t>ACA has been weakened by other legislative and regulatory efforts</a:t>
            </a:r>
          </a:p>
          <a:p>
            <a:endParaRPr lang="en-US" sz="2400" dirty="0"/>
          </a:p>
        </p:txBody>
      </p:sp>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12</a:t>
            </a:fld>
            <a:endParaRPr lang="en-US" dirty="0"/>
          </a:p>
        </p:txBody>
      </p:sp>
    </p:spTree>
    <p:extLst>
      <p:ext uri="{BB962C8B-B14F-4D97-AF65-F5344CB8AC3E}">
        <p14:creationId xmlns:p14="http://schemas.microsoft.com/office/powerpoint/2010/main" val="86096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Failure of AHCA Illustrates Many Things</a:t>
            </a:r>
          </a:p>
        </p:txBody>
      </p:sp>
      <p:sp>
        <p:nvSpPr>
          <p:cNvPr id="3" name="Content Placeholder 2"/>
          <p:cNvSpPr>
            <a:spLocks noGrp="1"/>
          </p:cNvSpPr>
          <p:nvPr>
            <p:ph idx="1"/>
          </p:nvPr>
        </p:nvSpPr>
        <p:spPr>
          <a:xfrm>
            <a:off x="381001" y="1146067"/>
            <a:ext cx="8738936" cy="5577220"/>
          </a:xfrm>
        </p:spPr>
        <p:txBody>
          <a:bodyPr/>
          <a:lstStyle/>
          <a:p>
            <a:r>
              <a:rPr lang="en-US" dirty="0"/>
              <a:t>Despite Republican control of Congress and White House, GOP lawmakers wouldn’t support AHCA</a:t>
            </a:r>
            <a:br>
              <a:rPr lang="en-US" dirty="0"/>
            </a:br>
            <a:r>
              <a:rPr lang="en-US" dirty="0"/>
              <a:t>Why?</a:t>
            </a:r>
          </a:p>
          <a:p>
            <a:endParaRPr lang="en-US" dirty="0"/>
          </a:p>
        </p:txBody>
      </p:sp>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13</a:t>
            </a:fld>
            <a:endParaRPr lang="en-US" dirty="0"/>
          </a:p>
        </p:txBody>
      </p:sp>
      <p:sp>
        <p:nvSpPr>
          <p:cNvPr id="7" name="TextBox 6"/>
          <p:cNvSpPr txBox="1"/>
          <p:nvPr/>
        </p:nvSpPr>
        <p:spPr>
          <a:xfrm>
            <a:off x="1114436" y="2511143"/>
            <a:ext cx="3687427" cy="1169551"/>
          </a:xfrm>
          <a:prstGeom prst="rect">
            <a:avLst/>
          </a:prstGeom>
          <a:noFill/>
        </p:spPr>
        <p:txBody>
          <a:bodyPr wrap="square" rtlCol="0">
            <a:spAutoFit/>
          </a:bodyPr>
          <a:lstStyle/>
          <a:p>
            <a:pPr fontAlgn="base">
              <a:spcBef>
                <a:spcPct val="0"/>
              </a:spcBef>
              <a:spcAft>
                <a:spcPct val="0"/>
              </a:spcAft>
            </a:pPr>
            <a:r>
              <a:rPr lang="en-US" sz="1400" b="1" dirty="0">
                <a:solidFill>
                  <a:srgbClr val="000000"/>
                </a:solidFill>
                <a:latin typeface="+mj-lt"/>
                <a:cs typeface="Georgia"/>
              </a:rPr>
              <a:t>Independence of individual members of Congress</a:t>
            </a:r>
          </a:p>
          <a:p>
            <a:pPr fontAlgn="base">
              <a:spcBef>
                <a:spcPct val="0"/>
              </a:spcBef>
              <a:spcAft>
                <a:spcPct val="0"/>
              </a:spcAft>
            </a:pPr>
            <a:r>
              <a:rPr lang="en-US" sz="1400" dirty="0">
                <a:solidFill>
                  <a:srgbClr val="000000"/>
                </a:solidFill>
              </a:rPr>
              <a:t>Individual members of Congress have become more willing to act independently of their party’s leadership</a:t>
            </a:r>
          </a:p>
        </p:txBody>
      </p:sp>
      <p:sp>
        <p:nvSpPr>
          <p:cNvPr id="8" name="Oval 7"/>
          <p:cNvSpPr/>
          <p:nvPr/>
        </p:nvSpPr>
        <p:spPr>
          <a:xfrm>
            <a:off x="711137" y="2595381"/>
            <a:ext cx="365760" cy="36576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latin typeface="Georgia"/>
                <a:cs typeface="Georgia"/>
              </a:rPr>
              <a:t>1</a:t>
            </a:r>
          </a:p>
        </p:txBody>
      </p:sp>
      <p:sp>
        <p:nvSpPr>
          <p:cNvPr id="9" name="TextBox 8"/>
          <p:cNvSpPr txBox="1"/>
          <p:nvPr/>
        </p:nvSpPr>
        <p:spPr>
          <a:xfrm>
            <a:off x="1098513" y="3668052"/>
            <a:ext cx="3687427" cy="1600438"/>
          </a:xfrm>
          <a:prstGeom prst="rect">
            <a:avLst/>
          </a:prstGeom>
          <a:noFill/>
        </p:spPr>
        <p:txBody>
          <a:bodyPr wrap="square" rtlCol="0">
            <a:spAutoFit/>
          </a:bodyPr>
          <a:lstStyle/>
          <a:p>
            <a:r>
              <a:rPr lang="en-US" sz="1400" b="1" dirty="0">
                <a:solidFill>
                  <a:srgbClr val="000000"/>
                </a:solidFill>
                <a:latin typeface="+mj-lt"/>
                <a:cs typeface="Georgia"/>
              </a:rPr>
              <a:t>Heightened influence of well-funded outside groups</a:t>
            </a:r>
          </a:p>
          <a:p>
            <a:pPr fontAlgn="base">
              <a:spcBef>
                <a:spcPct val="0"/>
              </a:spcBef>
              <a:spcAft>
                <a:spcPct val="0"/>
              </a:spcAft>
            </a:pPr>
            <a:r>
              <a:rPr lang="en-US" sz="1400" dirty="0">
                <a:solidFill>
                  <a:srgbClr val="000000"/>
                </a:solidFill>
              </a:rPr>
              <a:t>There has been a transfer of influence from political parties to well-funded outside groups that are willing to support Republican representatives who take stances on issues that align with the group</a:t>
            </a:r>
          </a:p>
        </p:txBody>
      </p:sp>
      <p:sp>
        <p:nvSpPr>
          <p:cNvPr id="10" name="Oval 9"/>
          <p:cNvSpPr/>
          <p:nvPr/>
        </p:nvSpPr>
        <p:spPr>
          <a:xfrm>
            <a:off x="730788" y="3749040"/>
            <a:ext cx="365760" cy="36576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latin typeface="Georgia"/>
                <a:cs typeface="Georgia"/>
              </a:rPr>
              <a:t>2</a:t>
            </a:r>
          </a:p>
        </p:txBody>
      </p:sp>
      <p:sp>
        <p:nvSpPr>
          <p:cNvPr id="11" name="TextBox 10"/>
          <p:cNvSpPr txBox="1"/>
          <p:nvPr/>
        </p:nvSpPr>
        <p:spPr>
          <a:xfrm>
            <a:off x="1065531" y="5257800"/>
            <a:ext cx="3687427" cy="1384995"/>
          </a:xfrm>
          <a:prstGeom prst="rect">
            <a:avLst/>
          </a:prstGeom>
          <a:noFill/>
        </p:spPr>
        <p:txBody>
          <a:bodyPr wrap="square" rtlCol="0">
            <a:spAutoFit/>
          </a:bodyPr>
          <a:lstStyle/>
          <a:p>
            <a:pPr fontAlgn="base">
              <a:spcBef>
                <a:spcPct val="0"/>
              </a:spcBef>
              <a:spcAft>
                <a:spcPct val="0"/>
              </a:spcAft>
            </a:pPr>
            <a:r>
              <a:rPr lang="en-US" sz="1400" b="1" dirty="0">
                <a:solidFill>
                  <a:srgbClr val="000000"/>
                </a:solidFill>
                <a:latin typeface="+mj-lt"/>
                <a:cs typeface="Georgia"/>
              </a:rPr>
              <a:t>Less reliance on party infrastructure</a:t>
            </a:r>
          </a:p>
          <a:p>
            <a:pPr fontAlgn="base">
              <a:spcBef>
                <a:spcPct val="0"/>
              </a:spcBef>
              <a:spcAft>
                <a:spcPct val="0"/>
              </a:spcAft>
            </a:pPr>
            <a:r>
              <a:rPr lang="en-US" sz="1400" dirty="0">
                <a:solidFill>
                  <a:srgbClr val="000000"/>
                </a:solidFill>
              </a:rPr>
              <a:t>Many members of Congress now depend less on the party’s financial assistance and support. An example of this was the Koch network’s willingness to support those who buck party leadership</a:t>
            </a:r>
          </a:p>
        </p:txBody>
      </p:sp>
      <p:sp>
        <p:nvSpPr>
          <p:cNvPr id="12" name="Oval 11"/>
          <p:cNvSpPr/>
          <p:nvPr/>
        </p:nvSpPr>
        <p:spPr>
          <a:xfrm>
            <a:off x="732746" y="5386237"/>
            <a:ext cx="365760" cy="36576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latin typeface="Georgia"/>
                <a:cs typeface="Georgia"/>
              </a:rPr>
              <a:t>3</a:t>
            </a:r>
          </a:p>
        </p:txBody>
      </p:sp>
      <p:sp>
        <p:nvSpPr>
          <p:cNvPr id="13" name="TextBox 12"/>
          <p:cNvSpPr txBox="1"/>
          <p:nvPr/>
        </p:nvSpPr>
        <p:spPr>
          <a:xfrm>
            <a:off x="5200605" y="2512098"/>
            <a:ext cx="3959309" cy="1600438"/>
          </a:xfrm>
          <a:prstGeom prst="rect">
            <a:avLst/>
          </a:prstGeom>
          <a:noFill/>
        </p:spPr>
        <p:txBody>
          <a:bodyPr wrap="square" rtlCol="0">
            <a:spAutoFit/>
          </a:bodyPr>
          <a:lstStyle/>
          <a:p>
            <a:pPr fontAlgn="base">
              <a:spcBef>
                <a:spcPct val="0"/>
              </a:spcBef>
              <a:spcAft>
                <a:spcPct val="0"/>
              </a:spcAft>
            </a:pPr>
            <a:r>
              <a:rPr lang="en-US" sz="1400" b="1" dirty="0">
                <a:solidFill>
                  <a:srgbClr val="000000"/>
                </a:solidFill>
                <a:latin typeface="+mj-lt"/>
                <a:cs typeface="Georgia"/>
              </a:rPr>
              <a:t>Polarized sources of money in politics</a:t>
            </a:r>
          </a:p>
          <a:p>
            <a:pPr fontAlgn="base">
              <a:spcBef>
                <a:spcPct val="0"/>
              </a:spcBef>
              <a:spcAft>
                <a:spcPct val="0"/>
              </a:spcAft>
            </a:pPr>
            <a:r>
              <a:rPr lang="en-US" sz="1400" dirty="0">
                <a:solidFill>
                  <a:srgbClr val="000000"/>
                </a:solidFill>
              </a:rPr>
              <a:t>It is now easier than ever for members of Congress to connect with small donors throughout the country. Small and individual donors tend to be the most ideologically polarized, which further empowers extreme wings of the parties</a:t>
            </a:r>
          </a:p>
        </p:txBody>
      </p:sp>
      <p:sp>
        <p:nvSpPr>
          <p:cNvPr id="14" name="TextBox 13"/>
          <p:cNvSpPr txBox="1"/>
          <p:nvPr/>
        </p:nvSpPr>
        <p:spPr>
          <a:xfrm>
            <a:off x="5138741" y="4110278"/>
            <a:ext cx="3981195" cy="1384995"/>
          </a:xfrm>
          <a:prstGeom prst="rect">
            <a:avLst/>
          </a:prstGeom>
          <a:noFill/>
        </p:spPr>
        <p:txBody>
          <a:bodyPr wrap="square" rtlCol="0">
            <a:spAutoFit/>
          </a:bodyPr>
          <a:lstStyle/>
          <a:p>
            <a:pPr fontAlgn="base">
              <a:spcBef>
                <a:spcPct val="0"/>
              </a:spcBef>
              <a:spcAft>
                <a:spcPct val="0"/>
              </a:spcAft>
            </a:pPr>
            <a:r>
              <a:rPr lang="en-US" sz="1400" b="1" dirty="0">
                <a:solidFill>
                  <a:srgbClr val="000000"/>
                </a:solidFill>
                <a:latin typeface="+mj-lt"/>
                <a:cs typeface="Georgia"/>
              </a:rPr>
              <a:t>Reduced importance of congressional committee assignments</a:t>
            </a:r>
          </a:p>
          <a:p>
            <a:pPr fontAlgn="base">
              <a:spcBef>
                <a:spcPct val="0"/>
              </a:spcBef>
              <a:spcAft>
                <a:spcPct val="0"/>
              </a:spcAft>
            </a:pPr>
            <a:r>
              <a:rPr lang="en-US" sz="1400" dirty="0">
                <a:solidFill>
                  <a:srgbClr val="000000"/>
                </a:solidFill>
              </a:rPr>
              <a:t>Committees did not play a central role in crafting the AHCA. Now, committee assignments are less necessary for PR and fundraising purposes, meaning less leverage for leadership</a:t>
            </a:r>
          </a:p>
        </p:txBody>
      </p:sp>
      <p:sp>
        <p:nvSpPr>
          <p:cNvPr id="15" name="TextBox 14"/>
          <p:cNvSpPr txBox="1"/>
          <p:nvPr/>
        </p:nvSpPr>
        <p:spPr>
          <a:xfrm>
            <a:off x="5206306" y="5569124"/>
            <a:ext cx="3913637" cy="954107"/>
          </a:xfrm>
          <a:prstGeom prst="rect">
            <a:avLst/>
          </a:prstGeom>
          <a:noFill/>
        </p:spPr>
        <p:txBody>
          <a:bodyPr wrap="square" rtlCol="0">
            <a:spAutoFit/>
          </a:bodyPr>
          <a:lstStyle/>
          <a:p>
            <a:pPr fontAlgn="base">
              <a:spcBef>
                <a:spcPct val="0"/>
              </a:spcBef>
              <a:spcAft>
                <a:spcPct val="0"/>
              </a:spcAft>
            </a:pPr>
            <a:r>
              <a:rPr lang="en-US" sz="1400" b="1" dirty="0">
                <a:solidFill>
                  <a:srgbClr val="000000"/>
                </a:solidFill>
                <a:latin typeface="+mj-lt"/>
                <a:cs typeface="Georgia"/>
              </a:rPr>
              <a:t>Impact of elimination of earmarks</a:t>
            </a:r>
          </a:p>
          <a:p>
            <a:pPr fontAlgn="base">
              <a:spcBef>
                <a:spcPct val="0"/>
              </a:spcBef>
              <a:spcAft>
                <a:spcPct val="0"/>
              </a:spcAft>
              <a:defRPr/>
            </a:pPr>
            <a:r>
              <a:rPr lang="en-US" sz="1400" dirty="0">
                <a:solidFill>
                  <a:srgbClr val="000000"/>
                </a:solidFill>
              </a:rPr>
              <a:t>The elimination of earmarks has stripped a tool that party leaders could have used to entice members to support certain legislation</a:t>
            </a:r>
          </a:p>
        </p:txBody>
      </p:sp>
      <p:sp>
        <p:nvSpPr>
          <p:cNvPr id="16" name="Oval 15"/>
          <p:cNvSpPr/>
          <p:nvPr/>
        </p:nvSpPr>
        <p:spPr>
          <a:xfrm>
            <a:off x="4868585" y="2560043"/>
            <a:ext cx="365760" cy="36576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latin typeface="Georgia"/>
                <a:cs typeface="Georgia"/>
              </a:rPr>
              <a:t>4</a:t>
            </a:r>
          </a:p>
        </p:txBody>
      </p:sp>
      <p:sp>
        <p:nvSpPr>
          <p:cNvPr id="17" name="Oval 16"/>
          <p:cNvSpPr/>
          <p:nvPr/>
        </p:nvSpPr>
        <p:spPr>
          <a:xfrm>
            <a:off x="4834838" y="4188319"/>
            <a:ext cx="365760" cy="36576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latin typeface="Georgia"/>
                <a:cs typeface="Georgia"/>
              </a:rPr>
              <a:t>5</a:t>
            </a:r>
          </a:p>
        </p:txBody>
      </p:sp>
      <p:sp>
        <p:nvSpPr>
          <p:cNvPr id="18" name="Oval 17"/>
          <p:cNvSpPr/>
          <p:nvPr/>
        </p:nvSpPr>
        <p:spPr>
          <a:xfrm>
            <a:off x="4840539" y="5654040"/>
            <a:ext cx="365760" cy="36576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latin typeface="Georgia"/>
                <a:cs typeface="Georgia"/>
              </a:rPr>
              <a:t>6</a:t>
            </a:r>
          </a:p>
        </p:txBody>
      </p:sp>
    </p:spTree>
    <p:extLst>
      <p:ext uri="{BB962C8B-B14F-4D97-AF65-F5344CB8AC3E}">
        <p14:creationId xmlns:p14="http://schemas.microsoft.com/office/powerpoint/2010/main" val="367617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485547" y="609600"/>
            <a:ext cx="8163154"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algn="ctr">
              <a:defRPr/>
            </a:pPr>
            <a:r>
              <a:rPr lang="en-US" altLang="en-US" sz="2000" dirty="0">
                <a:solidFill>
                  <a:prstClr val="black"/>
                </a:solidFill>
                <a:latin typeface="+mj-lt"/>
                <a:ea typeface="ＭＳ Ｐゴシック" charset="-128"/>
                <a:cs typeface="MS PGothic" charset="-128"/>
              </a:rPr>
              <a:t>Five Ways the Trump Administration May Undermine </a:t>
            </a:r>
            <a:br>
              <a:rPr lang="en-US" altLang="en-US" sz="2000" dirty="0">
                <a:solidFill>
                  <a:prstClr val="black"/>
                </a:solidFill>
                <a:latin typeface="+mj-lt"/>
                <a:ea typeface="ＭＳ Ｐゴシック" charset="-128"/>
                <a:cs typeface="MS PGothic" charset="-128"/>
              </a:rPr>
            </a:br>
            <a:r>
              <a:rPr lang="en-US" altLang="en-US" sz="2000" dirty="0">
                <a:solidFill>
                  <a:prstClr val="black"/>
                </a:solidFill>
                <a:latin typeface="+mj-lt"/>
                <a:ea typeface="ＭＳ Ｐゴシック" charset="-128"/>
                <a:cs typeface="MS PGothic" charset="-128"/>
              </a:rPr>
              <a:t>the Affordable Care Act in 2018</a:t>
            </a:r>
          </a:p>
        </p:txBody>
      </p:sp>
      <p:sp>
        <p:nvSpPr>
          <p:cNvPr id="17" name="Slide Number Placeholder 3"/>
          <p:cNvSpPr>
            <a:spLocks noGrp="1"/>
          </p:cNvSpPr>
          <p:nvPr>
            <p:ph type="sldNum" sz="quarter" idx="4294967295"/>
          </p:nvPr>
        </p:nvSpPr>
        <p:spPr>
          <a:xfrm>
            <a:off x="6603145" y="6421987"/>
            <a:ext cx="2133600" cy="365125"/>
          </a:xfrm>
          <a:prstGeom prst="rect">
            <a:avLst/>
          </a:prstGeom>
        </p:spPr>
        <p:txBody>
          <a:bodyPr/>
          <a:lstStyle/>
          <a:p>
            <a:pPr algn="r" defTabSz="457200">
              <a:defRPr/>
            </a:pPr>
            <a:fld id="{BEFBC90E-502A-A54D-9BAE-6F74229062B0}" type="slidenum">
              <a:rPr lang="en-US" sz="800">
                <a:solidFill>
                  <a:prstClr val="black"/>
                </a:solidFill>
                <a:latin typeface="Georgia"/>
              </a:rPr>
              <a:pPr algn="r" defTabSz="457200">
                <a:defRPr/>
              </a:pPr>
              <a:t>14</a:t>
            </a:fld>
            <a:endParaRPr lang="en-US" sz="800" dirty="0">
              <a:solidFill>
                <a:prstClr val="black"/>
              </a:solidFill>
              <a:latin typeface="Georgia"/>
            </a:endParaRPr>
          </a:p>
        </p:txBody>
      </p:sp>
      <p:sp>
        <p:nvSpPr>
          <p:cNvPr id="18" name="TextBox 12"/>
          <p:cNvSpPr txBox="1">
            <a:spLocks noChangeArrowheads="1"/>
          </p:cNvSpPr>
          <p:nvPr/>
        </p:nvSpPr>
        <p:spPr bwMode="auto">
          <a:xfrm>
            <a:off x="6268954" y="311516"/>
            <a:ext cx="2457724"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defTabSz="457200">
              <a:lnSpc>
                <a:spcPct val="100000"/>
              </a:lnSpc>
              <a:spcBef>
                <a:spcPct val="0"/>
              </a:spcBef>
              <a:buFontTx/>
              <a:buNone/>
              <a:defRPr/>
            </a:pPr>
            <a:r>
              <a:rPr lang="en-US" altLang="en-US" sz="600" b="1" dirty="0">
                <a:solidFill>
                  <a:srgbClr val="EEECE1">
                    <a:lumMod val="25000"/>
                  </a:srgbClr>
                </a:solidFill>
                <a:latin typeface="Verdana"/>
                <a:cs typeface="Verdana"/>
              </a:rPr>
              <a:t>TRUMP ADMINISTRATION POTENTIAL ACA ACTIONS</a:t>
            </a:r>
          </a:p>
        </p:txBody>
      </p:sp>
      <p:sp>
        <p:nvSpPr>
          <p:cNvPr id="19" name="Text Placeholder 18"/>
          <p:cNvSpPr txBox="1">
            <a:spLocks/>
          </p:cNvSpPr>
          <p:nvPr/>
        </p:nvSpPr>
        <p:spPr bwMode="auto">
          <a:xfrm>
            <a:off x="492126" y="6422621"/>
            <a:ext cx="732631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10000"/>
              </a:lnSpc>
              <a:spcBef>
                <a:spcPts val="0"/>
              </a:spcBef>
              <a:buFont typeface="Arial" panose="020B0604020202020204" pitchFamily="34" charset="0"/>
              <a:buNone/>
              <a:defRPr/>
            </a:pPr>
            <a:r>
              <a:rPr lang="en-US" sz="700" dirty="0">
                <a:solidFill>
                  <a:prstClr val="black"/>
                </a:solidFill>
                <a:latin typeface="Georgia"/>
                <a:cs typeface="Georgia"/>
              </a:rPr>
              <a:t>January 2, 2018  </a:t>
            </a:r>
            <a:r>
              <a:rPr lang="en-US" sz="800" dirty="0">
                <a:solidFill>
                  <a:prstClr val="black">
                    <a:lumMod val="65000"/>
                    <a:lumOff val="35000"/>
                  </a:prstClr>
                </a:solidFill>
              </a:rPr>
              <a:t>| </a:t>
            </a:r>
            <a:r>
              <a:rPr lang="en-US" sz="800" dirty="0">
                <a:solidFill>
                  <a:prstClr val="black"/>
                </a:solidFill>
              </a:rPr>
              <a:t> </a:t>
            </a:r>
            <a:r>
              <a:rPr lang="en-US" sz="700" dirty="0" err="1">
                <a:solidFill>
                  <a:prstClr val="black"/>
                </a:solidFill>
              </a:rPr>
              <a:t>Maansi</a:t>
            </a:r>
            <a:r>
              <a:rPr lang="en-US" sz="700" dirty="0">
                <a:solidFill>
                  <a:prstClr val="black"/>
                </a:solidFill>
              </a:rPr>
              <a:t> </a:t>
            </a:r>
            <a:r>
              <a:rPr lang="en-US" sz="700" dirty="0" err="1">
                <a:solidFill>
                  <a:prstClr val="black"/>
                </a:solidFill>
              </a:rPr>
              <a:t>Vasan</a:t>
            </a:r>
            <a:endParaRPr lang="en-US" sz="700" dirty="0">
              <a:solidFill>
                <a:prstClr val="black"/>
              </a:solidFill>
              <a:latin typeface="Georgia"/>
              <a:cs typeface="Georgia"/>
            </a:endParaRPr>
          </a:p>
        </p:txBody>
      </p:sp>
      <p:sp>
        <p:nvSpPr>
          <p:cNvPr id="22" name="Text Placeholder 18"/>
          <p:cNvSpPr txBox="1">
            <a:spLocks/>
          </p:cNvSpPr>
          <p:nvPr/>
        </p:nvSpPr>
        <p:spPr bwMode="auto">
          <a:xfrm>
            <a:off x="2057400" y="6472492"/>
            <a:ext cx="8166981" cy="156908"/>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10000"/>
              </a:lnSpc>
              <a:spcBef>
                <a:spcPts val="0"/>
              </a:spcBef>
              <a:buFont typeface="Arial" panose="020B0604020202020204" pitchFamily="34" charset="0"/>
              <a:buNone/>
              <a:defRPr/>
            </a:pPr>
            <a:r>
              <a:rPr lang="en-US" sz="600" dirty="0">
                <a:solidFill>
                  <a:prstClr val="black">
                    <a:lumMod val="50000"/>
                    <a:lumOff val="50000"/>
                  </a:prstClr>
                </a:solidFill>
                <a:latin typeface="Georgia"/>
                <a:cs typeface="Georgia"/>
              </a:rPr>
              <a:t>Sources: Peter Sullivan, “Five ways Trump can undermine </a:t>
            </a:r>
            <a:r>
              <a:rPr lang="en-US" sz="600" dirty="0" err="1">
                <a:solidFill>
                  <a:prstClr val="black">
                    <a:lumMod val="50000"/>
                    <a:lumOff val="50000"/>
                  </a:prstClr>
                </a:solidFill>
                <a:latin typeface="Georgia"/>
                <a:cs typeface="Georgia"/>
              </a:rPr>
              <a:t>ObamaCare</a:t>
            </a:r>
            <a:r>
              <a:rPr lang="en-US" sz="600" dirty="0">
                <a:solidFill>
                  <a:prstClr val="black">
                    <a:lumMod val="50000"/>
                    <a:lumOff val="50000"/>
                  </a:prstClr>
                </a:solidFill>
                <a:latin typeface="Georgia"/>
                <a:cs typeface="Georgia"/>
              </a:rPr>
              <a:t> in 2018,” The Hill, December 30, 2017.</a:t>
            </a:r>
          </a:p>
        </p:txBody>
      </p:sp>
      <p:sp>
        <p:nvSpPr>
          <p:cNvPr id="11" name="TextBox 10"/>
          <p:cNvSpPr txBox="1"/>
          <p:nvPr/>
        </p:nvSpPr>
        <p:spPr>
          <a:xfrm>
            <a:off x="492126" y="1371600"/>
            <a:ext cx="8169028" cy="273152"/>
          </a:xfrm>
          <a:prstGeom prst="rect">
            <a:avLst/>
          </a:prstGeom>
          <a:noFill/>
        </p:spPr>
        <p:txBody>
          <a:bodyPr wrap="square" rtlCol="0">
            <a:spAutoFit/>
          </a:bodyPr>
          <a:lstStyle/>
          <a:p>
            <a:pPr fontAlgn="base">
              <a:spcBef>
                <a:spcPct val="0"/>
              </a:spcBef>
              <a:spcAft>
                <a:spcPct val="0"/>
              </a:spcAft>
            </a:pPr>
            <a:r>
              <a:rPr lang="en-US" sz="1175" b="1" dirty="0">
                <a:solidFill>
                  <a:srgbClr val="000000"/>
                </a:solidFill>
              </a:rPr>
              <a:t>Congress may not be able to repeal the law, but there are several actions Trump could take to weaken the ACA</a:t>
            </a:r>
          </a:p>
        </p:txBody>
      </p:sp>
      <p:sp>
        <p:nvSpPr>
          <p:cNvPr id="12" name="TextBox 11"/>
          <p:cNvSpPr txBox="1"/>
          <p:nvPr/>
        </p:nvSpPr>
        <p:spPr>
          <a:xfrm>
            <a:off x="6267493" y="1676400"/>
            <a:ext cx="2322576" cy="2369880"/>
          </a:xfrm>
          <a:prstGeom prst="rect">
            <a:avLst/>
          </a:prstGeom>
          <a:solidFill>
            <a:srgbClr val="F9F6E5"/>
          </a:solidFill>
        </p:spPr>
        <p:txBody>
          <a:bodyPr wrap="square" rtlCol="0">
            <a:spAutoFit/>
          </a:bodyPr>
          <a:lstStyle/>
          <a:p>
            <a:pPr algn="ctr" fontAlgn="base">
              <a:spcBef>
                <a:spcPct val="0"/>
              </a:spcBef>
              <a:spcAft>
                <a:spcPct val="0"/>
              </a:spcAft>
            </a:pPr>
            <a:r>
              <a:rPr lang="en-US" sz="1400" b="1" dirty="0">
                <a:solidFill>
                  <a:srgbClr val="4595B1"/>
                </a:solidFill>
              </a:rPr>
              <a:t>Targeting essential health benefits</a:t>
            </a:r>
          </a:p>
          <a:p>
            <a:pPr fontAlgn="base">
              <a:spcBef>
                <a:spcPct val="0"/>
              </a:spcBef>
              <a:spcAft>
                <a:spcPct val="0"/>
              </a:spcAft>
            </a:pPr>
            <a:endParaRPr lang="en-US" sz="1000" dirty="0">
              <a:solidFill>
                <a:srgbClr val="000000"/>
              </a:solidFill>
            </a:endParaRPr>
          </a:p>
          <a:p>
            <a:pPr marL="171450" indent="-171450" fontAlgn="base">
              <a:spcBef>
                <a:spcPct val="0"/>
              </a:spcBef>
              <a:spcAft>
                <a:spcPct val="0"/>
              </a:spcAft>
              <a:buFont typeface="Arial" panose="020B0604020202020204" pitchFamily="34" charset="0"/>
              <a:buChar char="•"/>
            </a:pPr>
            <a:r>
              <a:rPr lang="en-US" sz="1000" dirty="0">
                <a:solidFill>
                  <a:srgbClr val="000000"/>
                </a:solidFill>
              </a:rPr>
              <a:t>Without congressional action, Trump cannot repeal the ACA’s essential health benefits, which require insurance plans to cover a wide range of services such as mental health care and prescription drugs</a:t>
            </a:r>
          </a:p>
          <a:p>
            <a:pPr marL="171450" indent="-171450" fontAlgn="base">
              <a:spcBef>
                <a:spcPct val="0"/>
              </a:spcBef>
              <a:spcAft>
                <a:spcPct val="0"/>
              </a:spcAft>
              <a:buFont typeface="Arial" panose="020B0604020202020204" pitchFamily="34" charset="0"/>
              <a:buChar char="•"/>
            </a:pPr>
            <a:r>
              <a:rPr lang="en-US" sz="1000" dirty="0">
                <a:solidFill>
                  <a:srgbClr val="000000"/>
                </a:solidFill>
              </a:rPr>
              <a:t>Trump could, however, take steps to loosen definitions and give states flexibility to change the requirements</a:t>
            </a:r>
          </a:p>
        </p:txBody>
      </p:sp>
      <p:sp>
        <p:nvSpPr>
          <p:cNvPr id="13" name="TextBox 12"/>
          <p:cNvSpPr txBox="1"/>
          <p:nvPr/>
        </p:nvSpPr>
        <p:spPr>
          <a:xfrm>
            <a:off x="3429000" y="3907066"/>
            <a:ext cx="2322576" cy="2569934"/>
          </a:xfrm>
          <a:prstGeom prst="rect">
            <a:avLst/>
          </a:prstGeom>
          <a:solidFill>
            <a:srgbClr val="F9F6E5"/>
          </a:solidFill>
        </p:spPr>
        <p:txBody>
          <a:bodyPr wrap="square" rtlCol="0">
            <a:spAutoFit/>
          </a:bodyPr>
          <a:lstStyle/>
          <a:p>
            <a:pPr algn="ctr" fontAlgn="base">
              <a:spcBef>
                <a:spcPct val="0"/>
              </a:spcBef>
              <a:spcAft>
                <a:spcPct val="0"/>
              </a:spcAft>
            </a:pPr>
            <a:r>
              <a:rPr lang="en-US" sz="1400" b="1" dirty="0">
                <a:solidFill>
                  <a:srgbClr val="4595B1"/>
                </a:solidFill>
              </a:rPr>
              <a:t>Rejecting plans to stabilize ACA marketplaces</a:t>
            </a:r>
          </a:p>
          <a:p>
            <a:pPr fontAlgn="base">
              <a:spcBef>
                <a:spcPct val="0"/>
              </a:spcBef>
              <a:spcAft>
                <a:spcPct val="0"/>
              </a:spcAft>
            </a:pPr>
            <a:endParaRPr lang="en-US" sz="900" dirty="0">
              <a:solidFill>
                <a:srgbClr val="000000"/>
              </a:solidFill>
            </a:endParaRPr>
          </a:p>
          <a:p>
            <a:pPr marL="171450" indent="-171450" fontAlgn="base">
              <a:spcBef>
                <a:spcPct val="0"/>
              </a:spcBef>
              <a:spcAft>
                <a:spcPct val="0"/>
              </a:spcAft>
              <a:buFont typeface="Arial" panose="020B0604020202020204" pitchFamily="34" charset="0"/>
              <a:buChar char="•"/>
            </a:pPr>
            <a:r>
              <a:rPr lang="en-US" sz="1000" dirty="0">
                <a:solidFill>
                  <a:srgbClr val="000000"/>
                </a:solidFill>
              </a:rPr>
              <a:t>Two bipartisan bills have been announced to help stabilize the ACA insurance markets</a:t>
            </a:r>
          </a:p>
          <a:p>
            <a:pPr marL="171450" indent="-171450" fontAlgn="base">
              <a:spcBef>
                <a:spcPct val="0"/>
              </a:spcBef>
              <a:spcAft>
                <a:spcPct val="0"/>
              </a:spcAft>
              <a:buFont typeface="Arial" panose="020B0604020202020204" pitchFamily="34" charset="0"/>
              <a:buChar char="•"/>
            </a:pPr>
            <a:r>
              <a:rPr lang="en-US" sz="1000" dirty="0">
                <a:solidFill>
                  <a:srgbClr val="000000"/>
                </a:solidFill>
              </a:rPr>
              <a:t>House Republicans have resisted the bills, saying they are “just throwing more money at </a:t>
            </a:r>
            <a:r>
              <a:rPr lang="en-US" sz="1000" dirty="0" err="1">
                <a:solidFill>
                  <a:srgbClr val="000000"/>
                </a:solidFill>
              </a:rPr>
              <a:t>ObamaCare</a:t>
            </a:r>
            <a:r>
              <a:rPr lang="en-US" sz="1000" dirty="0">
                <a:solidFill>
                  <a:srgbClr val="000000"/>
                </a:solidFill>
              </a:rPr>
              <a:t>”</a:t>
            </a:r>
          </a:p>
          <a:p>
            <a:pPr marL="171450" indent="-171450" fontAlgn="base">
              <a:spcBef>
                <a:spcPct val="0"/>
              </a:spcBef>
              <a:spcAft>
                <a:spcPct val="0"/>
              </a:spcAft>
              <a:buFont typeface="Arial" panose="020B0604020202020204" pitchFamily="34" charset="0"/>
              <a:buChar char="•"/>
            </a:pPr>
            <a:r>
              <a:rPr lang="en-US" sz="1000" dirty="0">
                <a:solidFill>
                  <a:srgbClr val="000000"/>
                </a:solidFill>
              </a:rPr>
              <a:t>Passing the bill in the House may require Trump to put pressure on House conservatives, but it is unclear if he will do so</a:t>
            </a:r>
          </a:p>
        </p:txBody>
      </p:sp>
      <p:sp>
        <p:nvSpPr>
          <p:cNvPr id="14" name="TextBox 13"/>
          <p:cNvSpPr txBox="1"/>
          <p:nvPr/>
        </p:nvSpPr>
        <p:spPr>
          <a:xfrm>
            <a:off x="3413134" y="1676400"/>
            <a:ext cx="2322576" cy="2046714"/>
          </a:xfrm>
          <a:prstGeom prst="rect">
            <a:avLst/>
          </a:prstGeom>
          <a:solidFill>
            <a:srgbClr val="F9F6E5"/>
          </a:solidFill>
        </p:spPr>
        <p:txBody>
          <a:bodyPr wrap="square" rtlCol="0">
            <a:spAutoFit/>
          </a:bodyPr>
          <a:lstStyle/>
          <a:p>
            <a:pPr algn="ctr" fontAlgn="base">
              <a:spcBef>
                <a:spcPct val="0"/>
              </a:spcBef>
              <a:spcAft>
                <a:spcPct val="0"/>
              </a:spcAft>
            </a:pPr>
            <a:r>
              <a:rPr lang="en-US" sz="1400" b="1" dirty="0">
                <a:solidFill>
                  <a:srgbClr val="4595B1"/>
                </a:solidFill>
              </a:rPr>
              <a:t>Cuts to ACA outreach programs</a:t>
            </a:r>
          </a:p>
          <a:p>
            <a:pPr marL="171450" indent="-171450" fontAlgn="base">
              <a:spcBef>
                <a:spcPct val="0"/>
              </a:spcBef>
              <a:spcAft>
                <a:spcPct val="0"/>
              </a:spcAft>
              <a:buFont typeface="Arial" panose="020B0604020202020204" pitchFamily="34" charset="0"/>
              <a:buChar char="•"/>
            </a:pPr>
            <a:endParaRPr lang="en-US" sz="900" dirty="0">
              <a:solidFill>
                <a:srgbClr val="000000"/>
              </a:solidFill>
            </a:endParaRPr>
          </a:p>
          <a:p>
            <a:pPr marL="171450" indent="-171450" fontAlgn="base">
              <a:spcBef>
                <a:spcPct val="0"/>
              </a:spcBef>
              <a:spcAft>
                <a:spcPct val="0"/>
              </a:spcAft>
              <a:buFont typeface="Arial" panose="020B0604020202020204" pitchFamily="34" charset="0"/>
              <a:buChar char="•"/>
            </a:pPr>
            <a:r>
              <a:rPr lang="en-US" sz="1000" dirty="0">
                <a:solidFill>
                  <a:srgbClr val="000000"/>
                </a:solidFill>
              </a:rPr>
              <a:t>In 2017, the Trump administration cut ACA outreach funding by 90%. The administration could cut funding further for the next open enrollment period</a:t>
            </a:r>
          </a:p>
          <a:p>
            <a:pPr marL="171450" indent="-171450" fontAlgn="base">
              <a:spcBef>
                <a:spcPct val="0"/>
              </a:spcBef>
              <a:spcAft>
                <a:spcPct val="0"/>
              </a:spcAft>
              <a:buFont typeface="Arial" panose="020B0604020202020204" pitchFamily="34" charset="0"/>
              <a:buChar char="•"/>
            </a:pPr>
            <a:r>
              <a:rPr lang="en-US" sz="1000" dirty="0">
                <a:solidFill>
                  <a:srgbClr val="000000"/>
                </a:solidFill>
              </a:rPr>
              <a:t>Despite the funding cut, 8.7 million people signed up during the 2018 open enrollment period, down just slightly from 9.2 million in 2017</a:t>
            </a:r>
          </a:p>
        </p:txBody>
      </p:sp>
      <p:sp>
        <p:nvSpPr>
          <p:cNvPr id="15" name="TextBox 14"/>
          <p:cNvSpPr txBox="1"/>
          <p:nvPr/>
        </p:nvSpPr>
        <p:spPr>
          <a:xfrm>
            <a:off x="573024" y="3810000"/>
            <a:ext cx="2322576" cy="2569934"/>
          </a:xfrm>
          <a:prstGeom prst="rect">
            <a:avLst/>
          </a:prstGeom>
          <a:solidFill>
            <a:srgbClr val="F9F6E5"/>
          </a:solidFill>
        </p:spPr>
        <p:txBody>
          <a:bodyPr wrap="square" rtlCol="0">
            <a:spAutoFit/>
          </a:bodyPr>
          <a:lstStyle/>
          <a:p>
            <a:pPr algn="ctr" fontAlgn="base">
              <a:spcBef>
                <a:spcPct val="0"/>
              </a:spcBef>
              <a:spcAft>
                <a:spcPct val="0"/>
              </a:spcAft>
            </a:pPr>
            <a:r>
              <a:rPr lang="en-US" sz="1400" b="1" dirty="0">
                <a:solidFill>
                  <a:srgbClr val="4595B1"/>
                </a:solidFill>
              </a:rPr>
              <a:t>Allowing counties to have zero on-exchange insurers</a:t>
            </a:r>
          </a:p>
          <a:p>
            <a:pPr algn="ctr" fontAlgn="base">
              <a:spcBef>
                <a:spcPct val="0"/>
              </a:spcBef>
              <a:spcAft>
                <a:spcPct val="0"/>
              </a:spcAft>
            </a:pPr>
            <a:endParaRPr lang="en-US" sz="900" dirty="0">
              <a:solidFill>
                <a:srgbClr val="000000"/>
              </a:solidFill>
            </a:endParaRPr>
          </a:p>
          <a:p>
            <a:pPr marL="171450" indent="-171450" fontAlgn="base">
              <a:spcBef>
                <a:spcPct val="0"/>
              </a:spcBef>
              <a:spcAft>
                <a:spcPct val="0"/>
              </a:spcAft>
              <a:buFont typeface="Arial" panose="020B0604020202020204" pitchFamily="34" charset="0"/>
              <a:buChar char="•"/>
            </a:pPr>
            <a:r>
              <a:rPr lang="en-US" sz="1000" dirty="0">
                <a:solidFill>
                  <a:srgbClr val="000000"/>
                </a:solidFill>
              </a:rPr>
              <a:t>In previous years, officials have had to take active measures to prevent some counties from having zero insurers that provide ACA plans</a:t>
            </a:r>
          </a:p>
          <a:p>
            <a:pPr marL="171450" indent="-171450" fontAlgn="base">
              <a:spcBef>
                <a:spcPct val="0"/>
              </a:spcBef>
              <a:spcAft>
                <a:spcPct val="0"/>
              </a:spcAft>
              <a:buFont typeface="Arial" panose="020B0604020202020204" pitchFamily="34" charset="0"/>
              <a:buChar char="•"/>
            </a:pPr>
            <a:r>
              <a:rPr lang="en-US" sz="1000" dirty="0">
                <a:solidFill>
                  <a:srgbClr val="000000"/>
                </a:solidFill>
              </a:rPr>
              <a:t>Earlier in 2017 Trump administration officials declined to comment about whether they would encourage insurers to participate in the ACA marketplaces</a:t>
            </a:r>
          </a:p>
        </p:txBody>
      </p:sp>
      <p:sp>
        <p:nvSpPr>
          <p:cNvPr id="20" name="TextBox 19"/>
          <p:cNvSpPr txBox="1"/>
          <p:nvPr/>
        </p:nvSpPr>
        <p:spPr>
          <a:xfrm>
            <a:off x="558773" y="1676400"/>
            <a:ext cx="2322576" cy="1831271"/>
          </a:xfrm>
          <a:prstGeom prst="rect">
            <a:avLst/>
          </a:prstGeom>
          <a:solidFill>
            <a:srgbClr val="F9F6E5"/>
          </a:solidFill>
        </p:spPr>
        <p:txBody>
          <a:bodyPr wrap="square" rtlCol="0">
            <a:spAutoFit/>
          </a:bodyPr>
          <a:lstStyle/>
          <a:p>
            <a:pPr algn="ctr" fontAlgn="base">
              <a:spcBef>
                <a:spcPct val="0"/>
              </a:spcBef>
              <a:spcAft>
                <a:spcPct val="0"/>
              </a:spcAft>
            </a:pPr>
            <a:r>
              <a:rPr lang="en-US" sz="1400" b="1" dirty="0">
                <a:solidFill>
                  <a:srgbClr val="4595B1"/>
                </a:solidFill>
              </a:rPr>
              <a:t>ACA executive order</a:t>
            </a:r>
          </a:p>
          <a:p>
            <a:pPr fontAlgn="base">
              <a:spcBef>
                <a:spcPct val="0"/>
              </a:spcBef>
              <a:spcAft>
                <a:spcPct val="0"/>
              </a:spcAft>
            </a:pPr>
            <a:endParaRPr lang="en-US" sz="900" dirty="0">
              <a:solidFill>
                <a:srgbClr val="000000"/>
              </a:solidFill>
            </a:endParaRPr>
          </a:p>
          <a:p>
            <a:pPr marL="171450" indent="-171450" fontAlgn="base">
              <a:spcBef>
                <a:spcPct val="0"/>
              </a:spcBef>
              <a:spcAft>
                <a:spcPct val="0"/>
              </a:spcAft>
              <a:buFont typeface="Arial" panose="020B0604020202020204" pitchFamily="34" charset="0"/>
              <a:buChar char="•"/>
            </a:pPr>
            <a:r>
              <a:rPr lang="en-US" sz="1000" dirty="0">
                <a:solidFill>
                  <a:srgbClr val="000000"/>
                </a:solidFill>
              </a:rPr>
              <a:t>Trump signed an executive order to ease ACA regulations in October 2017, but health agencies have not yet issued regulations to bring the order into effect</a:t>
            </a:r>
          </a:p>
          <a:p>
            <a:pPr marL="171450" indent="-171450" fontAlgn="base">
              <a:spcBef>
                <a:spcPct val="0"/>
              </a:spcBef>
              <a:spcAft>
                <a:spcPct val="0"/>
              </a:spcAft>
              <a:buFont typeface="Arial" panose="020B0604020202020204" pitchFamily="34" charset="0"/>
              <a:buChar char="•"/>
            </a:pPr>
            <a:r>
              <a:rPr lang="en-US" sz="1000" dirty="0">
                <a:solidFill>
                  <a:srgbClr val="000000"/>
                </a:solidFill>
              </a:rPr>
              <a:t>Expanding short-term health insurance plans and association health plans could siphon healthy people away from ACA plans</a:t>
            </a:r>
          </a:p>
        </p:txBody>
      </p:sp>
    </p:spTree>
    <p:extLst>
      <p:ext uri="{BB962C8B-B14F-4D97-AF65-F5344CB8AC3E}">
        <p14:creationId xmlns:p14="http://schemas.microsoft.com/office/powerpoint/2010/main" val="334588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 What’s Congress Been Doing Since the ACA Repeal Effort?</a:t>
            </a:r>
          </a:p>
        </p:txBody>
      </p:sp>
      <p:sp>
        <p:nvSpPr>
          <p:cNvPr id="3" name="Content Placeholder 2"/>
          <p:cNvSpPr>
            <a:spLocks noGrp="1"/>
          </p:cNvSpPr>
          <p:nvPr>
            <p:ph idx="1"/>
          </p:nvPr>
        </p:nvSpPr>
        <p:spPr>
          <a:xfrm>
            <a:off x="685800" y="1600200"/>
            <a:ext cx="8229600" cy="4800600"/>
          </a:xfrm>
        </p:spPr>
        <p:txBody>
          <a:bodyPr/>
          <a:lstStyle/>
          <a:p>
            <a:r>
              <a:rPr lang="en-US" sz="2000" dirty="0"/>
              <a:t>Tax Reform </a:t>
            </a:r>
          </a:p>
          <a:p>
            <a:pPr lvl="1"/>
            <a:r>
              <a:rPr lang="en-US" sz="2000" dirty="0"/>
              <a:t>Repealed the ACA Individual Mandate</a:t>
            </a:r>
          </a:p>
          <a:p>
            <a:pPr lvl="1"/>
            <a:endParaRPr lang="en-US" sz="2000" dirty="0"/>
          </a:p>
          <a:p>
            <a:r>
              <a:rPr lang="en-US" sz="2000" dirty="0"/>
              <a:t>January Continuing Resolution (CR)</a:t>
            </a:r>
          </a:p>
          <a:p>
            <a:pPr lvl="1"/>
            <a:r>
              <a:rPr lang="en-US" sz="2000" dirty="0"/>
              <a:t>Funded and extend the Children's Health Insurance Program (CHIP) for six years</a:t>
            </a:r>
          </a:p>
          <a:p>
            <a:pPr lvl="1"/>
            <a:endParaRPr lang="en-US" sz="2000" dirty="0"/>
          </a:p>
          <a:p>
            <a:r>
              <a:rPr lang="en-US" sz="2000" dirty="0"/>
              <a:t>February Continuing Resolution (CR)</a:t>
            </a:r>
          </a:p>
          <a:p>
            <a:pPr lvl="1"/>
            <a:r>
              <a:rPr lang="en-US" sz="2000" dirty="0"/>
              <a:t>Funded and extend the Children's Health Insurance Program (CHIP) for an additional four years</a:t>
            </a:r>
          </a:p>
          <a:p>
            <a:pPr lvl="1"/>
            <a:r>
              <a:rPr lang="en-US" sz="2000" dirty="0"/>
              <a:t>Reauthorized funding for community health centers for two years</a:t>
            </a:r>
          </a:p>
          <a:p>
            <a:pPr lvl="1"/>
            <a:r>
              <a:rPr lang="en-US" sz="2000" dirty="0"/>
              <a:t>Permanently repealed the ACA’s Independent Payment Advisory Board (IPAB)</a:t>
            </a:r>
          </a:p>
          <a:p>
            <a:pPr lvl="1"/>
            <a:endParaRPr lang="en-US" dirty="0"/>
          </a:p>
        </p:txBody>
      </p:sp>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15</a:t>
            </a:fld>
            <a:endParaRPr lang="en-US" dirty="0"/>
          </a:p>
        </p:txBody>
      </p:sp>
    </p:spTree>
    <p:extLst>
      <p:ext uri="{BB962C8B-B14F-4D97-AF65-F5344CB8AC3E}">
        <p14:creationId xmlns:p14="http://schemas.microsoft.com/office/powerpoint/2010/main" val="3101124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765" y="457200"/>
            <a:ext cx="8229600" cy="1143000"/>
          </a:xfrm>
        </p:spPr>
        <p:txBody>
          <a:bodyPr/>
          <a:lstStyle/>
          <a:p>
            <a:r>
              <a:rPr lang="en-US" dirty="0"/>
              <a:t>What’s Next for Health Care?</a:t>
            </a:r>
          </a:p>
        </p:txBody>
      </p:sp>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16</a:t>
            </a:fld>
            <a:endParaRPr lang="en-US" dirty="0"/>
          </a:p>
        </p:txBody>
      </p:sp>
      <p:sp>
        <p:nvSpPr>
          <p:cNvPr id="6" name="Rectangle 5"/>
          <p:cNvSpPr/>
          <p:nvPr/>
        </p:nvSpPr>
        <p:spPr>
          <a:xfrm>
            <a:off x="5289111" y="2717671"/>
            <a:ext cx="2926080" cy="1600329"/>
          </a:xfrm>
          <a:prstGeom prst="rect">
            <a:avLst/>
          </a:prstGeom>
          <a:solidFill>
            <a:srgbClr val="E8DCBC">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ts val="50"/>
              </a:spcAft>
              <a:defRPr/>
            </a:pPr>
            <a:r>
              <a:rPr lang="en-US" sz="1600" b="1" dirty="0">
                <a:solidFill>
                  <a:srgbClr val="000000"/>
                </a:solidFill>
              </a:rPr>
              <a:t>Will Trump’s administration undermine the ACA?</a:t>
            </a:r>
          </a:p>
          <a:p>
            <a:pPr marL="171450" indent="-171450" fontAlgn="base">
              <a:spcBef>
                <a:spcPct val="0"/>
              </a:spcBef>
              <a:spcAft>
                <a:spcPct val="0"/>
              </a:spcAft>
              <a:buFont typeface="Arial" panose="020B0604020202020204" pitchFamily="34" charset="0"/>
              <a:buChar char="•"/>
              <a:defRPr/>
            </a:pPr>
            <a:r>
              <a:rPr lang="en-US" sz="1400" dirty="0">
                <a:solidFill>
                  <a:srgbClr val="000000"/>
                </a:solidFill>
              </a:rPr>
              <a:t>Possibly. However, if Trump’s administration does cause the law to collapse, there will likely be significant political consequences</a:t>
            </a:r>
          </a:p>
        </p:txBody>
      </p:sp>
      <p:sp>
        <p:nvSpPr>
          <p:cNvPr id="8" name="Rectangle 7"/>
          <p:cNvSpPr/>
          <p:nvPr/>
        </p:nvSpPr>
        <p:spPr>
          <a:xfrm>
            <a:off x="2971801" y="4495800"/>
            <a:ext cx="3428999" cy="1889934"/>
          </a:xfrm>
          <a:prstGeom prst="rect">
            <a:avLst/>
          </a:prstGeom>
          <a:solidFill>
            <a:srgbClr val="E8DCBC">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ts val="50"/>
              </a:spcAft>
              <a:defRPr/>
            </a:pPr>
            <a:r>
              <a:rPr lang="en-US" sz="1600" b="1" dirty="0">
                <a:solidFill>
                  <a:srgbClr val="000000"/>
                </a:solidFill>
              </a:rPr>
              <a:t>What about entitlement reform and drug pricing legislation?</a:t>
            </a:r>
          </a:p>
          <a:p>
            <a:pPr marL="171450" indent="-171450" fontAlgn="base">
              <a:spcBef>
                <a:spcPct val="0"/>
              </a:spcBef>
              <a:spcAft>
                <a:spcPct val="0"/>
              </a:spcAft>
              <a:buFont typeface="Arial" panose="020B0604020202020204" pitchFamily="34" charset="0"/>
              <a:buChar char="•"/>
              <a:defRPr/>
            </a:pPr>
            <a:r>
              <a:rPr lang="en-US" sz="1400" dirty="0">
                <a:solidFill>
                  <a:srgbClr val="000000"/>
                </a:solidFill>
              </a:rPr>
              <a:t>Entitlement reform is unlikely to occur in the next two years</a:t>
            </a:r>
          </a:p>
          <a:p>
            <a:pPr marL="171450" indent="-171450" fontAlgn="base">
              <a:spcBef>
                <a:spcPct val="0"/>
              </a:spcBef>
              <a:spcAft>
                <a:spcPct val="0"/>
              </a:spcAft>
              <a:buFont typeface="Arial" panose="020B0604020202020204" pitchFamily="34" charset="0"/>
              <a:buChar char="•"/>
              <a:defRPr/>
            </a:pPr>
            <a:r>
              <a:rPr lang="en-US" sz="1400" dirty="0">
                <a:solidFill>
                  <a:srgbClr val="000000"/>
                </a:solidFill>
              </a:rPr>
              <a:t>Drug pricing legislation is possible, but unlikely in the short term due to a number of other legislative priorities (e.g. tax reform, infrastructure)</a:t>
            </a:r>
          </a:p>
          <a:p>
            <a:pPr marL="171450" indent="-171450" fontAlgn="base">
              <a:spcBef>
                <a:spcPct val="0"/>
              </a:spcBef>
              <a:spcAft>
                <a:spcPct val="0"/>
              </a:spcAft>
              <a:buFont typeface="Arial" panose="020B0604020202020204" pitchFamily="34" charset="0"/>
              <a:buChar char="•"/>
              <a:defRPr/>
            </a:pPr>
            <a:endParaRPr lang="en-US" sz="1100" dirty="0">
              <a:solidFill>
                <a:srgbClr val="000000"/>
              </a:solidFill>
            </a:endParaRPr>
          </a:p>
        </p:txBody>
      </p:sp>
      <p:sp>
        <p:nvSpPr>
          <p:cNvPr id="10" name="Rectangle 9"/>
          <p:cNvSpPr/>
          <p:nvPr/>
        </p:nvSpPr>
        <p:spPr>
          <a:xfrm>
            <a:off x="841418" y="2708544"/>
            <a:ext cx="2926080" cy="1348404"/>
          </a:xfrm>
          <a:prstGeom prst="rect">
            <a:avLst/>
          </a:prstGeom>
          <a:solidFill>
            <a:srgbClr val="E8DCBC">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ts val="50"/>
              </a:spcAft>
              <a:defRPr/>
            </a:pPr>
            <a:r>
              <a:rPr lang="en-US" sz="1400" b="1" dirty="0">
                <a:solidFill>
                  <a:srgbClr val="000000"/>
                </a:solidFill>
              </a:rPr>
              <a:t>Will there be any more serious attempts to replace the ACA?</a:t>
            </a:r>
          </a:p>
          <a:p>
            <a:pPr marL="171450" indent="-171450" fontAlgn="base">
              <a:spcBef>
                <a:spcPct val="0"/>
              </a:spcBef>
              <a:spcAft>
                <a:spcPct val="0"/>
              </a:spcAft>
              <a:buFont typeface="Arial" panose="020B0604020202020204" pitchFamily="34" charset="0"/>
              <a:buChar char="•"/>
              <a:defRPr/>
            </a:pPr>
            <a:r>
              <a:rPr lang="en-US" sz="1400" dirty="0">
                <a:solidFill>
                  <a:srgbClr val="000000"/>
                </a:solidFill>
              </a:rPr>
              <a:t>Maybe. Any serious attempt would likely be a more minor, bipartisan, legislative fix to the ACA</a:t>
            </a:r>
          </a:p>
        </p:txBody>
      </p:sp>
      <p:grpSp>
        <p:nvGrpSpPr>
          <p:cNvPr id="12" name="Group 11"/>
          <p:cNvGrpSpPr/>
          <p:nvPr/>
        </p:nvGrpSpPr>
        <p:grpSpPr>
          <a:xfrm>
            <a:off x="1830409" y="1850743"/>
            <a:ext cx="722376" cy="724162"/>
            <a:chOff x="996612" y="2031854"/>
            <a:chExt cx="722376" cy="724162"/>
          </a:xfrm>
        </p:grpSpPr>
        <p:sp>
          <p:nvSpPr>
            <p:cNvPr id="13" name="Oval 12"/>
            <p:cNvSpPr/>
            <p:nvPr/>
          </p:nvSpPr>
          <p:spPr>
            <a:xfrm>
              <a:off x="996612" y="2031854"/>
              <a:ext cx="722376" cy="724162"/>
            </a:xfrm>
            <a:prstGeom prst="ellipse">
              <a:avLst/>
            </a:prstGeom>
            <a:solidFill>
              <a:srgbClr val="D28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8857" r="9844" b="13529"/>
            <a:stretch/>
          </p:blipFill>
          <p:spPr>
            <a:xfrm>
              <a:off x="1102350" y="2125630"/>
              <a:ext cx="509589" cy="542003"/>
            </a:xfrm>
            <a:prstGeom prst="rect">
              <a:avLst/>
            </a:prstGeom>
          </p:spPr>
        </p:pic>
      </p:grpSp>
      <p:sp>
        <p:nvSpPr>
          <p:cNvPr id="21" name="Oval 20"/>
          <p:cNvSpPr/>
          <p:nvPr/>
        </p:nvSpPr>
        <p:spPr>
          <a:xfrm>
            <a:off x="4191000" y="3657600"/>
            <a:ext cx="722376" cy="724162"/>
          </a:xfrm>
          <a:prstGeom prst="ellipse">
            <a:avLst/>
          </a:prstGeom>
          <a:solidFill>
            <a:srgbClr val="D28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324600" y="1847182"/>
            <a:ext cx="606526" cy="606526"/>
          </a:xfrm>
          <a:prstGeom prst="rect">
            <a:avLst/>
          </a:prstGeom>
          <a:solidFill>
            <a:schemeClr val="accent1"/>
          </a:solidFill>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214" y="3805325"/>
            <a:ext cx="300786" cy="300786"/>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b="14334"/>
          <a:stretch/>
        </p:blipFill>
        <p:spPr>
          <a:xfrm>
            <a:off x="4450055" y="3965990"/>
            <a:ext cx="361977" cy="310093"/>
          </a:xfrm>
          <a:prstGeom prst="rect">
            <a:avLst/>
          </a:prstGeom>
        </p:spPr>
      </p:pic>
    </p:spTree>
    <p:extLst>
      <p:ext uri="{BB962C8B-B14F-4D97-AF65-F5344CB8AC3E}">
        <p14:creationId xmlns:p14="http://schemas.microsoft.com/office/powerpoint/2010/main" val="179906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Key Issues in 115th Congress</a:t>
            </a:r>
          </a:p>
        </p:txBody>
      </p:sp>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17</a:t>
            </a:fld>
            <a:endParaRPr lang="en-US" dirty="0"/>
          </a:p>
        </p:txBody>
      </p:sp>
      <p:sp>
        <p:nvSpPr>
          <p:cNvPr id="6" name="Content Placeholder 5"/>
          <p:cNvSpPr>
            <a:spLocks noGrp="1"/>
          </p:cNvSpPr>
          <p:nvPr>
            <p:ph idx="1"/>
          </p:nvPr>
        </p:nvSpPr>
        <p:spPr>
          <a:xfrm>
            <a:off x="685800" y="1600200"/>
            <a:ext cx="8229600" cy="5029200"/>
          </a:xfrm>
        </p:spPr>
        <p:txBody>
          <a:bodyPr/>
          <a:lstStyle/>
          <a:p>
            <a:r>
              <a:rPr lang="en-US" dirty="0"/>
              <a:t>ACR will also be working to:</a:t>
            </a:r>
          </a:p>
          <a:p>
            <a:pPr lvl="1"/>
            <a:r>
              <a:rPr lang="en-US" sz="2000" dirty="0"/>
              <a:t>Continue to put legislative pressure on CMS to properly implement the imaging appropriate use criteria policy</a:t>
            </a:r>
          </a:p>
          <a:p>
            <a:pPr lvl="1"/>
            <a:r>
              <a:rPr lang="en-US" sz="2000" dirty="0"/>
              <a:t>Stop any retrospective site neutral payment policies (i.e. Medicare reimbursing hospitals at the same rate as physician offices)</a:t>
            </a:r>
          </a:p>
          <a:p>
            <a:pPr lvl="1"/>
            <a:r>
              <a:rPr lang="en-US" sz="2000" dirty="0"/>
              <a:t>Promote legislation to mandate Medicare coverage of CTC</a:t>
            </a:r>
          </a:p>
          <a:p>
            <a:pPr lvl="1"/>
            <a:r>
              <a:rPr lang="en-US" sz="2000" dirty="0"/>
              <a:t>Extend the moratorium on implementing the 2016 USPSTF mammography screening recommendations</a:t>
            </a:r>
          </a:p>
          <a:p>
            <a:pPr lvl="1"/>
            <a:r>
              <a:rPr lang="en-US" sz="2000" dirty="0"/>
              <a:t>Pursue changes to USPSTF within the context of broader ACA reforms</a:t>
            </a:r>
          </a:p>
          <a:p>
            <a:pPr lvl="1"/>
            <a:r>
              <a:rPr lang="en-US" sz="2000" dirty="0"/>
              <a:t>Opposing private insurers that exclude specific imaging sites of service (Anthem)  </a:t>
            </a:r>
          </a:p>
        </p:txBody>
      </p:sp>
    </p:spTree>
    <p:extLst>
      <p:ext uri="{BB962C8B-B14F-4D97-AF65-F5344CB8AC3E}">
        <p14:creationId xmlns:p14="http://schemas.microsoft.com/office/powerpoint/2010/main" val="3955909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748" y="1533032"/>
            <a:ext cx="6893052" cy="1939522"/>
          </a:xfrm>
          <a:prstGeom prst="rect">
            <a:avLst/>
          </a:prstGeom>
        </p:spPr>
      </p:pic>
      <p:grpSp>
        <p:nvGrpSpPr>
          <p:cNvPr id="12" name="Group 11"/>
          <p:cNvGrpSpPr/>
          <p:nvPr/>
        </p:nvGrpSpPr>
        <p:grpSpPr>
          <a:xfrm>
            <a:off x="808842" y="3948672"/>
            <a:ext cx="7716046" cy="1534296"/>
            <a:chOff x="1137322" y="3997439"/>
            <a:chExt cx="9535949" cy="1337676"/>
          </a:xfrm>
        </p:grpSpPr>
        <p:cxnSp>
          <p:nvCxnSpPr>
            <p:cNvPr id="7" name="Straight Connector 6"/>
            <p:cNvCxnSpPr/>
            <p:nvPr/>
          </p:nvCxnSpPr>
          <p:spPr>
            <a:xfrm>
              <a:off x="1883664" y="3997439"/>
              <a:ext cx="842467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1137322" y="4412966"/>
              <a:ext cx="9535949" cy="922149"/>
              <a:chOff x="1369221" y="4719351"/>
              <a:chExt cx="9535949" cy="922149"/>
            </a:xfrm>
          </p:grpSpPr>
          <p:grpSp>
            <p:nvGrpSpPr>
              <p:cNvPr id="9" name="Group 8"/>
              <p:cNvGrpSpPr/>
              <p:nvPr/>
            </p:nvGrpSpPr>
            <p:grpSpPr>
              <a:xfrm>
                <a:off x="1369221" y="4719351"/>
                <a:ext cx="9535949" cy="922149"/>
                <a:chOff x="-98864" y="4066689"/>
                <a:chExt cx="9370069" cy="1180862"/>
              </a:xfrm>
            </p:grpSpPr>
            <p:sp>
              <p:nvSpPr>
                <p:cNvPr id="8" name="Rounded Rectangle 7"/>
                <p:cNvSpPr/>
                <p:nvPr/>
              </p:nvSpPr>
              <p:spPr>
                <a:xfrm>
                  <a:off x="-98864" y="4066689"/>
                  <a:ext cx="1084245" cy="512360"/>
                </a:xfrm>
                <a:prstGeom prst="roundRect">
                  <a:avLst>
                    <a:gd name="adj" fmla="val 3980"/>
                  </a:avLst>
                </a:prstGeom>
                <a:noFill/>
                <a:ln w="9525" cap="flat" cmpd="sng" algn="ctr">
                  <a:noFill/>
                  <a:prstDash val="solid"/>
                </a:ln>
                <a:effectLst/>
              </p:spPr>
              <p:txBody>
                <a:bodyPr wrap="none" rtlCol="0" anchor="b"/>
                <a:lstStyle/>
                <a:p>
                  <a:pPr algn="ctr" fontAlgn="auto">
                    <a:spcBef>
                      <a:spcPts val="0"/>
                    </a:spcBef>
                    <a:spcAft>
                      <a:spcPts val="0"/>
                    </a:spcAft>
                    <a:defRPr/>
                  </a:pPr>
                  <a:r>
                    <a:rPr lang="en-US" sz="2000" dirty="0">
                      <a:solidFill>
                        <a:srgbClr val="00687F"/>
                      </a:solidFill>
                      <a:latin typeface="Calibri"/>
                    </a:rPr>
                    <a:t>Physicians</a:t>
                  </a:r>
                </a:p>
              </p:txBody>
            </p:sp>
            <p:sp>
              <p:nvSpPr>
                <p:cNvPr id="18" name="Rounded Rectangle 17"/>
                <p:cNvSpPr/>
                <p:nvPr/>
              </p:nvSpPr>
              <p:spPr>
                <a:xfrm>
                  <a:off x="1755477" y="4066689"/>
                  <a:ext cx="1349103" cy="512360"/>
                </a:xfrm>
                <a:prstGeom prst="roundRect">
                  <a:avLst>
                    <a:gd name="adj" fmla="val 3980"/>
                  </a:avLst>
                </a:prstGeom>
                <a:noFill/>
                <a:ln w="9525" cap="flat" cmpd="sng" algn="ctr">
                  <a:noFill/>
                  <a:prstDash val="solid"/>
                </a:ln>
                <a:effectLst/>
              </p:spPr>
              <p:txBody>
                <a:bodyPr wrap="none" rtlCol="0" anchor="b"/>
                <a:lstStyle/>
                <a:p>
                  <a:pPr algn="ctr" fontAlgn="auto">
                    <a:spcBef>
                      <a:spcPts val="0"/>
                    </a:spcBef>
                    <a:spcAft>
                      <a:spcPts val="0"/>
                    </a:spcAft>
                    <a:defRPr/>
                  </a:pPr>
                  <a:r>
                    <a:rPr lang="en-US" sz="2000" dirty="0">
                      <a:solidFill>
                        <a:srgbClr val="00687F"/>
                      </a:solidFill>
                      <a:latin typeface="Calibri"/>
                    </a:rPr>
                    <a:t>Technologists</a:t>
                  </a:r>
                </a:p>
              </p:txBody>
            </p:sp>
            <p:sp>
              <p:nvSpPr>
                <p:cNvPr id="20" name="Rounded Rectangle 19"/>
                <p:cNvSpPr/>
                <p:nvPr/>
              </p:nvSpPr>
              <p:spPr>
                <a:xfrm>
                  <a:off x="5572157" y="4066689"/>
                  <a:ext cx="1348939" cy="512360"/>
                </a:xfrm>
                <a:prstGeom prst="roundRect">
                  <a:avLst>
                    <a:gd name="adj" fmla="val 3980"/>
                  </a:avLst>
                </a:prstGeom>
                <a:noFill/>
                <a:ln w="9525" cap="flat" cmpd="sng" algn="ctr">
                  <a:noFill/>
                  <a:prstDash val="solid"/>
                </a:ln>
                <a:effectLst/>
              </p:spPr>
              <p:txBody>
                <a:bodyPr wrap="none" rtlCol="0" anchor="b"/>
                <a:lstStyle/>
                <a:p>
                  <a:pPr algn="ctr" fontAlgn="auto">
                    <a:spcBef>
                      <a:spcPts val="0"/>
                    </a:spcBef>
                    <a:spcAft>
                      <a:spcPts val="0"/>
                    </a:spcAft>
                    <a:defRPr/>
                  </a:pPr>
                  <a:r>
                    <a:rPr lang="en-US" sz="2000" dirty="0">
                      <a:solidFill>
                        <a:srgbClr val="00687F"/>
                      </a:solidFill>
                      <a:latin typeface="Calibri"/>
                    </a:rPr>
                    <a:t>Data Scientists</a:t>
                  </a:r>
                </a:p>
              </p:txBody>
            </p:sp>
            <p:sp>
              <p:nvSpPr>
                <p:cNvPr id="22" name="Rounded Rectangle 21"/>
                <p:cNvSpPr/>
                <p:nvPr/>
              </p:nvSpPr>
              <p:spPr>
                <a:xfrm>
                  <a:off x="7894741" y="4084368"/>
                  <a:ext cx="1376464" cy="512360"/>
                </a:xfrm>
                <a:prstGeom prst="roundRect">
                  <a:avLst>
                    <a:gd name="adj" fmla="val 3980"/>
                  </a:avLst>
                </a:prstGeom>
                <a:noFill/>
                <a:ln w="9525" cap="flat" cmpd="sng" algn="ctr">
                  <a:noFill/>
                  <a:prstDash val="solid"/>
                </a:ln>
                <a:effectLst/>
              </p:spPr>
              <p:txBody>
                <a:bodyPr wrap="none" rtlCol="0" anchor="b"/>
                <a:lstStyle/>
                <a:p>
                  <a:pPr algn="ctr" fontAlgn="auto">
                    <a:spcBef>
                      <a:spcPts val="0"/>
                    </a:spcBef>
                    <a:spcAft>
                      <a:spcPts val="0"/>
                    </a:spcAft>
                    <a:defRPr/>
                  </a:pPr>
                  <a:endParaRPr lang="en-US" sz="2000" dirty="0">
                    <a:solidFill>
                      <a:srgbClr val="00687F"/>
                    </a:solidFill>
                    <a:latin typeface="Calibri"/>
                  </a:endParaRPr>
                </a:p>
                <a:p>
                  <a:pPr algn="ctr" fontAlgn="auto">
                    <a:spcBef>
                      <a:spcPts val="0"/>
                    </a:spcBef>
                    <a:spcAft>
                      <a:spcPts val="0"/>
                    </a:spcAft>
                    <a:defRPr/>
                  </a:pPr>
                  <a:endParaRPr lang="en-US" sz="2000" dirty="0">
                    <a:solidFill>
                      <a:srgbClr val="00687F"/>
                    </a:solidFill>
                    <a:latin typeface="Calibri"/>
                  </a:endParaRPr>
                </a:p>
                <a:p>
                  <a:pPr algn="ctr" fontAlgn="auto">
                    <a:spcBef>
                      <a:spcPts val="0"/>
                    </a:spcBef>
                    <a:spcAft>
                      <a:spcPts val="0"/>
                    </a:spcAft>
                    <a:defRPr/>
                  </a:pPr>
                  <a:r>
                    <a:rPr lang="en-US" sz="2000" dirty="0" err="1">
                      <a:solidFill>
                        <a:srgbClr val="00687F"/>
                      </a:solidFill>
                      <a:latin typeface="Calibri"/>
                    </a:rPr>
                    <a:t>Informaticists</a:t>
                  </a:r>
                  <a:endParaRPr lang="en-US" sz="2000" dirty="0">
                    <a:solidFill>
                      <a:srgbClr val="00687F"/>
                    </a:solidFill>
                    <a:latin typeface="Calibri"/>
                  </a:endParaRPr>
                </a:p>
              </p:txBody>
            </p:sp>
            <p:sp>
              <p:nvSpPr>
                <p:cNvPr id="24" name="Rounded Rectangle 23"/>
                <p:cNvSpPr/>
                <p:nvPr/>
              </p:nvSpPr>
              <p:spPr>
                <a:xfrm>
                  <a:off x="2228128" y="4735191"/>
                  <a:ext cx="1740567" cy="512360"/>
                </a:xfrm>
                <a:prstGeom prst="roundRect">
                  <a:avLst>
                    <a:gd name="adj" fmla="val 3980"/>
                  </a:avLst>
                </a:prstGeom>
                <a:noFill/>
                <a:ln w="9525" cap="flat" cmpd="sng" algn="ctr">
                  <a:noFill/>
                  <a:prstDash val="solid"/>
                </a:ln>
                <a:effectLst/>
              </p:spPr>
              <p:txBody>
                <a:bodyPr wrap="none" rtlCol="0" anchor="b"/>
                <a:lstStyle/>
                <a:p>
                  <a:pPr algn="ctr" fontAlgn="auto">
                    <a:spcBef>
                      <a:spcPts val="0"/>
                    </a:spcBef>
                    <a:spcAft>
                      <a:spcPts val="0"/>
                    </a:spcAft>
                    <a:defRPr/>
                  </a:pPr>
                  <a:r>
                    <a:rPr lang="en-US" sz="2000" dirty="0">
                      <a:solidFill>
                        <a:srgbClr val="00687F"/>
                      </a:solidFill>
                      <a:latin typeface="Calibri"/>
                    </a:rPr>
                    <a:t> Health Care Executives</a:t>
                  </a:r>
                </a:p>
              </p:txBody>
            </p:sp>
            <p:sp>
              <p:nvSpPr>
                <p:cNvPr id="35" name="Rounded Rectangle 34"/>
                <p:cNvSpPr/>
                <p:nvPr/>
              </p:nvSpPr>
              <p:spPr>
                <a:xfrm>
                  <a:off x="3741870" y="4084368"/>
                  <a:ext cx="1077955" cy="512360"/>
                </a:xfrm>
                <a:prstGeom prst="roundRect">
                  <a:avLst>
                    <a:gd name="adj" fmla="val 3980"/>
                  </a:avLst>
                </a:prstGeom>
                <a:noFill/>
                <a:ln w="9525" cap="flat" cmpd="sng" algn="ctr">
                  <a:noFill/>
                  <a:prstDash val="solid"/>
                </a:ln>
                <a:effectLst/>
              </p:spPr>
              <p:txBody>
                <a:bodyPr wrap="none" rtlCol="0" anchor="b"/>
                <a:lstStyle/>
                <a:p>
                  <a:pPr algn="ctr" fontAlgn="auto">
                    <a:spcBef>
                      <a:spcPts val="0"/>
                    </a:spcBef>
                    <a:spcAft>
                      <a:spcPts val="0"/>
                    </a:spcAft>
                    <a:defRPr/>
                  </a:pPr>
                  <a:r>
                    <a:rPr lang="en-US" sz="2000" dirty="0">
                      <a:solidFill>
                        <a:srgbClr val="00687F"/>
                      </a:solidFill>
                      <a:latin typeface="Calibri"/>
                    </a:rPr>
                    <a:t>Industry</a:t>
                  </a:r>
                </a:p>
              </p:txBody>
            </p:sp>
          </p:grpSp>
          <p:sp>
            <p:nvSpPr>
              <p:cNvPr id="13" name="Rounded Rectangle 23">
                <a:extLst>
                  <a:ext uri="{FF2B5EF4-FFF2-40B4-BE49-F238E27FC236}">
                    <a16:creationId xmlns:a16="http://schemas.microsoft.com/office/drawing/2014/main" id="{F8A480A1-6051-4A6C-A89A-8F351A406EF1}"/>
                  </a:ext>
                </a:extLst>
              </p:cNvPr>
              <p:cNvSpPr/>
              <p:nvPr/>
            </p:nvSpPr>
            <p:spPr>
              <a:xfrm>
                <a:off x="6679163" y="5241392"/>
                <a:ext cx="1771382" cy="400108"/>
              </a:xfrm>
              <a:prstGeom prst="roundRect">
                <a:avLst>
                  <a:gd name="adj" fmla="val 3980"/>
                </a:avLst>
              </a:prstGeom>
              <a:noFill/>
              <a:ln w="9525" cap="flat" cmpd="sng" algn="ctr">
                <a:noFill/>
                <a:prstDash val="solid"/>
              </a:ln>
              <a:effectLst/>
            </p:spPr>
            <p:txBody>
              <a:bodyPr wrap="none" rtlCol="0" anchor="b"/>
              <a:lstStyle/>
              <a:p>
                <a:pPr algn="ctr" fontAlgn="auto">
                  <a:spcBef>
                    <a:spcPts val="0"/>
                  </a:spcBef>
                  <a:spcAft>
                    <a:spcPts val="0"/>
                  </a:spcAft>
                  <a:defRPr/>
                </a:pPr>
                <a:r>
                  <a:rPr lang="en-US" sz="2000" dirty="0">
                    <a:solidFill>
                      <a:srgbClr val="00687F"/>
                    </a:solidFill>
                    <a:latin typeface="Calibri"/>
                  </a:rPr>
                  <a:t>Patients</a:t>
                </a:r>
              </a:p>
            </p:txBody>
          </p:sp>
        </p:grpSp>
      </p:grpSp>
      <p:sp>
        <p:nvSpPr>
          <p:cNvPr id="3" name="TextBox 2"/>
          <p:cNvSpPr txBox="1"/>
          <p:nvPr/>
        </p:nvSpPr>
        <p:spPr>
          <a:xfrm>
            <a:off x="6912123" y="3072443"/>
            <a:ext cx="1317477" cy="307777"/>
          </a:xfrm>
          <a:prstGeom prst="rect">
            <a:avLst/>
          </a:prstGeom>
          <a:noFill/>
        </p:spPr>
        <p:txBody>
          <a:bodyPr wrap="none" rtlCol="0">
            <a:spAutoFit/>
          </a:bodyPr>
          <a:lstStyle/>
          <a:p>
            <a:r>
              <a:rPr lang="en-US" sz="1400" dirty="0">
                <a:solidFill>
                  <a:srgbClr val="054061"/>
                </a:solidFill>
                <a:latin typeface="+mn-lt"/>
              </a:rPr>
              <a:t>www.acrdsi.org</a:t>
            </a:r>
          </a:p>
        </p:txBody>
      </p:sp>
    </p:spTree>
    <p:extLst>
      <p:ext uri="{BB962C8B-B14F-4D97-AF65-F5344CB8AC3E}">
        <p14:creationId xmlns:p14="http://schemas.microsoft.com/office/powerpoint/2010/main" val="38429475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0" y="0"/>
            <a:ext cx="9144000" cy="6858000"/>
          </a:xfrm>
          <a:prstGeom prst="rect">
            <a:avLst/>
          </a:prstGeom>
          <a:noFill/>
          <a:ln>
            <a:noFill/>
          </a:ln>
        </p:spPr>
      </p:pic>
      <p:sp>
        <p:nvSpPr>
          <p:cNvPr id="5" name="Rectangle 4"/>
          <p:cNvSpPr/>
          <p:nvPr/>
        </p:nvSpPr>
        <p:spPr>
          <a:xfrm>
            <a:off x="0" y="0"/>
            <a:ext cx="9144000" cy="6858000"/>
          </a:xfrm>
          <a:prstGeom prst="rect">
            <a:avLst/>
          </a:prstGeom>
          <a:solidFill>
            <a:schemeClr val="accent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rgbClr val="00687F"/>
              </a:solidFill>
            </a:endParaRPr>
          </a:p>
        </p:txBody>
      </p:sp>
      <p:sp>
        <p:nvSpPr>
          <p:cNvPr id="2" name="Title 1"/>
          <p:cNvSpPr>
            <a:spLocks noGrp="1"/>
          </p:cNvSpPr>
          <p:nvPr>
            <p:ph type="title"/>
          </p:nvPr>
        </p:nvSpPr>
        <p:spPr/>
        <p:txBody>
          <a:bodyPr>
            <a:normAutofit/>
          </a:bodyPr>
          <a:lstStyle/>
          <a:p>
            <a:r>
              <a:rPr lang="en-US" dirty="0"/>
              <a:t>ACR DSI Mission</a:t>
            </a:r>
          </a:p>
        </p:txBody>
      </p:sp>
      <p:cxnSp>
        <p:nvCxnSpPr>
          <p:cNvPr id="12" name="Straight Connector 11"/>
          <p:cNvCxnSpPr>
            <a:stCxn id="6" idx="6"/>
            <a:endCxn id="9" idx="2"/>
          </p:cNvCxnSpPr>
          <p:nvPr/>
        </p:nvCxnSpPr>
        <p:spPr>
          <a:xfrm>
            <a:off x="2014508" y="3429000"/>
            <a:ext cx="483600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308534" y="2958353"/>
            <a:ext cx="6247948" cy="941294"/>
            <a:chOff x="1411941" y="2985247"/>
            <a:chExt cx="8330597" cy="941294"/>
          </a:xfrm>
        </p:grpSpPr>
        <p:sp>
          <p:nvSpPr>
            <p:cNvPr id="6" name="Oval 5"/>
            <p:cNvSpPr/>
            <p:nvPr/>
          </p:nvSpPr>
          <p:spPr>
            <a:xfrm>
              <a:off x="1411941" y="2985247"/>
              <a:ext cx="941294" cy="941294"/>
            </a:xfrm>
            <a:prstGeom prst="ellips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rgbClr val="00687F"/>
                </a:solidFill>
              </a:endParaRPr>
            </a:p>
          </p:txBody>
        </p:sp>
        <p:sp>
          <p:nvSpPr>
            <p:cNvPr id="7" name="Oval 6"/>
            <p:cNvSpPr/>
            <p:nvPr/>
          </p:nvSpPr>
          <p:spPr>
            <a:xfrm>
              <a:off x="3875042" y="2985247"/>
              <a:ext cx="941294" cy="941294"/>
            </a:xfrm>
            <a:prstGeom prst="ellips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rgbClr val="00687F"/>
                </a:solidFill>
              </a:endParaRPr>
            </a:p>
          </p:txBody>
        </p:sp>
        <p:sp>
          <p:nvSpPr>
            <p:cNvPr id="8" name="Oval 7"/>
            <p:cNvSpPr/>
            <p:nvPr/>
          </p:nvSpPr>
          <p:spPr>
            <a:xfrm>
              <a:off x="6338143" y="2985247"/>
              <a:ext cx="941294" cy="941294"/>
            </a:xfrm>
            <a:prstGeom prst="ellips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rgbClr val="00687F"/>
                </a:solidFill>
              </a:endParaRPr>
            </a:p>
          </p:txBody>
        </p:sp>
        <p:sp>
          <p:nvSpPr>
            <p:cNvPr id="9" name="Oval 8"/>
            <p:cNvSpPr/>
            <p:nvPr/>
          </p:nvSpPr>
          <p:spPr>
            <a:xfrm>
              <a:off x="8801244" y="2985247"/>
              <a:ext cx="941294" cy="941294"/>
            </a:xfrm>
            <a:prstGeom prst="ellips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rgbClr val="00687F"/>
                </a:solidFill>
              </a:endParaRPr>
            </a:p>
          </p:txBody>
        </p:sp>
      </p:grpSp>
      <p:grpSp>
        <p:nvGrpSpPr>
          <p:cNvPr id="35" name="Group 34"/>
          <p:cNvGrpSpPr/>
          <p:nvPr/>
        </p:nvGrpSpPr>
        <p:grpSpPr>
          <a:xfrm>
            <a:off x="661435" y="1387807"/>
            <a:ext cx="3340753" cy="2397550"/>
            <a:chOff x="881906" y="1387796"/>
            <a:chExt cx="4454337" cy="2397550"/>
          </a:xfrm>
        </p:grpSpPr>
        <p:sp>
          <p:nvSpPr>
            <p:cNvPr id="14" name="Oval 13"/>
            <p:cNvSpPr/>
            <p:nvPr/>
          </p:nvSpPr>
          <p:spPr>
            <a:xfrm>
              <a:off x="1859010" y="3072653"/>
              <a:ext cx="712693" cy="712693"/>
            </a:xfrm>
            <a:prstGeom prst="ellipse">
              <a:avLst/>
            </a:prstGeom>
            <a:solidFill>
              <a:schemeClr val="accent1">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rgbClr val="00687F"/>
                </a:solidFill>
              </a:endParaRPr>
            </a:p>
          </p:txBody>
        </p:sp>
        <p:sp>
          <p:nvSpPr>
            <p:cNvPr id="18" name="Rectangle 17"/>
            <p:cNvSpPr/>
            <p:nvPr/>
          </p:nvSpPr>
          <p:spPr>
            <a:xfrm>
              <a:off x="881906" y="1387796"/>
              <a:ext cx="4454337" cy="1200329"/>
            </a:xfrm>
            <a:prstGeom prst="rect">
              <a:avLst/>
            </a:prstGeom>
          </p:spPr>
          <p:txBody>
            <a:bodyPr wrap="square">
              <a:spAutoFit/>
            </a:bodyPr>
            <a:lstStyle/>
            <a:p>
              <a:pPr defTabSz="457200" fontAlgn="auto">
                <a:spcBef>
                  <a:spcPct val="20000"/>
                </a:spcBef>
                <a:spcAft>
                  <a:spcPts val="0"/>
                </a:spcAft>
              </a:pPr>
              <a:r>
                <a:rPr lang="en-US" b="1" dirty="0">
                  <a:solidFill>
                    <a:prstClr val="white"/>
                  </a:solidFill>
                  <a:latin typeface="Calibri"/>
                </a:rPr>
                <a:t>Ensure the value of radiologists as AI evolves </a:t>
              </a:r>
              <a:r>
                <a:rPr lang="en-US" dirty="0">
                  <a:solidFill>
                    <a:prstClr val="white"/>
                  </a:solidFill>
                  <a:latin typeface="Calibri"/>
                </a:rPr>
                <a:t>through the development of appropriate use cases and workflow integration</a:t>
              </a:r>
            </a:p>
          </p:txBody>
        </p:sp>
        <p:cxnSp>
          <p:nvCxnSpPr>
            <p:cNvPr id="25" name="Straight Connector 24"/>
            <p:cNvCxnSpPr/>
            <p:nvPr/>
          </p:nvCxnSpPr>
          <p:spPr>
            <a:xfrm flipV="1">
              <a:off x="2215356" y="2528047"/>
              <a:ext cx="0" cy="430306"/>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1838471" y="3072653"/>
            <a:ext cx="3340753" cy="2890498"/>
            <a:chOff x="2451287" y="3072653"/>
            <a:chExt cx="4454337" cy="2890498"/>
          </a:xfrm>
        </p:grpSpPr>
        <p:sp>
          <p:nvSpPr>
            <p:cNvPr id="15" name="Oval 14"/>
            <p:cNvSpPr/>
            <p:nvPr/>
          </p:nvSpPr>
          <p:spPr>
            <a:xfrm>
              <a:off x="4322110" y="3072653"/>
              <a:ext cx="712693" cy="712693"/>
            </a:xfrm>
            <a:prstGeom prst="ellipse">
              <a:avLst/>
            </a:prstGeom>
            <a:solidFill>
              <a:schemeClr val="accent1">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rgbClr val="00687F"/>
                </a:solidFill>
              </a:endParaRPr>
            </a:p>
          </p:txBody>
        </p:sp>
        <p:sp>
          <p:nvSpPr>
            <p:cNvPr id="20" name="Rectangle 19"/>
            <p:cNvSpPr/>
            <p:nvPr/>
          </p:nvSpPr>
          <p:spPr>
            <a:xfrm>
              <a:off x="2451287" y="4485823"/>
              <a:ext cx="4454337" cy="1477328"/>
            </a:xfrm>
            <a:prstGeom prst="rect">
              <a:avLst/>
            </a:prstGeom>
          </p:spPr>
          <p:txBody>
            <a:bodyPr wrap="square">
              <a:spAutoFit/>
            </a:bodyPr>
            <a:lstStyle/>
            <a:p>
              <a:pPr fontAlgn="auto">
                <a:spcBef>
                  <a:spcPts val="0"/>
                </a:spcBef>
                <a:spcAft>
                  <a:spcPts val="0"/>
                </a:spcAft>
              </a:pPr>
              <a:r>
                <a:rPr lang="en-US" b="1" dirty="0">
                  <a:solidFill>
                    <a:prstClr val="white"/>
                  </a:solidFill>
                  <a:latin typeface="Calibri"/>
                </a:rPr>
                <a:t>Protect patients </a:t>
              </a:r>
              <a:r>
                <a:rPr lang="en-US" dirty="0">
                  <a:solidFill>
                    <a:prstClr val="white"/>
                  </a:solidFill>
                  <a:latin typeface="Calibri"/>
                </a:rPr>
                <a:t>through leadership roles in the regulatory process with government agencies and validation of algorithms</a:t>
              </a:r>
            </a:p>
          </p:txBody>
        </p:sp>
        <p:cxnSp>
          <p:nvCxnSpPr>
            <p:cNvPr id="27" name="Straight Connector 26"/>
            <p:cNvCxnSpPr>
              <a:stCxn id="7" idx="4"/>
            </p:cNvCxnSpPr>
            <p:nvPr/>
          </p:nvCxnSpPr>
          <p:spPr>
            <a:xfrm flipH="1">
              <a:off x="4678455" y="3899647"/>
              <a:ext cx="2" cy="48409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4326652" y="1110808"/>
            <a:ext cx="3340753" cy="2674549"/>
            <a:chOff x="5768862" y="1110797"/>
            <a:chExt cx="4454337" cy="2674549"/>
          </a:xfrm>
        </p:grpSpPr>
        <p:sp>
          <p:nvSpPr>
            <p:cNvPr id="16" name="Oval 15"/>
            <p:cNvSpPr/>
            <p:nvPr/>
          </p:nvSpPr>
          <p:spPr>
            <a:xfrm>
              <a:off x="6785211" y="3072653"/>
              <a:ext cx="712693" cy="712693"/>
            </a:xfrm>
            <a:prstGeom prst="ellipse">
              <a:avLst/>
            </a:prstGeom>
            <a:solidFill>
              <a:schemeClr val="accent1">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rgbClr val="00687F"/>
                </a:solidFill>
              </a:endParaRPr>
            </a:p>
          </p:txBody>
        </p:sp>
        <p:sp>
          <p:nvSpPr>
            <p:cNvPr id="21" name="Rectangle 20"/>
            <p:cNvSpPr/>
            <p:nvPr/>
          </p:nvSpPr>
          <p:spPr>
            <a:xfrm>
              <a:off x="5768862" y="1110797"/>
              <a:ext cx="4454337" cy="1477328"/>
            </a:xfrm>
            <a:prstGeom prst="rect">
              <a:avLst/>
            </a:prstGeom>
          </p:spPr>
          <p:txBody>
            <a:bodyPr wrap="square">
              <a:spAutoFit/>
            </a:bodyPr>
            <a:lstStyle/>
            <a:p>
              <a:pPr fontAlgn="auto">
                <a:spcBef>
                  <a:spcPts val="0"/>
                </a:spcBef>
                <a:spcAft>
                  <a:spcPts val="0"/>
                </a:spcAft>
              </a:pPr>
              <a:r>
                <a:rPr lang="en-US" b="1" dirty="0">
                  <a:solidFill>
                    <a:prstClr val="white"/>
                  </a:solidFill>
                  <a:latin typeface="Calibri"/>
                </a:rPr>
                <a:t>Establish industry relationships </a:t>
              </a:r>
              <a:r>
                <a:rPr lang="en-US" dirty="0">
                  <a:solidFill>
                    <a:prstClr val="white"/>
                  </a:solidFill>
                  <a:latin typeface="Calibri"/>
                </a:rPr>
                <a:t>by providing credible use cases, help with FDA and other government agencies, and pathways for clinical integration</a:t>
              </a:r>
            </a:p>
          </p:txBody>
        </p:sp>
        <p:cxnSp>
          <p:nvCxnSpPr>
            <p:cNvPr id="29" name="Straight Connector 28"/>
            <p:cNvCxnSpPr/>
            <p:nvPr/>
          </p:nvCxnSpPr>
          <p:spPr>
            <a:xfrm flipV="1">
              <a:off x="7123532" y="2528047"/>
              <a:ext cx="0" cy="430306"/>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5533122" y="3072653"/>
            <a:ext cx="3340753" cy="2890498"/>
            <a:chOff x="7377489" y="3072653"/>
            <a:chExt cx="4454337" cy="2890498"/>
          </a:xfrm>
        </p:grpSpPr>
        <p:sp>
          <p:nvSpPr>
            <p:cNvPr id="17" name="Oval 16"/>
            <p:cNvSpPr/>
            <p:nvPr/>
          </p:nvSpPr>
          <p:spPr>
            <a:xfrm>
              <a:off x="9248312" y="3072653"/>
              <a:ext cx="712693" cy="712693"/>
            </a:xfrm>
            <a:prstGeom prst="ellipse">
              <a:avLst/>
            </a:prstGeom>
            <a:solidFill>
              <a:schemeClr val="accent1">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rgbClr val="00687F"/>
                </a:solidFill>
              </a:endParaRPr>
            </a:p>
          </p:txBody>
        </p:sp>
        <p:sp>
          <p:nvSpPr>
            <p:cNvPr id="23" name="Rectangle 22"/>
            <p:cNvSpPr/>
            <p:nvPr/>
          </p:nvSpPr>
          <p:spPr>
            <a:xfrm>
              <a:off x="7377489" y="4485823"/>
              <a:ext cx="4454337" cy="1477328"/>
            </a:xfrm>
            <a:prstGeom prst="rect">
              <a:avLst/>
            </a:prstGeom>
          </p:spPr>
          <p:txBody>
            <a:bodyPr wrap="square">
              <a:spAutoFit/>
            </a:bodyPr>
            <a:lstStyle/>
            <a:p>
              <a:pPr fontAlgn="auto">
                <a:spcBef>
                  <a:spcPts val="0"/>
                </a:spcBef>
                <a:spcAft>
                  <a:spcPts val="0"/>
                </a:spcAft>
              </a:pPr>
              <a:r>
                <a:rPr lang="en-US" b="1" dirty="0">
                  <a:solidFill>
                    <a:prstClr val="white"/>
                  </a:solidFill>
                  <a:latin typeface="Calibri"/>
                </a:rPr>
                <a:t>Educate </a:t>
              </a:r>
              <a:r>
                <a:rPr lang="en-US" dirty="0">
                  <a:solidFill>
                    <a:prstClr val="white"/>
                  </a:solidFill>
                  <a:latin typeface="Calibri"/>
                </a:rPr>
                <a:t>radiologists, other physicians and all stakeholders about AI and the ACR’s role in data science for the good of our patients</a:t>
              </a:r>
            </a:p>
          </p:txBody>
        </p:sp>
        <p:cxnSp>
          <p:nvCxnSpPr>
            <p:cNvPr id="32" name="Straight Connector 31"/>
            <p:cNvCxnSpPr/>
            <p:nvPr/>
          </p:nvCxnSpPr>
          <p:spPr>
            <a:xfrm flipH="1">
              <a:off x="9600078" y="3899647"/>
              <a:ext cx="2" cy="48409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813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cs typeface="Arial" charset="0"/>
              </a:rPr>
              <a:t>ACR Key Facts</a:t>
            </a:r>
            <a:endParaRPr lang="en-US" i="1" dirty="0"/>
          </a:p>
        </p:txBody>
      </p:sp>
      <p:sp>
        <p:nvSpPr>
          <p:cNvPr id="4" name="Footer Placeholder 3"/>
          <p:cNvSpPr>
            <a:spLocks noGrp="1"/>
          </p:cNvSpPr>
          <p:nvPr>
            <p:ph type="ftr" sz="quarter" idx="10"/>
          </p:nvPr>
        </p:nvSpPr>
        <p:spPr/>
        <p:txBody>
          <a:bodyPr/>
          <a:lstStyle/>
          <a:p>
            <a:pPr>
              <a:defRPr/>
            </a:pPr>
            <a:fld id="{43E662F7-3BDD-4665-AD33-C353ADBC3C0C}" type="slidenum">
              <a:rPr lang="en-US" smtClean="0"/>
              <a:pPr>
                <a:defRPr/>
              </a:pPr>
              <a:t>2</a:t>
            </a:fld>
            <a:endParaRPr lang="en-US" dirty="0"/>
          </a:p>
        </p:txBody>
      </p:sp>
      <p:sp>
        <p:nvSpPr>
          <p:cNvPr id="25603" name="Rectangle 3"/>
          <p:cNvSpPr txBox="1">
            <a:spLocks/>
          </p:cNvSpPr>
          <p:nvPr/>
        </p:nvSpPr>
        <p:spPr bwMode="auto">
          <a:xfrm>
            <a:off x="609606" y="1546225"/>
            <a:ext cx="6096001" cy="4549776"/>
          </a:xfrm>
          <a:prstGeom prst="rect">
            <a:avLst/>
          </a:prstGeom>
          <a:noFill/>
          <a:ln w="9525">
            <a:noFill/>
            <a:miter lim="800000"/>
            <a:headEnd/>
            <a:tailEnd/>
          </a:ln>
        </p:spPr>
        <p:txBody>
          <a:bodyPr/>
          <a:lstStyle/>
          <a:p>
            <a:pPr marL="342900" indent="-342900">
              <a:spcBef>
                <a:spcPct val="20000"/>
              </a:spcBef>
              <a:buClr>
                <a:srgbClr val="92D050"/>
              </a:buClr>
              <a:buFont typeface="Wingdings" pitchFamily="2" charset="2"/>
              <a:buChar char="§"/>
            </a:pPr>
            <a:r>
              <a:rPr lang="en-US" sz="2400" dirty="0">
                <a:cs typeface="Arial" charset="0"/>
              </a:rPr>
              <a:t>Founded 1923</a:t>
            </a:r>
          </a:p>
          <a:p>
            <a:pPr marL="342900" indent="-342900">
              <a:spcBef>
                <a:spcPct val="20000"/>
              </a:spcBef>
              <a:buClr>
                <a:srgbClr val="92D050"/>
              </a:buClr>
              <a:buFont typeface="Wingdings" pitchFamily="2" charset="2"/>
              <a:buChar char="§"/>
            </a:pPr>
            <a:r>
              <a:rPr lang="en-US" sz="2400" dirty="0">
                <a:cs typeface="Arial" charset="0"/>
              </a:rPr>
              <a:t>450+ staff in four locations</a:t>
            </a:r>
          </a:p>
          <a:p>
            <a:pPr marL="800100" lvl="1" indent="-342900">
              <a:spcBef>
                <a:spcPct val="20000"/>
              </a:spcBef>
              <a:buClr>
                <a:srgbClr val="92D050"/>
              </a:buClr>
              <a:buFont typeface="Wingdings" pitchFamily="2" charset="2"/>
              <a:buChar char="§"/>
            </a:pPr>
            <a:r>
              <a:rPr lang="en-US" sz="2200" dirty="0">
                <a:cs typeface="Arial" charset="0"/>
              </a:rPr>
              <a:t>ACR Headquarters — Reston, VA</a:t>
            </a:r>
          </a:p>
          <a:p>
            <a:pPr marL="800100" lvl="1" indent="-342900">
              <a:spcBef>
                <a:spcPct val="20000"/>
              </a:spcBef>
              <a:buClr>
                <a:srgbClr val="92D050"/>
              </a:buClr>
              <a:buFont typeface="Wingdings" pitchFamily="2" charset="2"/>
              <a:buChar char="§"/>
            </a:pPr>
            <a:r>
              <a:rPr lang="en-US" sz="2200" dirty="0">
                <a:cs typeface="Arial" charset="0"/>
              </a:rPr>
              <a:t>ACR Government Relations — Washington, DC </a:t>
            </a:r>
          </a:p>
          <a:p>
            <a:pPr marL="800100" lvl="1" indent="-342900">
              <a:spcBef>
                <a:spcPct val="20000"/>
              </a:spcBef>
              <a:buClr>
                <a:srgbClr val="92D050"/>
              </a:buClr>
              <a:buFont typeface="Wingdings" pitchFamily="2" charset="2"/>
              <a:buChar char="§"/>
              <a:tabLst>
                <a:tab pos="4681538" algn="l"/>
              </a:tabLst>
            </a:pPr>
            <a:r>
              <a:rPr lang="en-US" sz="2200" dirty="0">
                <a:cs typeface="Arial" charset="0"/>
              </a:rPr>
              <a:t>ACR Center for Research and Innovation</a:t>
            </a:r>
            <a:r>
              <a:rPr lang="en-US" sz="2200" baseline="30000" dirty="0">
                <a:cs typeface="Arial" charset="0"/>
              </a:rPr>
              <a:t>™</a:t>
            </a:r>
            <a:r>
              <a:rPr lang="en-US" sz="2200" dirty="0">
                <a:cs typeface="Arial" charset="0"/>
              </a:rPr>
              <a:t> — Philadelphia, PA</a:t>
            </a:r>
          </a:p>
          <a:p>
            <a:pPr marL="800100" lvl="1" indent="-342900">
              <a:spcBef>
                <a:spcPct val="20000"/>
              </a:spcBef>
              <a:buClr>
                <a:srgbClr val="92D050"/>
              </a:buClr>
              <a:buFont typeface="Wingdings" pitchFamily="2" charset="2"/>
              <a:buChar char="§"/>
            </a:pPr>
            <a:r>
              <a:rPr lang="en-US" sz="2200" dirty="0">
                <a:cs typeface="Arial" charset="0"/>
              </a:rPr>
              <a:t>ACR’s American Institute for </a:t>
            </a:r>
            <a:br>
              <a:rPr lang="en-US" sz="2200" dirty="0">
                <a:cs typeface="Arial" charset="0"/>
              </a:rPr>
            </a:br>
            <a:r>
              <a:rPr lang="en-US" sz="2200" dirty="0">
                <a:cs typeface="Arial" charset="0"/>
              </a:rPr>
              <a:t>Radiologic Pathology — Silver </a:t>
            </a:r>
            <a:br>
              <a:rPr lang="en-US" sz="2200" dirty="0">
                <a:cs typeface="Arial" charset="0"/>
              </a:rPr>
            </a:br>
            <a:r>
              <a:rPr lang="en-US" sz="2200" dirty="0">
                <a:cs typeface="Arial" charset="0"/>
              </a:rPr>
              <a:t>Spring, MD</a:t>
            </a:r>
          </a:p>
          <a:p>
            <a:pPr>
              <a:spcBef>
                <a:spcPct val="20000"/>
              </a:spcBef>
              <a:buClr>
                <a:srgbClr val="92D050"/>
              </a:buClr>
            </a:pPr>
            <a:endParaRPr lang="en-US" sz="2400" b="1" dirty="0">
              <a:cs typeface="Arial" charset="0"/>
            </a:endParaRPr>
          </a:p>
          <a:p>
            <a:pPr>
              <a:spcBef>
                <a:spcPct val="20000"/>
              </a:spcBef>
              <a:buClr>
                <a:srgbClr val="92D050"/>
              </a:buClr>
            </a:pPr>
            <a:endParaRPr lang="en-US" sz="2400" b="1" dirty="0">
              <a:cs typeface="Arial" charset="0"/>
            </a:endParaRPr>
          </a:p>
          <a:p>
            <a:pPr>
              <a:spcBef>
                <a:spcPct val="20000"/>
              </a:spcBef>
              <a:buClr>
                <a:srgbClr val="92D050"/>
              </a:buClr>
            </a:pPr>
            <a:endParaRPr lang="en-US" sz="2400" b="1" dirty="0">
              <a:cs typeface="Arial" charset="0"/>
            </a:endParaRPr>
          </a:p>
          <a:p>
            <a:pPr>
              <a:spcBef>
                <a:spcPct val="20000"/>
              </a:spcBef>
              <a:buClr>
                <a:srgbClr val="92D050"/>
              </a:buClr>
            </a:pPr>
            <a:r>
              <a:rPr lang="en-US" sz="1400" b="1" dirty="0">
                <a:cs typeface="Arial" charset="0"/>
              </a:rPr>
              <a:t>                    </a:t>
            </a:r>
          </a:p>
        </p:txBody>
      </p:sp>
      <p:pic>
        <p:nvPicPr>
          <p:cNvPr id="5" name="Picture 4" descr="20130503_ACR_01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410" y="3276600"/>
            <a:ext cx="2767263" cy="2286000"/>
          </a:xfrm>
          <a:prstGeom prst="rect">
            <a:avLst/>
          </a:prstGeom>
          <a:ln w="19050">
            <a:solidFill>
              <a:schemeClr val="tx1"/>
            </a:solidFill>
          </a:ln>
        </p:spPr>
      </p:pic>
      <p:sp>
        <p:nvSpPr>
          <p:cNvPr id="2" name="TextBox 1"/>
          <p:cNvSpPr txBox="1"/>
          <p:nvPr/>
        </p:nvSpPr>
        <p:spPr>
          <a:xfrm>
            <a:off x="5638805" y="5663639"/>
            <a:ext cx="3232483" cy="584775"/>
          </a:xfrm>
          <a:prstGeom prst="rect">
            <a:avLst/>
          </a:prstGeom>
          <a:noFill/>
        </p:spPr>
        <p:txBody>
          <a:bodyPr wrap="square" rtlCol="0">
            <a:spAutoFit/>
          </a:bodyPr>
          <a:lstStyle/>
          <a:p>
            <a:pPr marL="0" lvl="2" algn="ctr"/>
            <a:r>
              <a:rPr lang="en-US" sz="1400" b="1" dirty="0">
                <a:cs typeface="Arial" charset="0"/>
              </a:rPr>
              <a:t>ACR Headquarters | Reston, VA</a:t>
            </a:r>
          </a:p>
          <a:p>
            <a:endParaRPr lang="en-US" dirty="0"/>
          </a:p>
        </p:txBody>
      </p:sp>
    </p:spTree>
    <p:extLst>
      <p:ext uri="{BB962C8B-B14F-4D97-AF65-F5344CB8AC3E}">
        <p14:creationId xmlns:p14="http://schemas.microsoft.com/office/powerpoint/2010/main" val="37213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1371" y="1981200"/>
            <a:ext cx="6007607" cy="4401205"/>
          </a:xfrm>
          <a:prstGeom prst="rect">
            <a:avLst/>
          </a:prstGeom>
        </p:spPr>
        <p:txBody>
          <a:bodyPr wrap="square">
            <a:spAutoFit/>
          </a:bodyPr>
          <a:lstStyle/>
          <a:p>
            <a:pPr defTabSz="457189" fontAlgn="auto">
              <a:spcBef>
                <a:spcPts val="0"/>
              </a:spcBef>
              <a:spcAft>
                <a:spcPts val="0"/>
              </a:spcAft>
            </a:pPr>
            <a:r>
              <a:rPr lang="en-US" sz="1400" dirty="0">
                <a:latin typeface="Calibri" charset="0"/>
              </a:rPr>
              <a:t>The biggest DSI initiative right now centers around creating clinical Use Cases for applying AI to radiology.  </a:t>
            </a:r>
          </a:p>
          <a:p>
            <a:pPr defTabSz="457189" fontAlgn="auto">
              <a:spcBef>
                <a:spcPts val="0"/>
              </a:spcBef>
              <a:spcAft>
                <a:spcPts val="0"/>
              </a:spcAft>
            </a:pPr>
            <a:endParaRPr lang="en-US" sz="1400" b="1" dirty="0">
              <a:latin typeface="Calibri" charset="0"/>
            </a:endParaRPr>
          </a:p>
          <a:p>
            <a:pPr defTabSz="457189" fontAlgn="auto">
              <a:spcBef>
                <a:spcPts val="0"/>
              </a:spcBef>
              <a:spcAft>
                <a:spcPts val="0"/>
              </a:spcAft>
            </a:pPr>
            <a:r>
              <a:rPr lang="en-US" sz="1400" b="1" dirty="0">
                <a:latin typeface="Calibri" charset="0"/>
              </a:rPr>
              <a:t>The DSI is:</a:t>
            </a:r>
            <a:br>
              <a:rPr lang="en-US" sz="1400" dirty="0">
                <a:latin typeface="Calibri" charset="0"/>
              </a:rPr>
            </a:br>
            <a:endParaRPr lang="en-US" sz="1400" dirty="0">
              <a:latin typeface="Calibri" charset="0"/>
            </a:endParaRPr>
          </a:p>
          <a:p>
            <a:pPr marL="285744" indent="-285744" defTabSz="457189" fontAlgn="auto">
              <a:spcBef>
                <a:spcPts val="0"/>
              </a:spcBef>
              <a:spcAft>
                <a:spcPts val="0"/>
              </a:spcAft>
              <a:buFont typeface="Arial" charset="0"/>
              <a:buChar char="•"/>
            </a:pPr>
            <a:r>
              <a:rPr lang="en-US" sz="1400" dirty="0">
                <a:latin typeface="Calibri" charset="0"/>
              </a:rPr>
              <a:t>Defining clinical AI use cases for imaging that intersect high clinical value with problems solvable by AI</a:t>
            </a:r>
            <a:br>
              <a:rPr lang="en-US" sz="1400" dirty="0">
                <a:latin typeface="Calibri" charset="0"/>
              </a:rPr>
            </a:br>
            <a:endParaRPr lang="en-US" sz="1400" dirty="0">
              <a:latin typeface="Calibri" charset="0"/>
            </a:endParaRPr>
          </a:p>
          <a:p>
            <a:pPr marL="285744" indent="-285744" defTabSz="457189" fontAlgn="auto">
              <a:spcBef>
                <a:spcPts val="0"/>
              </a:spcBef>
              <a:spcAft>
                <a:spcPts val="0"/>
              </a:spcAft>
              <a:buFont typeface="Arial" charset="0"/>
              <a:buChar char="•"/>
            </a:pPr>
            <a:r>
              <a:rPr lang="en-US" sz="1400" dirty="0">
                <a:latin typeface="Calibri" charset="0"/>
              </a:rPr>
              <a:t>Using the data elements from these use cases to develop methodologies for creating annotated data sets for training</a:t>
            </a:r>
            <a:br>
              <a:rPr lang="en-US" sz="1400" dirty="0">
                <a:latin typeface="Calibri" charset="0"/>
              </a:rPr>
            </a:br>
            <a:endParaRPr lang="en-US" sz="1400" dirty="0">
              <a:latin typeface="Calibri" charset="0"/>
            </a:endParaRPr>
          </a:p>
          <a:p>
            <a:pPr marL="285744" indent="-285744" defTabSz="457189" fontAlgn="auto">
              <a:spcBef>
                <a:spcPts val="0"/>
              </a:spcBef>
              <a:spcAft>
                <a:spcPts val="0"/>
              </a:spcAft>
              <a:buFont typeface="Arial" charset="0"/>
              <a:buChar char="•"/>
            </a:pPr>
            <a:r>
              <a:rPr lang="en-US" sz="1400" dirty="0">
                <a:latin typeface="Calibri" charset="0"/>
              </a:rPr>
              <a:t>Ensuring patient safety with use cases that have data elements for algorithm validation pre-FDA approval and after clinical deployment</a:t>
            </a:r>
            <a:br>
              <a:rPr lang="en-US" sz="1400" dirty="0">
                <a:latin typeface="Calibri" charset="0"/>
              </a:rPr>
            </a:br>
            <a:endParaRPr lang="en-US" sz="1400" dirty="0">
              <a:latin typeface="Calibri" charset="0"/>
            </a:endParaRPr>
          </a:p>
          <a:p>
            <a:pPr marL="285744" indent="-285744" defTabSz="457189" fontAlgn="auto">
              <a:spcBef>
                <a:spcPts val="0"/>
              </a:spcBef>
              <a:spcAft>
                <a:spcPts val="0"/>
              </a:spcAft>
              <a:buFont typeface="Arial" charset="0"/>
              <a:buChar char="•"/>
            </a:pPr>
            <a:r>
              <a:rPr lang="en-US" sz="1400" dirty="0">
                <a:latin typeface="Calibri" charset="0"/>
              </a:rPr>
              <a:t>Ensuring use cases have data elements that will allow effective clinical integration using our workflow tools such as our reporting software, the modalities, PACS and HER</a:t>
            </a:r>
            <a:br>
              <a:rPr lang="en-US" sz="1400" dirty="0">
                <a:latin typeface="Calibri" charset="0"/>
              </a:rPr>
            </a:br>
            <a:endParaRPr lang="en-US" sz="1400" dirty="0">
              <a:latin typeface="Calibri" charset="0"/>
            </a:endParaRPr>
          </a:p>
          <a:p>
            <a:pPr marL="285744" indent="-285744" defTabSz="457189" fontAlgn="auto">
              <a:spcBef>
                <a:spcPts val="0"/>
              </a:spcBef>
              <a:spcAft>
                <a:spcPts val="0"/>
              </a:spcAft>
              <a:buFont typeface="Arial" charset="0"/>
              <a:buChar char="•"/>
            </a:pPr>
            <a:r>
              <a:rPr lang="en-US" sz="1400" dirty="0">
                <a:latin typeface="Calibri" charset="0"/>
              </a:rPr>
              <a:t>Creating validation data sets to test algorithms trying to tackle these use cases</a:t>
            </a:r>
            <a:endParaRPr lang="en-US" sz="900" dirty="0">
              <a:latin typeface="Calibri" charset="0"/>
            </a:endParaRPr>
          </a:p>
        </p:txBody>
      </p:sp>
      <p:sp>
        <p:nvSpPr>
          <p:cNvPr id="3" name="Title 2"/>
          <p:cNvSpPr>
            <a:spLocks noGrp="1"/>
          </p:cNvSpPr>
          <p:nvPr>
            <p:ph type="title" idx="4294967295"/>
          </p:nvPr>
        </p:nvSpPr>
        <p:spPr>
          <a:xfrm>
            <a:off x="468256" y="1547480"/>
            <a:ext cx="7791830" cy="447040"/>
          </a:xfrm>
        </p:spPr>
        <p:txBody>
          <a:bodyPr>
            <a:normAutofit/>
          </a:bodyPr>
          <a:lstStyle/>
          <a:p>
            <a:r>
              <a:rPr lang="en-US" dirty="0">
                <a:solidFill>
                  <a:schemeClr val="tx1"/>
                </a:solidFill>
              </a:rPr>
              <a:t>ACR Data Science Institute: Initial Focus</a:t>
            </a:r>
          </a:p>
        </p:txBody>
      </p:sp>
      <p:graphicFrame>
        <p:nvGraphicFramePr>
          <p:cNvPr id="4" name="Table 3"/>
          <p:cNvGraphicFramePr>
            <a:graphicFrameLocks noGrp="1"/>
          </p:cNvGraphicFramePr>
          <p:nvPr>
            <p:extLst/>
          </p:nvPr>
        </p:nvGraphicFramePr>
        <p:xfrm>
          <a:off x="-1" y="436786"/>
          <a:ext cx="9144000" cy="11613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580690">
                <a:tc>
                  <a:txBody>
                    <a:bodyPr/>
                    <a:lstStyle/>
                    <a:p>
                      <a:pPr algn="ctr"/>
                      <a:r>
                        <a:rPr lang="en-US" sz="1400" b="0" dirty="0">
                          <a:solidFill>
                            <a:schemeClr val="bg1"/>
                          </a:solidFill>
                        </a:rPr>
                        <a:t>Use cases</a:t>
                      </a:r>
                    </a:p>
                  </a:txBody>
                  <a:tcPr marL="68580" marR="68580" anchor="ctr">
                    <a:lnB w="12700" cap="flat" cmpd="sng" algn="ctr">
                      <a:solidFill>
                        <a:schemeClr val="bg1"/>
                      </a:solidFill>
                      <a:prstDash val="solid"/>
                      <a:round/>
                      <a:headEnd type="none" w="med" len="med"/>
                      <a:tailEnd type="none" w="med" len="med"/>
                    </a:lnB>
                  </a:tcPr>
                </a:tc>
                <a:tc>
                  <a:txBody>
                    <a:bodyPr/>
                    <a:lstStyle/>
                    <a:p>
                      <a:pPr algn="ctr"/>
                      <a:r>
                        <a:rPr lang="en-US" sz="1400" b="0" dirty="0">
                          <a:solidFill>
                            <a:schemeClr val="bg1"/>
                          </a:solidFill>
                        </a:rPr>
                        <a:t>Content</a:t>
                      </a:r>
                    </a:p>
                  </a:txBody>
                  <a:tcPr marL="68580" marR="68580" anchor="ctr">
                    <a:lnB w="12700" cap="flat" cmpd="sng" algn="ctr">
                      <a:solidFill>
                        <a:schemeClr val="bg1"/>
                      </a:solidFill>
                      <a:prstDash val="solid"/>
                      <a:round/>
                      <a:headEnd type="none" w="med" len="med"/>
                      <a:tailEnd type="none" w="med" len="med"/>
                    </a:lnB>
                  </a:tcPr>
                </a:tc>
                <a:tc>
                  <a:txBody>
                    <a:bodyPr/>
                    <a:lstStyle/>
                    <a:p>
                      <a:pPr algn="ctr"/>
                      <a:r>
                        <a:rPr lang="en-US" sz="1400" b="0" dirty="0">
                          <a:solidFill>
                            <a:schemeClr val="bg1"/>
                          </a:solidFill>
                        </a:rPr>
                        <a:t>Compute</a:t>
                      </a:r>
                    </a:p>
                  </a:txBody>
                  <a:tcPr marL="68580" marR="68580" anchor="ctr">
                    <a:lnB w="12700" cap="flat" cmpd="sng" algn="ctr">
                      <a:solidFill>
                        <a:schemeClr val="bg1"/>
                      </a:solidFill>
                      <a:prstDash val="solid"/>
                      <a:round/>
                      <a:headEnd type="none" w="med" len="med"/>
                      <a:tailEnd type="none" w="med" len="med"/>
                    </a:lnB>
                  </a:tcPr>
                </a:tc>
                <a:tc>
                  <a:txBody>
                    <a:bodyPr/>
                    <a:lstStyle/>
                    <a:p>
                      <a:pPr algn="ctr"/>
                      <a:r>
                        <a:rPr lang="en-US" sz="1400" b="0" dirty="0">
                          <a:solidFill>
                            <a:schemeClr val="bg1"/>
                          </a:solidFill>
                        </a:rPr>
                        <a:t>Implementation</a:t>
                      </a:r>
                    </a:p>
                  </a:txBody>
                  <a:tcPr marL="68580" marR="68580" anchor="ctr">
                    <a:lnB w="12700" cap="flat" cmpd="sng" algn="ctr">
                      <a:solidFill>
                        <a:schemeClr val="bg1"/>
                      </a:solidFill>
                      <a:prstDash val="solid"/>
                      <a:round/>
                      <a:headEnd type="none" w="med" len="med"/>
                      <a:tailEnd type="none" w="med" len="med"/>
                    </a:lnB>
                  </a:tcPr>
                </a:tc>
                <a:tc>
                  <a:txBody>
                    <a:bodyPr/>
                    <a:lstStyle/>
                    <a:p>
                      <a:pPr algn="ctr"/>
                      <a:r>
                        <a:rPr lang="en-US" sz="1400" b="0" dirty="0">
                          <a:solidFill>
                            <a:schemeClr val="bg1"/>
                          </a:solidFill>
                        </a:rPr>
                        <a:t>Regulatory</a:t>
                      </a:r>
                    </a:p>
                  </a:txBody>
                  <a:tcPr marL="68580" marR="68580" anchor="ctr">
                    <a:lnB w="12700" cap="flat" cmpd="sng" algn="ctr">
                      <a:solidFill>
                        <a:schemeClr val="bg1"/>
                      </a:solidFill>
                      <a:prstDash val="solid"/>
                      <a:round/>
                      <a:headEnd type="none" w="med" len="med"/>
                      <a:tailEnd type="none" w="med" len="med"/>
                    </a:lnB>
                  </a:tcPr>
                </a:tc>
                <a:tc>
                  <a:txBody>
                    <a:bodyPr/>
                    <a:lstStyle/>
                    <a:p>
                      <a:pPr algn="ctr"/>
                      <a:r>
                        <a:rPr lang="en-US" sz="1400" b="0" dirty="0">
                          <a:solidFill>
                            <a:schemeClr val="bg1"/>
                          </a:solidFill>
                        </a:rPr>
                        <a:t>Validation</a:t>
                      </a:r>
                    </a:p>
                  </a:txBody>
                  <a:tcPr marL="68580" marR="6858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80690">
                <a:tc>
                  <a:txBody>
                    <a:bodyPr/>
                    <a:lstStyle/>
                    <a:p>
                      <a:pPr algn="ctr"/>
                      <a:r>
                        <a:rPr lang="en-US" sz="1400" b="0" dirty="0">
                          <a:solidFill>
                            <a:schemeClr val="bg1"/>
                          </a:solidFill>
                        </a:rPr>
                        <a:t>Economics</a:t>
                      </a:r>
                    </a:p>
                  </a:txBody>
                  <a:tcPr marL="68580" marR="6858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400" b="0" dirty="0">
                          <a:solidFill>
                            <a:schemeClr val="bg1"/>
                          </a:solidFill>
                        </a:rPr>
                        <a:t>Standards</a:t>
                      </a:r>
                    </a:p>
                  </a:txBody>
                  <a:tcPr marL="68580" marR="6858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400" b="0" dirty="0">
                          <a:solidFill>
                            <a:schemeClr val="bg1"/>
                          </a:solidFill>
                        </a:rPr>
                        <a:t>Education</a:t>
                      </a:r>
                    </a:p>
                  </a:txBody>
                  <a:tcPr marL="68580" marR="6858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400" b="0" dirty="0">
                          <a:solidFill>
                            <a:schemeClr val="bg1"/>
                          </a:solidFill>
                        </a:rPr>
                        <a:t>Commercialization</a:t>
                      </a:r>
                    </a:p>
                  </a:txBody>
                  <a:tcPr marL="68580" marR="6858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400" b="0" dirty="0">
                          <a:solidFill>
                            <a:schemeClr val="bg1"/>
                          </a:solidFill>
                        </a:rPr>
                        <a:t>Legal</a:t>
                      </a:r>
                    </a:p>
                  </a:txBody>
                  <a:tcPr marL="68580" marR="6858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400" b="0" dirty="0">
                          <a:solidFill>
                            <a:schemeClr val="bg1"/>
                          </a:solidFill>
                        </a:rPr>
                        <a:t>Ethical</a:t>
                      </a:r>
                    </a:p>
                  </a:txBody>
                  <a:tcPr marL="68580" marR="68580"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bl>
          </a:graphicData>
        </a:graphic>
      </p:graphicFrame>
      <p:pic>
        <p:nvPicPr>
          <p:cNvPr id="27" name="Picture 2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77241" y="2272427"/>
            <a:ext cx="1560098" cy="2680573"/>
          </a:xfrm>
          <a:prstGeom prst="rect">
            <a:avLst/>
          </a:prstGeom>
          <a:ln>
            <a:solidFill>
              <a:schemeClr val="accent1"/>
            </a:solidFill>
          </a:ln>
        </p:spPr>
      </p:pic>
      <p:sp>
        <p:nvSpPr>
          <p:cNvPr id="5" name="Rectangle 4"/>
          <p:cNvSpPr/>
          <p:nvPr/>
        </p:nvSpPr>
        <p:spPr>
          <a:xfrm>
            <a:off x="27432" y="436786"/>
            <a:ext cx="1499616" cy="587342"/>
          </a:xfrm>
          <a:prstGeom prst="rect">
            <a:avLst/>
          </a:prstGeom>
          <a:noFill/>
          <a:ln w="762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dirty="0">
              <a:solidFill>
                <a:srgbClr val="00687F"/>
              </a:solidFill>
            </a:endParaRPr>
          </a:p>
        </p:txBody>
      </p:sp>
    </p:spTree>
    <p:extLst>
      <p:ext uri="{BB962C8B-B14F-4D97-AF65-F5344CB8AC3E}">
        <p14:creationId xmlns:p14="http://schemas.microsoft.com/office/powerpoint/2010/main" val="678647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down)">
                                      <p:cBhvr>
                                        <p:cTn id="8" dur="1000"/>
                                        <p:tgtEl>
                                          <p:spTgt spid="4"/>
                                        </p:tgtEl>
                                      </p:cBhvr>
                                    </p:animEffect>
                                  </p:childTnLst>
                                </p:cTn>
                              </p:par>
                              <p:par>
                                <p:cTn id="9" presetID="53" presetClass="entr" presetSubtype="16"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Effect transition="in" filter="fade">
                                      <p:cBhvr>
                                        <p:cTn id="13" dur="1000"/>
                                        <p:tgtEl>
                                          <p:spTgt spid="2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p:tgtEl>
                                          <p:spTgt spid="2"/>
                                        </p:tgtEl>
                                        <p:attrNameLst>
                                          <p:attrName>ppt_x</p:attrName>
                                        </p:attrNameLst>
                                      </p:cBhvr>
                                      <p:tavLst>
                                        <p:tav tm="0">
                                          <p:val>
                                            <p:strVal val="#ppt_x-#ppt_w*1.125000"/>
                                          </p:val>
                                        </p:tav>
                                        <p:tav tm="100000">
                                          <p:val>
                                            <p:strVal val="#ppt_x"/>
                                          </p:val>
                                        </p:tav>
                                      </p:tavLst>
                                    </p:anim>
                                    <p:animEffect transition="in" filter="wipe(right)">
                                      <p:cBhvr>
                                        <p:cTn id="17" dur="1000"/>
                                        <p:tgtEl>
                                          <p:spTgt spid="2"/>
                                        </p:tgtEl>
                                      </p:cBhvr>
                                    </p:animEffect>
                                  </p:childTnLst>
                                </p:cTn>
                              </p:par>
                            </p:childTnLst>
                          </p:cTn>
                        </p:par>
                        <p:par>
                          <p:cTn id="18" fill="hold">
                            <p:stCondLst>
                              <p:cond delay="1000"/>
                            </p:stCondLst>
                            <p:childTnLst>
                              <p:par>
                                <p:cTn id="19" presetID="10" presetClass="entr" presetSubtype="0" fill="hold" grpId="0" nodeType="after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48C7-922D-7941-B549-E5150F8464DE}"/>
              </a:ext>
            </a:extLst>
          </p:cNvPr>
          <p:cNvSpPr>
            <a:spLocks noGrp="1"/>
          </p:cNvSpPr>
          <p:nvPr>
            <p:ph type="title"/>
          </p:nvPr>
        </p:nvSpPr>
        <p:spPr>
          <a:xfrm>
            <a:off x="304800" y="391160"/>
            <a:ext cx="7791830" cy="447040"/>
          </a:xfrm>
        </p:spPr>
        <p:txBody>
          <a:bodyPr/>
          <a:lstStyle/>
          <a:p>
            <a:r>
              <a:rPr lang="en-US" dirty="0">
                <a:solidFill>
                  <a:schemeClr val="tx1"/>
                </a:solidFill>
              </a:rPr>
              <a:t>Education</a:t>
            </a:r>
          </a:p>
        </p:txBody>
      </p:sp>
      <p:sp>
        <p:nvSpPr>
          <p:cNvPr id="3" name="Content Placeholder 2">
            <a:extLst>
              <a:ext uri="{FF2B5EF4-FFF2-40B4-BE49-F238E27FC236}">
                <a16:creationId xmlns:a16="http://schemas.microsoft.com/office/drawing/2014/main" id="{8B72489A-C834-F942-B31A-04E15A6A1D0D}"/>
              </a:ext>
            </a:extLst>
          </p:cNvPr>
          <p:cNvSpPr>
            <a:spLocks noGrp="1"/>
          </p:cNvSpPr>
          <p:nvPr>
            <p:ph idx="1"/>
          </p:nvPr>
        </p:nvSpPr>
        <p:spPr>
          <a:xfrm>
            <a:off x="193931" y="847188"/>
            <a:ext cx="4792407" cy="5706012"/>
          </a:xfrm>
        </p:spPr>
        <p:txBody>
          <a:bodyPr>
            <a:normAutofit fontScale="92500" lnSpcReduction="20000"/>
          </a:bodyPr>
          <a:lstStyle/>
          <a:p>
            <a:pPr marL="0" indent="0">
              <a:buNone/>
            </a:pPr>
            <a:r>
              <a:rPr lang="en-US" sz="2400" b="1" dirty="0"/>
              <a:t>Member And Stakeholder Education </a:t>
            </a:r>
          </a:p>
          <a:p>
            <a:r>
              <a:rPr lang="en-US" sz="2400" dirty="0"/>
              <a:t>Separating the hype from the reality</a:t>
            </a:r>
          </a:p>
          <a:p>
            <a:r>
              <a:rPr lang="en-US" sz="2400" dirty="0"/>
              <a:t>Understand the applications AI in the radiological professions and how AI will improve our practices</a:t>
            </a:r>
          </a:p>
          <a:p>
            <a:r>
              <a:rPr lang="en-US" sz="2400" dirty="0"/>
              <a:t>How AI will be implemented in our practices</a:t>
            </a:r>
          </a:p>
          <a:p>
            <a:r>
              <a:rPr lang="en-US" sz="2400" dirty="0"/>
              <a:t>Legal and ethical issues</a:t>
            </a:r>
          </a:p>
          <a:p>
            <a:r>
              <a:rPr lang="en-US" sz="2400" dirty="0"/>
              <a:t>Understanding the regulatory process and economics of AI</a:t>
            </a:r>
          </a:p>
          <a:p>
            <a:endParaRPr lang="en-US" sz="2400" dirty="0"/>
          </a:p>
          <a:p>
            <a:pPr marL="0" indent="0">
              <a:buNone/>
            </a:pPr>
            <a:r>
              <a:rPr lang="en-US" sz="2400" dirty="0"/>
              <a:t>ACR DSI website: </a:t>
            </a:r>
            <a:r>
              <a:rPr lang="en-US" sz="2400" dirty="0" err="1"/>
              <a:t>acrdsi.org</a:t>
            </a:r>
            <a:endParaRPr lang="en-US" sz="2400" dirty="0"/>
          </a:p>
          <a:p>
            <a:pPr marL="0" indent="0">
              <a:buNone/>
            </a:pPr>
            <a:endParaRPr lang="en-US" sz="2400" dirty="0"/>
          </a:p>
          <a:p>
            <a:pPr marL="0" indent="0">
              <a:buNone/>
            </a:pPr>
            <a:r>
              <a:rPr lang="en-US" sz="2400" dirty="0"/>
              <a:t>JACR AI resources – bimonthly column “Data Science and Radiological Practice” to keep members informed of the latest in AI</a:t>
            </a:r>
          </a:p>
        </p:txBody>
      </p:sp>
      <p:pic>
        <p:nvPicPr>
          <p:cNvPr id="4" name="Picture 3">
            <a:extLst>
              <a:ext uri="{FF2B5EF4-FFF2-40B4-BE49-F238E27FC236}">
                <a16:creationId xmlns:a16="http://schemas.microsoft.com/office/drawing/2014/main" id="{98B4E33D-E37D-7646-B840-34089CC8CDB4}"/>
              </a:ext>
            </a:extLst>
          </p:cNvPr>
          <p:cNvPicPr>
            <a:picLocks noChangeAspect="1"/>
          </p:cNvPicPr>
          <p:nvPr/>
        </p:nvPicPr>
        <p:blipFill>
          <a:blip r:embed="rId3"/>
          <a:stretch>
            <a:fillRect/>
          </a:stretch>
        </p:blipFill>
        <p:spPr>
          <a:xfrm>
            <a:off x="5280951" y="467661"/>
            <a:ext cx="3694711" cy="5896610"/>
          </a:xfrm>
          <a:prstGeom prst="rect">
            <a:avLst/>
          </a:prstGeom>
        </p:spPr>
      </p:pic>
    </p:spTree>
    <p:extLst>
      <p:ext uri="{BB962C8B-B14F-4D97-AF65-F5344CB8AC3E}">
        <p14:creationId xmlns:p14="http://schemas.microsoft.com/office/powerpoint/2010/main" val="320623333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1000" y="6479771"/>
            <a:ext cx="914400" cy="381000"/>
          </a:xfrm>
          <a:prstGeom prst="rect">
            <a:avLst/>
          </a:prstGeom>
        </p:spPr>
        <p:txBody>
          <a:bodyPr/>
          <a:lstStyle/>
          <a:p>
            <a:fld id="{960C0150-AEA8-4A13-AA59-0296D065681C}" type="slidenum">
              <a:rPr lang="en-US" smtClean="0"/>
              <a:pPr/>
              <a:t>22</a:t>
            </a:fld>
            <a:endParaRPr lang="en-US" dirty="0"/>
          </a:p>
        </p:txBody>
      </p:sp>
      <p:sp>
        <p:nvSpPr>
          <p:cNvPr id="8" name="Rectangle 2"/>
          <p:cNvSpPr>
            <a:spLocks noGrp="1" noChangeArrowheads="1"/>
          </p:cNvSpPr>
          <p:nvPr>
            <p:ph type="title"/>
          </p:nvPr>
        </p:nvSpPr>
        <p:spPr bwMode="auto">
          <a:xfrm>
            <a:off x="533400" y="762014"/>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kern="1200" dirty="0">
                <a:cs typeface="Arial" pitchFamily="34" charset="0"/>
              </a:rPr>
              <a:t>ACR Economics and Health Policy</a:t>
            </a:r>
          </a:p>
        </p:txBody>
      </p:sp>
      <p:sp>
        <p:nvSpPr>
          <p:cNvPr id="9" name="Content Placeholder 8"/>
          <p:cNvSpPr>
            <a:spLocks noGrp="1"/>
          </p:cNvSpPr>
          <p:nvPr>
            <p:ph idx="1"/>
          </p:nvPr>
        </p:nvSpPr>
        <p:spPr>
          <a:xfrm>
            <a:off x="685800" y="1600200"/>
            <a:ext cx="7924800" cy="4800600"/>
          </a:xfrm>
        </p:spPr>
        <p:txBody>
          <a:bodyPr>
            <a:normAutofit lnSpcReduction="10000"/>
          </a:bodyPr>
          <a:lstStyle/>
          <a:p>
            <a:r>
              <a:rPr lang="en-US" sz="2400" dirty="0"/>
              <a:t>Focusing on coding, payment policy, national and local coverage policy, regulation, as well as private and public payer relations, the </a:t>
            </a:r>
            <a:r>
              <a:rPr lang="en-US" sz="2400" dirty="0" err="1"/>
              <a:t>ACR</a:t>
            </a:r>
            <a:r>
              <a:rPr lang="en-US" sz="2400" dirty="0"/>
              <a:t>:</a:t>
            </a:r>
          </a:p>
          <a:p>
            <a:pPr lvl="1"/>
            <a:r>
              <a:rPr lang="en-US" sz="2000" dirty="0"/>
              <a:t>Provides evidence for communications with Centers for Medicare and Medicaid Services (CMS), policy makers and medical insurers</a:t>
            </a:r>
          </a:p>
          <a:p>
            <a:pPr lvl="1"/>
            <a:r>
              <a:rPr lang="en-US" sz="2000" dirty="0"/>
              <a:t>Fights against CMS edits that place incorrect payment restrictions on particular </a:t>
            </a:r>
            <a:r>
              <a:rPr lang="en-US" sz="2000" dirty="0" err="1"/>
              <a:t>CPT</a:t>
            </a:r>
            <a:r>
              <a:rPr lang="en-US" sz="2000" baseline="30000" dirty="0"/>
              <a:t>®</a:t>
            </a:r>
            <a:r>
              <a:rPr lang="en-US" sz="2000" dirty="0"/>
              <a:t> codes</a:t>
            </a:r>
          </a:p>
          <a:p>
            <a:pPr lvl="1"/>
            <a:r>
              <a:rPr lang="en-US" sz="2000" dirty="0"/>
              <a:t>Works to ensure </a:t>
            </a:r>
            <a:r>
              <a:rPr lang="en-US" sz="2000" dirty="0" err="1"/>
              <a:t>ACR</a:t>
            </a:r>
            <a:r>
              <a:rPr lang="en-US" sz="2000" dirty="0"/>
              <a:t> members are reimbursed fairly by government and private payers </a:t>
            </a:r>
          </a:p>
          <a:p>
            <a:pPr lvl="1"/>
            <a:r>
              <a:rPr lang="en-US" sz="2000" dirty="0"/>
              <a:t>Aims for successful implementation of clinical decision support systems  </a:t>
            </a:r>
          </a:p>
          <a:p>
            <a:pPr marL="742950" lvl="2" indent="-342900"/>
            <a:r>
              <a:rPr lang="en-US" dirty="0"/>
              <a:t>Helps to adopt value-based payments and alternative payment models</a:t>
            </a:r>
          </a:p>
          <a:p>
            <a:endParaRPr lang="en-US" sz="2400" dirty="0"/>
          </a:p>
        </p:txBody>
      </p:sp>
    </p:spTree>
    <p:extLst>
      <p:ext uri="{BB962C8B-B14F-4D97-AF65-F5344CB8AC3E}">
        <p14:creationId xmlns:p14="http://schemas.microsoft.com/office/powerpoint/2010/main" val="411643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CDS Update</a:t>
            </a:r>
          </a:p>
        </p:txBody>
      </p:sp>
      <p:sp>
        <p:nvSpPr>
          <p:cNvPr id="3" name="Content Placeholder 2"/>
          <p:cNvSpPr>
            <a:spLocks noGrp="1"/>
          </p:cNvSpPr>
          <p:nvPr>
            <p:ph idx="1"/>
          </p:nvPr>
        </p:nvSpPr>
        <p:spPr/>
        <p:txBody>
          <a:bodyPr/>
          <a:lstStyle/>
          <a:p>
            <a:r>
              <a:rPr lang="en-US" sz="1800" b="1" dirty="0"/>
              <a:t>Starting Jan. 1, 2020 -- CMS will require referring providers to consult  the Appropriate Use Criteria (AUC) when ordering advanced medical imaging (CT, MR, </a:t>
            </a:r>
            <a:r>
              <a:rPr lang="en-US" sz="1800" b="1" dirty="0" err="1"/>
              <a:t>NucMed</a:t>
            </a:r>
            <a:r>
              <a:rPr lang="en-US" sz="1800" b="1" dirty="0"/>
              <a:t>/PET) for Medicare Part B patients</a:t>
            </a:r>
            <a:endParaRPr lang="en-US" sz="1800" dirty="0"/>
          </a:p>
          <a:p>
            <a:pPr marL="0" indent="0">
              <a:buNone/>
            </a:pPr>
            <a:r>
              <a:rPr lang="en-US" sz="1800" dirty="0"/>
              <a:t> </a:t>
            </a:r>
          </a:p>
          <a:p>
            <a:pPr lvl="0"/>
            <a:r>
              <a:rPr lang="en-US" sz="1800" dirty="0"/>
              <a:t>Providers must access imaging AUC via stand-alone electronic clinical decision support (CDS) systems or CDS software embedded in electronic health record (EHR) systems </a:t>
            </a:r>
          </a:p>
          <a:p>
            <a:pPr lvl="1"/>
            <a:r>
              <a:rPr lang="en-US" sz="1800" dirty="0"/>
              <a:t>The software must be qualified by CMS for this function</a:t>
            </a:r>
          </a:p>
          <a:p>
            <a:pPr lvl="1"/>
            <a:r>
              <a:rPr lang="en-US" sz="1800" dirty="0" err="1"/>
              <a:t>CareSelect</a:t>
            </a:r>
            <a:r>
              <a:rPr lang="en-US" sz="1800" dirty="0"/>
              <a:t> Imaging™ is qualified by CMS and can be accessed in a no-fee website version or through EMR integration</a:t>
            </a:r>
          </a:p>
          <a:p>
            <a:pPr marL="0" indent="0">
              <a:buNone/>
            </a:pPr>
            <a:r>
              <a:rPr lang="en-US" sz="1800" dirty="0"/>
              <a:t> </a:t>
            </a:r>
          </a:p>
          <a:p>
            <a:pPr lvl="0"/>
            <a:r>
              <a:rPr lang="en-US" sz="1800" dirty="0"/>
              <a:t>If no consultation information is included in the claim (technical and professional), </a:t>
            </a:r>
            <a:r>
              <a:rPr lang="en-US" sz="1800" b="1" dirty="0"/>
              <a:t>the claim will not be paid</a:t>
            </a:r>
            <a:endParaRPr lang="en-US" sz="1800" dirty="0"/>
          </a:p>
          <a:p>
            <a:endParaRPr lang="en-US" dirty="0"/>
          </a:p>
        </p:txBody>
      </p:sp>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23</a:t>
            </a:fld>
            <a:endParaRPr lang="en-US" dirty="0"/>
          </a:p>
        </p:txBody>
      </p:sp>
    </p:spTree>
    <p:extLst>
      <p:ext uri="{BB962C8B-B14F-4D97-AF65-F5344CB8AC3E}">
        <p14:creationId xmlns:p14="http://schemas.microsoft.com/office/powerpoint/2010/main" val="2405099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CDS Points</a:t>
            </a:r>
          </a:p>
        </p:txBody>
      </p:sp>
      <p:sp>
        <p:nvSpPr>
          <p:cNvPr id="3" name="Content Placeholder 2"/>
          <p:cNvSpPr>
            <a:spLocks noGrp="1"/>
          </p:cNvSpPr>
          <p:nvPr>
            <p:ph idx="1"/>
          </p:nvPr>
        </p:nvSpPr>
        <p:spPr/>
        <p:txBody>
          <a:bodyPr/>
          <a:lstStyle/>
          <a:p>
            <a:r>
              <a:rPr lang="en-US" sz="1600" b="1" i="1" dirty="0">
                <a:solidFill>
                  <a:srgbClr val="FFC000"/>
                </a:solidFill>
              </a:rPr>
              <a:t>Let me repeat:</a:t>
            </a:r>
            <a:r>
              <a:rPr lang="en-US" sz="1600" b="1" i="1" dirty="0">
                <a:solidFill>
                  <a:schemeClr val="accent5"/>
                </a:solidFill>
              </a:rPr>
              <a:t> </a:t>
            </a:r>
            <a:r>
              <a:rPr lang="en-US" sz="1600" b="1" dirty="0"/>
              <a:t>No imaging provider who furnishes Medicare Part B advanced imaging — radiologist or otherwise — will receive Medicare reimbursement for these studies if the referring provider does not verify that imaging AUC were consulted</a:t>
            </a:r>
          </a:p>
          <a:p>
            <a:pPr marL="0" indent="0">
              <a:buNone/>
            </a:pPr>
            <a:r>
              <a:rPr lang="en-US" sz="1600" dirty="0"/>
              <a:t> </a:t>
            </a:r>
          </a:p>
          <a:p>
            <a:pPr lvl="0"/>
            <a:r>
              <a:rPr lang="en-US" sz="1600" dirty="0"/>
              <a:t>Imaging AUC is available through a free, ACR web portal</a:t>
            </a:r>
            <a:br>
              <a:rPr lang="en-US" sz="1600" dirty="0"/>
            </a:br>
            <a:endParaRPr lang="en-US" sz="1600" dirty="0"/>
          </a:p>
          <a:p>
            <a:pPr lvl="0"/>
            <a:r>
              <a:rPr lang="en-US" sz="1600" dirty="0"/>
              <a:t>The law does not provide for proxy access. Furnishing providers cannot consult AUC on behalf of the referring provider</a:t>
            </a:r>
          </a:p>
          <a:p>
            <a:endParaRPr lang="en-US" sz="1600" dirty="0"/>
          </a:p>
          <a:p>
            <a:pPr lvl="0"/>
            <a:r>
              <a:rPr lang="en-US" sz="1600" dirty="0"/>
              <a:t>Imaging providers may refuse Medicare referrals lacking the Unique Consultation Identifier</a:t>
            </a:r>
          </a:p>
          <a:p>
            <a:endParaRPr lang="en-US" sz="1600" dirty="0"/>
          </a:p>
          <a:p>
            <a:pPr lvl="0"/>
            <a:r>
              <a:rPr lang="en-US" sz="1600" dirty="0"/>
              <a:t>Exams performed in the emergency department are considered outpatient imaging and, therefore, covered by PAMA — except for the most emergent of cases. </a:t>
            </a:r>
            <a:br>
              <a:rPr lang="en-US" sz="1600" dirty="0"/>
            </a:br>
            <a:r>
              <a:rPr lang="en-US" sz="1600" dirty="0"/>
              <a:t> </a:t>
            </a:r>
          </a:p>
          <a:p>
            <a:pPr lvl="0"/>
            <a:r>
              <a:rPr lang="en-US" sz="1600" dirty="0"/>
              <a:t>CMS has defined exceptions for rural providers with limited internet connectivity</a:t>
            </a:r>
          </a:p>
          <a:p>
            <a:endParaRPr lang="en-US" dirty="0"/>
          </a:p>
        </p:txBody>
      </p:sp>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24</a:t>
            </a:fld>
            <a:endParaRPr lang="en-US" dirty="0"/>
          </a:p>
        </p:txBody>
      </p:sp>
    </p:spTree>
    <p:extLst>
      <p:ext uri="{BB962C8B-B14F-4D97-AF65-F5344CB8AC3E}">
        <p14:creationId xmlns:p14="http://schemas.microsoft.com/office/powerpoint/2010/main" val="264329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CDS/AUC opportunities for radiologists</a:t>
            </a:r>
          </a:p>
        </p:txBody>
      </p:sp>
      <p:sp>
        <p:nvSpPr>
          <p:cNvPr id="3" name="Content Placeholder 2"/>
          <p:cNvSpPr>
            <a:spLocks noGrp="1"/>
          </p:cNvSpPr>
          <p:nvPr>
            <p:ph idx="1"/>
          </p:nvPr>
        </p:nvSpPr>
        <p:spPr/>
        <p:txBody>
          <a:bodyPr/>
          <a:lstStyle/>
          <a:p>
            <a:r>
              <a:rPr lang="en-US" sz="1600" b="1" dirty="0"/>
              <a:t>By promoting CDS/AUC use, ACR member radiologists will position themselves as leaders in driving savings and improving quality for hospital/health system administrators, referring providers, and patients</a:t>
            </a:r>
            <a:br>
              <a:rPr lang="en-US" sz="1600" b="1" dirty="0"/>
            </a:br>
            <a:endParaRPr lang="en-US" sz="1600" dirty="0"/>
          </a:p>
          <a:p>
            <a:r>
              <a:rPr lang="en-US" sz="1600" b="1" dirty="0"/>
              <a:t>Use </a:t>
            </a:r>
            <a:r>
              <a:rPr lang="en-US" sz="1600" b="1" dirty="0" err="1"/>
              <a:t>CareSelect</a:t>
            </a:r>
            <a:r>
              <a:rPr lang="en-US" sz="1600" b="1" dirty="0"/>
              <a:t> Imaging™ (ACR Select)</a:t>
            </a:r>
          </a:p>
          <a:p>
            <a:pPr lvl="1"/>
            <a:r>
              <a:rPr lang="en-US" sz="1600" dirty="0"/>
              <a:t>Drive savings in common areas of overutilization</a:t>
            </a:r>
          </a:p>
          <a:p>
            <a:pPr lvl="1"/>
            <a:r>
              <a:rPr lang="en-US" sz="1600" dirty="0"/>
              <a:t>Ensure compliance with PAMA</a:t>
            </a:r>
            <a:br>
              <a:rPr lang="en-US" sz="1600" dirty="0"/>
            </a:br>
            <a:r>
              <a:rPr lang="en-US" sz="1600" dirty="0"/>
              <a:t> </a:t>
            </a:r>
          </a:p>
          <a:p>
            <a:pPr lvl="0"/>
            <a:r>
              <a:rPr lang="en-US" sz="1600" b="1" dirty="0"/>
              <a:t>Participate in R-SCAN™ </a:t>
            </a:r>
          </a:p>
          <a:p>
            <a:pPr lvl="1"/>
            <a:r>
              <a:rPr lang="en-US" sz="1600" dirty="0"/>
              <a:t>Take part in the Radiology Support, Communication, and Alignment Network (R-SCAN) with your referring providers to become familiar with CDS/AUC</a:t>
            </a:r>
          </a:p>
          <a:p>
            <a:pPr lvl="1"/>
            <a:r>
              <a:rPr lang="en-US" sz="1600" dirty="0" err="1"/>
              <a:t>CareSelect</a:t>
            </a:r>
            <a:r>
              <a:rPr lang="en-US" sz="1600" dirty="0"/>
              <a:t> Imaging integrates with the R-SCAN registry to automate data capture</a:t>
            </a:r>
            <a:br>
              <a:rPr lang="en-US" sz="1600" dirty="0"/>
            </a:br>
            <a:endParaRPr lang="en-US" sz="1600" dirty="0"/>
          </a:p>
          <a:p>
            <a:pPr lvl="0"/>
            <a:r>
              <a:rPr lang="en-US" sz="1600" dirty="0"/>
              <a:t>By participating in R-SCAN, you and referring providers can </a:t>
            </a:r>
            <a:r>
              <a:rPr lang="en-US" sz="1600" b="1" i="1" dirty="0"/>
              <a:t>fulfill Improvement Activity credit under MIPS, obtain CME Credit, and earn  MOC Part 4 Credit </a:t>
            </a:r>
            <a:br>
              <a:rPr lang="en-US" sz="1600" b="1" i="1" dirty="0"/>
            </a:br>
            <a:r>
              <a:rPr lang="en-US" sz="1600" dirty="0"/>
              <a:t>(ABR and ABIM Diplomates). R-SCAN is administered by ACR.</a:t>
            </a:r>
          </a:p>
          <a:p>
            <a:endParaRPr lang="en-US" dirty="0"/>
          </a:p>
        </p:txBody>
      </p:sp>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25</a:t>
            </a:fld>
            <a:endParaRPr lang="en-US" dirty="0"/>
          </a:p>
        </p:txBody>
      </p:sp>
    </p:spTree>
    <p:extLst>
      <p:ext uri="{BB962C8B-B14F-4D97-AF65-F5344CB8AC3E}">
        <p14:creationId xmlns:p14="http://schemas.microsoft.com/office/powerpoint/2010/main" val="4023979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685800" y="787400"/>
            <a:ext cx="8077200" cy="889000"/>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a:lstStyle>
          <a:p>
            <a:r>
              <a:rPr lang="en-US" dirty="0">
                <a:latin typeface="+mj-lt"/>
              </a:rPr>
              <a:t>CPT Editorial Panel</a:t>
            </a:r>
          </a:p>
        </p:txBody>
      </p:sp>
      <p:sp>
        <p:nvSpPr>
          <p:cNvPr id="3" name="Content Placeholder 1"/>
          <p:cNvSpPr txBox="1">
            <a:spLocks/>
          </p:cNvSpPr>
          <p:nvPr/>
        </p:nvSpPr>
        <p:spPr>
          <a:xfrm>
            <a:off x="762000" y="1524000"/>
            <a:ext cx="8153400" cy="4191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Clr>
                <a:srgbClr val="92D050"/>
              </a:buClr>
              <a:buFont typeface="Wingdings" pitchFamily="2" charset="2"/>
              <a:buChar char="§"/>
            </a:pPr>
            <a:r>
              <a:rPr lang="en-US" sz="2200" dirty="0"/>
              <a:t>2018 cycle ― completed Oct. 2016 to include new Category 1 codes (20), deleted codes (32) and revised codes (17)</a:t>
            </a:r>
          </a:p>
          <a:p>
            <a:pPr lvl="0">
              <a:spcAft>
                <a:spcPts val="600"/>
              </a:spcAft>
              <a:buClr>
                <a:srgbClr val="92D050"/>
              </a:buClr>
              <a:buFont typeface="Wingdings" pitchFamily="2" charset="2"/>
              <a:buChar char="§"/>
            </a:pPr>
            <a:r>
              <a:rPr lang="en-US" sz="2200" kern="0" dirty="0"/>
              <a:t>Majority of work at </a:t>
            </a:r>
            <a:r>
              <a:rPr lang="en-US" sz="2200" dirty="0"/>
              <a:t>Current Procedural Terminology (</a:t>
            </a:r>
            <a:r>
              <a:rPr lang="en-US" sz="2200" kern="0" dirty="0"/>
              <a:t>CPT</a:t>
            </a:r>
            <a:r>
              <a:rPr lang="en-US" sz="2200" kern="0" baseline="30000" dirty="0"/>
              <a:t>®</a:t>
            </a:r>
            <a:r>
              <a:rPr lang="en-US" sz="2200" dirty="0"/>
              <a:t>) </a:t>
            </a:r>
            <a:r>
              <a:rPr lang="en-US" sz="2200" kern="0" dirty="0"/>
              <a:t>Editorial Panel for all specialties related to “bundling” (combining existing CPT component codes into new bundled CPT codes)</a:t>
            </a:r>
          </a:p>
          <a:p>
            <a:pPr>
              <a:lnSpc>
                <a:spcPct val="90000"/>
              </a:lnSpc>
              <a:spcAft>
                <a:spcPts val="600"/>
              </a:spcAft>
              <a:buClr>
                <a:srgbClr val="92D050"/>
              </a:buClr>
              <a:buFont typeface="Wingdings" pitchFamily="2" charset="2"/>
              <a:buChar char="§"/>
            </a:pPr>
            <a:r>
              <a:rPr lang="en-US" sz="2200" dirty="0"/>
              <a:t>Extensive coding education for ACR members</a:t>
            </a:r>
          </a:p>
          <a:p>
            <a:pPr lvl="1">
              <a:lnSpc>
                <a:spcPct val="90000"/>
              </a:lnSpc>
              <a:spcAft>
                <a:spcPts val="600"/>
              </a:spcAft>
              <a:buClr>
                <a:srgbClr val="92D050"/>
              </a:buClr>
              <a:buFont typeface="Wingdings" pitchFamily="2" charset="2"/>
              <a:buChar char="§"/>
            </a:pPr>
            <a:r>
              <a:rPr lang="en-US" i="1" dirty="0"/>
              <a:t>Clinical Examples in Radiology</a:t>
            </a:r>
          </a:p>
          <a:p>
            <a:pPr lvl="1">
              <a:lnSpc>
                <a:spcPct val="90000"/>
              </a:lnSpc>
              <a:spcAft>
                <a:spcPts val="600"/>
              </a:spcAft>
              <a:buClr>
                <a:srgbClr val="92D050"/>
              </a:buClr>
              <a:buFont typeface="Wingdings" pitchFamily="2" charset="2"/>
              <a:buChar char="§"/>
            </a:pPr>
            <a:r>
              <a:rPr lang="en-US" i="1" dirty="0"/>
              <a:t>ACR Radiology Coding Source</a:t>
            </a:r>
            <a:r>
              <a:rPr lang="en-US" i="1" baseline="30000" dirty="0"/>
              <a:t>™</a:t>
            </a:r>
            <a:r>
              <a:rPr lang="en-US" i="1" dirty="0"/>
              <a:t> </a:t>
            </a:r>
            <a:r>
              <a:rPr lang="en-US" dirty="0"/>
              <a:t>newsletter</a:t>
            </a:r>
          </a:p>
          <a:p>
            <a:pPr lvl="1">
              <a:lnSpc>
                <a:spcPct val="90000"/>
              </a:lnSpc>
              <a:spcAft>
                <a:spcPts val="600"/>
              </a:spcAft>
              <a:buClr>
                <a:srgbClr val="92D050"/>
              </a:buClr>
              <a:buFont typeface="Wingdings" pitchFamily="2" charset="2"/>
              <a:buChar char="§"/>
            </a:pPr>
            <a:r>
              <a:rPr lang="en-US" dirty="0"/>
              <a:t>Coding guides ― Ultrasound, Nuclear Medicine</a:t>
            </a:r>
          </a:p>
          <a:p>
            <a:pPr lvl="1">
              <a:lnSpc>
                <a:spcPct val="90000"/>
              </a:lnSpc>
              <a:spcAft>
                <a:spcPts val="600"/>
              </a:spcAft>
              <a:buClr>
                <a:srgbClr val="92D050"/>
              </a:buClr>
              <a:buFont typeface="Wingdings" pitchFamily="2" charset="2"/>
              <a:buChar char="§"/>
            </a:pPr>
            <a:r>
              <a:rPr lang="en-US" dirty="0"/>
              <a:t>Coding update ― Interventional Radiology</a:t>
            </a:r>
          </a:p>
          <a:p>
            <a:pPr>
              <a:lnSpc>
                <a:spcPct val="90000"/>
              </a:lnSpc>
              <a:spcAft>
                <a:spcPts val="600"/>
              </a:spcAft>
              <a:buClr>
                <a:srgbClr val="92D050"/>
              </a:buClr>
              <a:buFont typeface="Wingdings" panose="05000000000000000000" pitchFamily="2" charset="2"/>
              <a:buChar char="§"/>
            </a:pPr>
            <a:r>
              <a:rPr lang="en-US" sz="2200" b="1" dirty="0"/>
              <a:t>Learn more at search </a:t>
            </a:r>
            <a:r>
              <a:rPr lang="en-US" b="1" u="sng" dirty="0">
                <a:hlinkClick r:id="rId3"/>
              </a:rPr>
              <a:t>acr.org</a:t>
            </a:r>
            <a:r>
              <a:rPr lang="en-US" sz="2200" b="1" dirty="0"/>
              <a:t> Coding Source</a:t>
            </a:r>
            <a:endParaRPr lang="en-US" sz="2000" dirty="0"/>
          </a:p>
          <a:p>
            <a:pPr marL="457200" lvl="1" indent="0">
              <a:spcAft>
                <a:spcPts val="600"/>
              </a:spcAft>
              <a:buNone/>
            </a:pPr>
            <a:r>
              <a:rPr lang="en-US" sz="2400" kern="0" dirty="0"/>
              <a:t> </a:t>
            </a:r>
          </a:p>
          <a:p>
            <a:pPr lvl="1"/>
            <a:endParaRPr lang="en-US" sz="2400" dirty="0"/>
          </a:p>
          <a:p>
            <a:pPr marL="457200" lvl="1" indent="0">
              <a:buNone/>
            </a:pPr>
            <a:endParaRPr lang="en-US" sz="2400" dirty="0"/>
          </a:p>
        </p:txBody>
      </p:sp>
      <p:sp>
        <p:nvSpPr>
          <p:cNvPr id="6" name="Footer Placeholder 5"/>
          <p:cNvSpPr>
            <a:spLocks noGrp="1"/>
          </p:cNvSpPr>
          <p:nvPr>
            <p:ph type="ftr" sz="quarter" idx="10"/>
          </p:nvPr>
        </p:nvSpPr>
        <p:spPr/>
        <p:txBody>
          <a:bodyPr/>
          <a:lstStyle/>
          <a:p>
            <a:pPr>
              <a:defRPr/>
            </a:pPr>
            <a:fld id="{F4F34CA6-A78C-492A-AEF1-4B078E044017}" type="slidenum">
              <a:rPr lang="en-US" smtClean="0"/>
              <a:pPr>
                <a:defRPr/>
              </a:pPr>
              <a:t>26</a:t>
            </a:fld>
            <a:endParaRPr lang="en-US" dirty="0"/>
          </a:p>
        </p:txBody>
      </p:sp>
    </p:spTree>
    <p:extLst>
      <p:ext uri="{BB962C8B-B14F-4D97-AF65-F5344CB8AC3E}">
        <p14:creationId xmlns:p14="http://schemas.microsoft.com/office/powerpoint/2010/main" val="1541122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00600"/>
          </a:xfrm>
        </p:spPr>
        <p:txBody>
          <a:bodyPr>
            <a:normAutofit/>
          </a:bodyPr>
          <a:lstStyle/>
          <a:p>
            <a:r>
              <a:rPr lang="en-US" sz="2400" dirty="0"/>
              <a:t>Key Payment Policy Provisions</a:t>
            </a:r>
          </a:p>
          <a:p>
            <a:pPr lvl="1"/>
            <a:r>
              <a:rPr lang="en-US" sz="2200" dirty="0" err="1"/>
              <a:t>MACRA</a:t>
            </a:r>
            <a:r>
              <a:rPr lang="en-US" sz="2200" dirty="0"/>
              <a:t> repeals </a:t>
            </a:r>
            <a:r>
              <a:rPr lang="en-US" sz="2000" dirty="0"/>
              <a:t>Sustainable Growth Rate</a:t>
            </a:r>
            <a:r>
              <a:rPr lang="en-US" sz="2200" dirty="0"/>
              <a:t> formula but in return sets up 2-track payment system to encourage physicians into risk-based payment models</a:t>
            </a:r>
          </a:p>
          <a:p>
            <a:pPr lvl="2"/>
            <a:r>
              <a:rPr lang="en-US" dirty="0"/>
              <a:t>Merit-Based Incentive Payment System (MIPS)</a:t>
            </a:r>
          </a:p>
          <a:p>
            <a:pPr lvl="2"/>
            <a:r>
              <a:rPr lang="en-US" dirty="0"/>
              <a:t>Alternative Payment Models (APMs)</a:t>
            </a:r>
          </a:p>
          <a:p>
            <a:pPr lvl="1"/>
            <a:r>
              <a:rPr lang="en-US" sz="2200" b="1" dirty="0"/>
              <a:t>June 2015 − December 2019: </a:t>
            </a:r>
            <a:r>
              <a:rPr lang="en-US" sz="2200" dirty="0"/>
              <a:t>All physicians get 0.5% annual update</a:t>
            </a:r>
          </a:p>
          <a:p>
            <a:pPr lvl="1"/>
            <a:r>
              <a:rPr lang="en-US" sz="2200" b="1" dirty="0"/>
              <a:t>January 2020 − December 2025: </a:t>
            </a:r>
            <a:r>
              <a:rPr lang="en-US" sz="2200" dirty="0"/>
              <a:t>Reimbursement rates frozen at 2019 levels with possibility of earning additional reimbursement through participation in MIPS or </a:t>
            </a:r>
            <a:r>
              <a:rPr lang="en-US" sz="2200" dirty="0" err="1"/>
              <a:t>APMs</a:t>
            </a:r>
            <a:endParaRPr lang="en-US" sz="2200" dirty="0"/>
          </a:p>
          <a:p>
            <a:endParaRPr lang="en-US" dirty="0"/>
          </a:p>
          <a:p>
            <a:endParaRPr lang="en-US" dirty="0"/>
          </a:p>
        </p:txBody>
      </p:sp>
      <p:sp>
        <p:nvSpPr>
          <p:cNvPr id="3" name="Title 2"/>
          <p:cNvSpPr>
            <a:spLocks noGrp="1"/>
          </p:cNvSpPr>
          <p:nvPr>
            <p:ph type="title"/>
          </p:nvPr>
        </p:nvSpPr>
        <p:spPr>
          <a:xfrm>
            <a:off x="381007" y="525966"/>
            <a:ext cx="8610599" cy="769434"/>
          </a:xfrm>
        </p:spPr>
        <p:txBody>
          <a:bodyPr/>
          <a:lstStyle/>
          <a:p>
            <a:r>
              <a:rPr lang="en-US" sz="3100" dirty="0"/>
              <a:t>Medicare Access and CHIP Reauthorization Act</a:t>
            </a:r>
          </a:p>
        </p:txBody>
      </p:sp>
      <p:sp>
        <p:nvSpPr>
          <p:cNvPr id="4" name="Footer Placeholder 3"/>
          <p:cNvSpPr txBox="1">
            <a:spLocks/>
          </p:cNvSpPr>
          <p:nvPr/>
        </p:nvSpPr>
        <p:spPr>
          <a:xfrm>
            <a:off x="381000" y="6480175"/>
            <a:ext cx="914400" cy="3810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a:defRPr sz="1050">
                <a:solidFill>
                  <a:srgbClr val="00446A"/>
                </a:solidFill>
              </a:defRPr>
            </a:lvl1pPr>
          </a:lstStyle>
          <a:p>
            <a:fld id="{7A4C582E-54CF-4957-A6DD-96C95DC829C9}" type="slidenum">
              <a:rPr lang="en-US"/>
              <a:pPr/>
              <a:t>27</a:t>
            </a:fld>
            <a:endParaRPr lang="en-US" dirty="0"/>
          </a:p>
        </p:txBody>
      </p:sp>
    </p:spTree>
    <p:extLst>
      <p:ext uri="{BB962C8B-B14F-4D97-AF65-F5344CB8AC3E}">
        <p14:creationId xmlns:p14="http://schemas.microsoft.com/office/powerpoint/2010/main" val="3048756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685800" y="640081"/>
            <a:ext cx="8305800" cy="762000"/>
          </a:xfrm>
        </p:spPr>
        <p:txBody>
          <a:bodyPr/>
          <a:lstStyle/>
          <a:p>
            <a:r>
              <a:rPr lang="en-US" dirty="0">
                <a:latin typeface="Arial" charset="0"/>
                <a:ea typeface="ＭＳ Ｐゴシック" charset="0"/>
                <a:cs typeface="ＭＳ Ｐゴシック" charset="0"/>
              </a:rPr>
              <a:t>Imaging 3.0</a:t>
            </a:r>
            <a:endParaRPr lang="en-US" sz="3200" dirty="0">
              <a:latin typeface="Arial" charset="0"/>
              <a:ea typeface="ＭＳ Ｐゴシック" charset="0"/>
              <a:cs typeface="ＭＳ Ｐゴシック" charset="0"/>
            </a:endParaRPr>
          </a:p>
        </p:txBody>
      </p:sp>
      <p:sp>
        <p:nvSpPr>
          <p:cNvPr id="4" name="Content Placeholder 2"/>
          <p:cNvSpPr>
            <a:spLocks noGrp="1"/>
          </p:cNvSpPr>
          <p:nvPr>
            <p:ph idx="1"/>
          </p:nvPr>
        </p:nvSpPr>
        <p:spPr>
          <a:xfrm>
            <a:off x="381000" y="1447800"/>
            <a:ext cx="8763000" cy="5029200"/>
          </a:xfrm>
        </p:spPr>
        <p:txBody>
          <a:bodyPr>
            <a:noAutofit/>
          </a:bodyPr>
          <a:lstStyle/>
          <a:p>
            <a:r>
              <a:rPr lang="en-US" sz="2200" dirty="0">
                <a:latin typeface="Arial" charset="0"/>
                <a:ea typeface="ＭＳ Ｐゴシック" charset="0"/>
                <a:cs typeface="ＭＳ Ｐゴシック" charset="0"/>
              </a:rPr>
              <a:t>Raising awareness and communicating change</a:t>
            </a:r>
          </a:p>
          <a:p>
            <a:pPr lvl="1"/>
            <a:r>
              <a:rPr lang="en-US" sz="1900" dirty="0">
                <a:ea typeface="ＭＳ Ｐゴシック" charset="0"/>
              </a:rPr>
              <a:t>Grassroots ACR members: </a:t>
            </a:r>
            <a:r>
              <a:rPr lang="en-US" sz="1900" b="1" dirty="0">
                <a:ea typeface="ＭＳ Ｐゴシック" charset="0"/>
                <a:hlinkClick r:id="rId3"/>
              </a:rPr>
              <a:t>Case studies</a:t>
            </a:r>
            <a:endParaRPr lang="en-US" sz="1900" b="1" dirty="0">
              <a:ea typeface="ＭＳ Ｐゴシック" charset="0"/>
              <a:hlinkClick r:id="rId4"/>
            </a:endParaRPr>
          </a:p>
          <a:p>
            <a:pPr lvl="1"/>
            <a:r>
              <a:rPr lang="en-US" sz="1900" i="1" dirty="0">
                <a:ea typeface="ＭＳ Ｐゴシック" charset="0"/>
                <a:cs typeface="ＭＳ Ｐゴシック" charset="0"/>
              </a:rPr>
              <a:t>ACR Bulletin, JACR</a:t>
            </a:r>
            <a:r>
              <a:rPr lang="en-US" sz="1900" i="1" baseline="30000" dirty="0">
                <a:ea typeface="ＭＳ Ｐゴシック" charset="0"/>
                <a:cs typeface="ＭＳ Ｐゴシック" charset="0"/>
              </a:rPr>
              <a:t>®</a:t>
            </a:r>
            <a:r>
              <a:rPr lang="en-US" sz="1900" b="1" dirty="0">
                <a:ea typeface="ＭＳ Ｐゴシック" charset="0"/>
                <a:hlinkClick r:id="rId4"/>
              </a:rPr>
              <a:t> </a:t>
            </a:r>
            <a:endParaRPr lang="en-US" sz="1900" b="1" dirty="0">
              <a:ea typeface="ＭＳ Ｐゴシック" charset="0"/>
            </a:endParaRPr>
          </a:p>
          <a:p>
            <a:pPr lvl="1"/>
            <a:r>
              <a:rPr lang="en-US" sz="1900" dirty="0">
                <a:ea typeface="ＭＳ Ｐゴシック" charset="0"/>
                <a:cs typeface="ＭＳ Ｐゴシック" charset="0"/>
              </a:rPr>
              <a:t>Medical imaging community and health care partners</a:t>
            </a:r>
          </a:p>
          <a:p>
            <a:r>
              <a:rPr lang="en-US" sz="2200" dirty="0">
                <a:latin typeface="Arial" charset="0"/>
                <a:ea typeface="ＭＳ Ｐゴシック" charset="0"/>
                <a:cs typeface="ＭＳ Ｐゴシック" charset="0"/>
              </a:rPr>
              <a:t>Develop, deploy and promote Imaging 3.0 tools</a:t>
            </a:r>
          </a:p>
          <a:p>
            <a:pPr lvl="1"/>
            <a:r>
              <a:rPr lang="en-US" sz="1900" b="1" dirty="0">
                <a:latin typeface="+mj-lt"/>
                <a:hlinkClick r:id="rId5"/>
              </a:rPr>
              <a:t>Most Valuable Radiology Practice</a:t>
            </a:r>
            <a:r>
              <a:rPr lang="en-US" sz="1900" dirty="0">
                <a:latin typeface="+mj-lt"/>
              </a:rPr>
              <a:t>: living document to help you advance Imaging 3.0 solutions in your practice</a:t>
            </a:r>
          </a:p>
          <a:p>
            <a:pPr lvl="1"/>
            <a:r>
              <a:rPr lang="en-US" sz="1900" dirty="0" err="1">
                <a:latin typeface="+mj-lt"/>
                <a:ea typeface="ＭＳ Ｐゴシック" charset="0"/>
                <a:cs typeface="ＭＳ Ｐゴシック" charset="0"/>
              </a:rPr>
              <a:t>ACR</a:t>
            </a:r>
            <a:r>
              <a:rPr lang="en-US" sz="1900" dirty="0">
                <a:latin typeface="+mj-lt"/>
                <a:ea typeface="ＭＳ Ｐゴシック" charset="0"/>
                <a:cs typeface="ＭＳ Ｐゴシック" charset="0"/>
              </a:rPr>
              <a:t> Diagnostic Imaging Center of Excellence</a:t>
            </a:r>
            <a:r>
              <a:rPr lang="en-US" sz="1900" baseline="30000" dirty="0">
                <a:latin typeface="+mj-lt"/>
                <a:ea typeface="ＭＳ Ｐゴシック" charset="0"/>
                <a:cs typeface="ＭＳ Ｐゴシック" charset="0"/>
              </a:rPr>
              <a:t>™</a:t>
            </a:r>
            <a:r>
              <a:rPr lang="en-US" sz="1900" dirty="0">
                <a:latin typeface="+mj-lt"/>
                <a:ea typeface="ＭＳ Ｐゴシック" charset="0"/>
                <a:cs typeface="ＭＳ Ｐゴシック" charset="0"/>
              </a:rPr>
              <a:t> (DICOE)</a:t>
            </a:r>
          </a:p>
          <a:p>
            <a:pPr lvl="1"/>
            <a:r>
              <a:rPr lang="en-US" sz="1900" dirty="0">
                <a:latin typeface="+mj-lt"/>
                <a:ea typeface="ＭＳ Ｐゴシック" charset="0"/>
                <a:cs typeface="ＭＳ Ｐゴシック" charset="0"/>
              </a:rPr>
              <a:t>National Radiology Database Registry (NRDR</a:t>
            </a:r>
            <a:r>
              <a:rPr lang="en-US" sz="1900" baseline="30000" dirty="0">
                <a:latin typeface="+mj-lt"/>
                <a:ea typeface="ＭＳ Ｐゴシック" charset="0"/>
                <a:cs typeface="ＭＳ Ｐゴシック" charset="0"/>
              </a:rPr>
              <a:t>®</a:t>
            </a:r>
            <a:r>
              <a:rPr lang="en-US" sz="1900" dirty="0">
                <a:latin typeface="+mj-lt"/>
                <a:ea typeface="ＭＳ Ｐゴシック" charset="0"/>
                <a:cs typeface="ＭＳ Ｐゴシック" charset="0"/>
              </a:rPr>
              <a:t>)</a:t>
            </a:r>
          </a:p>
          <a:p>
            <a:pPr lvl="1"/>
            <a:r>
              <a:rPr lang="en-US" sz="1900" dirty="0">
                <a:latin typeface="+mj-lt"/>
              </a:rPr>
              <a:t>Radiology Support, Communication and Alignment Network (R-SCAN</a:t>
            </a:r>
            <a:r>
              <a:rPr lang="en-US" sz="1900" baseline="30000" dirty="0">
                <a:latin typeface="+mj-lt"/>
                <a:ea typeface="ＭＳ Ｐゴシック" charset="0"/>
                <a:cs typeface="ＭＳ Ｐゴシック" charset="0"/>
              </a:rPr>
              <a:t>™</a:t>
            </a:r>
            <a:r>
              <a:rPr lang="en-US" sz="1900" dirty="0">
                <a:latin typeface="+mj-lt"/>
                <a:ea typeface="ＭＳ Ｐゴシック" charset="0"/>
                <a:cs typeface="ＭＳ Ｐゴシック" charset="0"/>
              </a:rPr>
              <a:t>)</a:t>
            </a:r>
            <a:endParaRPr lang="en-US" sz="1900" dirty="0">
              <a:latin typeface="+mj-lt"/>
            </a:endParaRPr>
          </a:p>
          <a:p>
            <a:pPr lvl="1"/>
            <a:r>
              <a:rPr lang="en-US" sz="1900" dirty="0">
                <a:latin typeface="+mj-lt"/>
                <a:ea typeface="ＭＳ Ｐゴシック" charset="0"/>
                <a:cs typeface="ＭＳ Ｐゴシック" charset="0"/>
              </a:rPr>
              <a:t>ACR Select</a:t>
            </a:r>
            <a:r>
              <a:rPr lang="en-US" sz="1900" baseline="30000" dirty="0">
                <a:latin typeface="+mj-lt"/>
                <a:ea typeface="ＭＳ Ｐゴシック" charset="0"/>
                <a:cs typeface="ＭＳ Ｐゴシック" charset="0"/>
              </a:rPr>
              <a:t>® </a:t>
            </a:r>
            <a:r>
              <a:rPr lang="en-US" sz="1900" dirty="0">
                <a:latin typeface="+mj-lt"/>
              </a:rPr>
              <a:t>and Patient Portal</a:t>
            </a:r>
          </a:p>
          <a:p>
            <a:pPr lvl="1"/>
            <a:r>
              <a:rPr lang="en-US" sz="1900" dirty="0">
                <a:latin typeface="+mj-lt"/>
                <a:ea typeface="ＭＳ Ｐゴシック" charset="0"/>
                <a:cs typeface="ＭＳ Ｐゴシック" charset="0"/>
              </a:rPr>
              <a:t>Actionable reporting and image sharing</a:t>
            </a:r>
          </a:p>
          <a:p>
            <a:r>
              <a:rPr lang="en-US" sz="2200" b="1" dirty="0">
                <a:latin typeface="+mj-lt"/>
                <a:ea typeface="ＭＳ Ｐゴシック" charset="0"/>
                <a:cs typeface="ＭＳ Ｐゴシック" charset="0"/>
              </a:rPr>
              <a:t>Learn more at </a:t>
            </a:r>
            <a:r>
              <a:rPr lang="en-US" sz="2400" b="1" dirty="0">
                <a:latin typeface="+mj-lt"/>
                <a:cs typeface="Arial" charset="0"/>
                <a:hlinkClick r:id="rId6"/>
              </a:rPr>
              <a:t>acr.org</a:t>
            </a:r>
            <a:r>
              <a:rPr lang="en-US" sz="2400" b="1" dirty="0">
                <a:latin typeface="+mj-lt"/>
                <a:cs typeface="Arial" charset="0"/>
              </a:rPr>
              <a:t> </a:t>
            </a:r>
            <a:r>
              <a:rPr lang="en-US" sz="2200" b="1" dirty="0">
                <a:latin typeface="+mj-lt"/>
                <a:cs typeface="Arial" charset="0"/>
              </a:rPr>
              <a:t>search Imaging 3.0</a:t>
            </a:r>
          </a:p>
          <a:p>
            <a:pPr lvl="1"/>
            <a:endParaRPr lang="en-US" sz="2200" dirty="0">
              <a:latin typeface="Arial" charset="0"/>
              <a:ea typeface="ＭＳ Ｐゴシック" charset="0"/>
              <a:cs typeface="ＭＳ Ｐゴシック" charset="0"/>
            </a:endParaRPr>
          </a:p>
          <a:p>
            <a:endParaRPr lang="en-US" sz="2600" dirty="0">
              <a:latin typeface="Arial" charset="0"/>
              <a:ea typeface="ＭＳ Ｐゴシック" charset="0"/>
              <a:cs typeface="ＭＳ Ｐゴシック" charset="0"/>
            </a:endParaRPr>
          </a:p>
        </p:txBody>
      </p:sp>
      <p:sp>
        <p:nvSpPr>
          <p:cNvPr id="5" name="Rectangle 5"/>
          <p:cNvSpPr>
            <a:spLocks noGrp="1" noChangeArrowheads="1"/>
          </p:cNvSpPr>
          <p:nvPr>
            <p:ph type="ftr" sz="quarter" idx="10"/>
          </p:nvPr>
        </p:nvSpPr>
        <p:spPr>
          <a:xfrm>
            <a:off x="381000" y="6480175"/>
            <a:ext cx="914400" cy="381000"/>
          </a:xfrm>
          <a:ln/>
        </p:spPr>
        <p:txBody>
          <a:bodyPr/>
          <a:lstStyle>
            <a:lvl1pPr>
              <a:defRPr/>
            </a:lvl1pPr>
          </a:lstStyle>
          <a:p>
            <a:pPr>
              <a:defRPr/>
            </a:pPr>
            <a:fld id="{7A4C582E-54CF-4957-A6DD-96C95DC829C9}" type="slidenum">
              <a:rPr lang="en-US" smtClean="0"/>
              <a:pPr>
                <a:defRPr/>
              </a:pPr>
              <a:t>28</a:t>
            </a:fld>
            <a:endParaRPr lang="en-US" dirty="0"/>
          </a:p>
        </p:txBody>
      </p:sp>
      <p:pic>
        <p:nvPicPr>
          <p:cNvPr id="2" name="Picture 1" descr="imaging3.0_forPrin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1800" y="609614"/>
            <a:ext cx="2057400" cy="1521149"/>
          </a:xfrm>
          <a:prstGeom prst="rect">
            <a:avLst/>
          </a:prstGeom>
        </p:spPr>
      </p:pic>
    </p:spTree>
    <p:extLst>
      <p:ext uri="{BB962C8B-B14F-4D97-AF65-F5344CB8AC3E}">
        <p14:creationId xmlns:p14="http://schemas.microsoft.com/office/powerpoint/2010/main" val="3301092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533400"/>
            <a:ext cx="8001000" cy="990600"/>
          </a:xfrm>
        </p:spPr>
        <p:txBody>
          <a:bodyPr/>
          <a:lstStyle/>
          <a:p>
            <a:pPr marL="342900" indent="-342900">
              <a:spcBef>
                <a:spcPct val="20000"/>
              </a:spcBef>
            </a:pPr>
            <a:r>
              <a:rPr lang="en-US" dirty="0"/>
              <a:t>Quality and Safety</a:t>
            </a:r>
          </a:p>
        </p:txBody>
      </p:sp>
      <p:sp>
        <p:nvSpPr>
          <p:cNvPr id="4" name="Footer Placeholder 3"/>
          <p:cNvSpPr>
            <a:spLocks noGrp="1"/>
          </p:cNvSpPr>
          <p:nvPr>
            <p:ph type="ftr" sz="quarter" idx="10"/>
          </p:nvPr>
        </p:nvSpPr>
        <p:spPr/>
        <p:txBody>
          <a:bodyPr/>
          <a:lstStyle/>
          <a:p>
            <a:pPr>
              <a:defRPr/>
            </a:pPr>
            <a:fld id="{43E662F7-3BDD-4665-AD33-C353ADBC3C0C}" type="slidenum">
              <a:rPr lang="en-US" smtClean="0"/>
              <a:pPr>
                <a:defRPr/>
              </a:pPr>
              <a:t>29</a:t>
            </a:fld>
            <a:endParaRPr lang="en-US" dirty="0"/>
          </a:p>
        </p:txBody>
      </p:sp>
      <p:sp>
        <p:nvSpPr>
          <p:cNvPr id="25603" name="Rectangle 3"/>
          <p:cNvSpPr txBox="1">
            <a:spLocks/>
          </p:cNvSpPr>
          <p:nvPr/>
        </p:nvSpPr>
        <p:spPr bwMode="auto">
          <a:xfrm>
            <a:off x="591245" y="1447800"/>
            <a:ext cx="8000999" cy="4876800"/>
          </a:xfrm>
          <a:prstGeom prst="rect">
            <a:avLst/>
          </a:prstGeom>
          <a:noFill/>
          <a:ln w="9525">
            <a:noFill/>
            <a:miter lim="800000"/>
            <a:headEnd/>
            <a:tailEnd/>
          </a:ln>
        </p:spPr>
        <p:txBody>
          <a:bodyPr/>
          <a:lstStyle/>
          <a:p>
            <a:pPr marL="342900" indent="-342900">
              <a:spcBef>
                <a:spcPts val="325"/>
              </a:spcBef>
              <a:spcAft>
                <a:spcPts val="0"/>
              </a:spcAft>
              <a:buClr>
                <a:srgbClr val="92D050"/>
              </a:buClr>
              <a:buFont typeface="Wingdings" panose="05000000000000000000" pitchFamily="2" charset="2"/>
              <a:buChar char="§"/>
              <a:defRPr/>
            </a:pPr>
            <a:r>
              <a:rPr lang="en-US" sz="2200" dirty="0">
                <a:cs typeface="Arial" pitchFamily="34" charset="0"/>
              </a:rPr>
              <a:t>Accreditation in 10 modalities</a:t>
            </a:r>
          </a:p>
          <a:p>
            <a:pPr marL="342900" indent="-342900">
              <a:spcBef>
                <a:spcPts val="325"/>
              </a:spcBef>
              <a:spcAft>
                <a:spcPts val="0"/>
              </a:spcAft>
              <a:buClr>
                <a:srgbClr val="92D050"/>
              </a:buClr>
              <a:buFont typeface="Wingdings" panose="05000000000000000000" pitchFamily="2" charset="2"/>
              <a:buChar char="§"/>
              <a:defRPr/>
            </a:pPr>
            <a:r>
              <a:rPr lang="en-US" sz="2200" dirty="0">
                <a:cs typeface="Arial" pitchFamily="34" charset="0"/>
              </a:rPr>
              <a:t>ACR Practice Parameters and Technical Standards</a:t>
            </a:r>
          </a:p>
          <a:p>
            <a:pPr marL="342900" indent="-342900">
              <a:spcBef>
                <a:spcPts val="325"/>
              </a:spcBef>
              <a:spcAft>
                <a:spcPts val="0"/>
              </a:spcAft>
              <a:buClr>
                <a:srgbClr val="92D050"/>
              </a:buClr>
              <a:buFont typeface="Wingdings" panose="05000000000000000000" pitchFamily="2" charset="2"/>
              <a:buChar char="§"/>
              <a:defRPr/>
            </a:pPr>
            <a:r>
              <a:rPr lang="en-US" sz="2200" dirty="0">
                <a:cs typeface="Arial" pitchFamily="34" charset="0"/>
              </a:rPr>
              <a:t>ACR Appropriateness Criteria</a:t>
            </a:r>
            <a:r>
              <a:rPr lang="en-US" sz="2200" i="1" baseline="30000" dirty="0">
                <a:cs typeface="Arial" pitchFamily="34" charset="0"/>
              </a:rPr>
              <a:t>®</a:t>
            </a:r>
            <a:r>
              <a:rPr lang="en-US" sz="2200" dirty="0">
                <a:cs typeface="Arial" pitchFamily="34" charset="0"/>
              </a:rPr>
              <a:t> </a:t>
            </a:r>
          </a:p>
          <a:p>
            <a:pPr marL="342900" indent="-342900">
              <a:spcBef>
                <a:spcPts val="325"/>
              </a:spcBef>
              <a:spcAft>
                <a:spcPts val="0"/>
              </a:spcAft>
              <a:buClr>
                <a:srgbClr val="92D050"/>
              </a:buClr>
              <a:buFont typeface="Wingdings" panose="05000000000000000000" pitchFamily="2" charset="2"/>
              <a:buChar char="§"/>
              <a:defRPr/>
            </a:pPr>
            <a:r>
              <a:rPr lang="en-US" sz="2200" dirty="0" err="1">
                <a:cs typeface="Arial" pitchFamily="34" charset="0"/>
              </a:rPr>
              <a:t>ACR</a:t>
            </a:r>
            <a:r>
              <a:rPr lang="en-US" sz="2200" dirty="0">
                <a:cs typeface="Arial" pitchFamily="34" charset="0"/>
              </a:rPr>
              <a:t> Diagnostic Imaging Center of Excellence</a:t>
            </a:r>
            <a:r>
              <a:rPr lang="en-US" sz="2200" baseline="30000" dirty="0">
                <a:cs typeface="Arial" pitchFamily="34" charset="0"/>
              </a:rPr>
              <a:t>™</a:t>
            </a:r>
          </a:p>
          <a:p>
            <a:pPr marL="342900" indent="-342900">
              <a:spcBef>
                <a:spcPts val="325"/>
              </a:spcBef>
              <a:spcAft>
                <a:spcPts val="0"/>
              </a:spcAft>
              <a:buClr>
                <a:srgbClr val="92D050"/>
              </a:buClr>
              <a:buFont typeface="Wingdings" panose="05000000000000000000" pitchFamily="2" charset="2"/>
              <a:buChar char="§"/>
              <a:defRPr/>
            </a:pPr>
            <a:r>
              <a:rPr lang="en-US" sz="2200" dirty="0">
                <a:cs typeface="Arial" pitchFamily="34" charset="0"/>
              </a:rPr>
              <a:t>Breast Imaging Center of Excellence</a:t>
            </a:r>
          </a:p>
          <a:p>
            <a:pPr marL="342900" indent="-342900">
              <a:spcBef>
                <a:spcPts val="325"/>
              </a:spcBef>
              <a:spcAft>
                <a:spcPts val="0"/>
              </a:spcAft>
              <a:buClr>
                <a:srgbClr val="92D050"/>
              </a:buClr>
              <a:buFont typeface="Wingdings" panose="05000000000000000000" pitchFamily="2" charset="2"/>
              <a:buChar char="§"/>
              <a:defRPr/>
            </a:pPr>
            <a:r>
              <a:rPr lang="en-US" sz="2200" dirty="0">
                <a:cs typeface="Arial" pitchFamily="34" charset="0"/>
              </a:rPr>
              <a:t>ACR Designated Lung Cancer Screening Center</a:t>
            </a:r>
            <a:r>
              <a:rPr lang="en-US" sz="2200" baseline="30000" dirty="0">
                <a:cs typeface="Arial" pitchFamily="34" charset="0"/>
              </a:rPr>
              <a:t>™</a:t>
            </a:r>
          </a:p>
          <a:p>
            <a:pPr marL="342900" indent="-342900">
              <a:spcBef>
                <a:spcPts val="325"/>
              </a:spcBef>
              <a:spcAft>
                <a:spcPts val="0"/>
              </a:spcAft>
              <a:buClr>
                <a:srgbClr val="92D050"/>
              </a:buClr>
              <a:buFont typeface="Wingdings" panose="05000000000000000000" pitchFamily="2" charset="2"/>
              <a:buChar char="§"/>
              <a:defRPr/>
            </a:pPr>
            <a:r>
              <a:rPr lang="en-US" sz="2200" dirty="0">
                <a:cs typeface="Arial" pitchFamily="34" charset="0"/>
              </a:rPr>
              <a:t>Image Wisely</a:t>
            </a:r>
            <a:r>
              <a:rPr lang="en-US" sz="2200" baseline="30000" dirty="0">
                <a:cs typeface="Arial" pitchFamily="34" charset="0"/>
              </a:rPr>
              <a:t>® </a:t>
            </a:r>
            <a:r>
              <a:rPr lang="en-US" sz="2200" dirty="0">
                <a:cs typeface="Arial" pitchFamily="34" charset="0"/>
              </a:rPr>
              <a:t>and Image Gently</a:t>
            </a:r>
            <a:r>
              <a:rPr lang="en-US" sz="2200" baseline="30000" dirty="0">
                <a:cs typeface="Arial" pitchFamily="34" charset="0"/>
              </a:rPr>
              <a:t>®</a:t>
            </a:r>
          </a:p>
          <a:p>
            <a:pPr marL="342900" indent="-342900">
              <a:spcBef>
                <a:spcPts val="325"/>
              </a:spcBef>
              <a:spcAft>
                <a:spcPts val="0"/>
              </a:spcAft>
              <a:buClr>
                <a:srgbClr val="92D050"/>
              </a:buClr>
              <a:buFont typeface="Wingdings" panose="05000000000000000000" pitchFamily="2" charset="2"/>
              <a:buChar char="§"/>
              <a:defRPr/>
            </a:pPr>
            <a:r>
              <a:rPr lang="en-US" sz="2200" i="1" dirty="0" err="1">
                <a:cs typeface="Arial" pitchFamily="34" charset="0"/>
              </a:rPr>
              <a:t>ACR</a:t>
            </a:r>
            <a:r>
              <a:rPr lang="en-US" sz="2200" i="1" dirty="0">
                <a:cs typeface="Arial" pitchFamily="34" charset="0"/>
              </a:rPr>
              <a:t> BI-RADS</a:t>
            </a:r>
            <a:r>
              <a:rPr lang="en-US" sz="2200" i="1" baseline="30000" dirty="0">
                <a:cs typeface="Arial" pitchFamily="34" charset="0"/>
              </a:rPr>
              <a:t>®</a:t>
            </a:r>
            <a:r>
              <a:rPr lang="en-US" sz="2200" i="1" dirty="0">
                <a:cs typeface="Arial" pitchFamily="34" charset="0"/>
              </a:rPr>
              <a:t> Atlas </a:t>
            </a:r>
            <a:r>
              <a:rPr lang="en-US" sz="2200" dirty="0">
                <a:cs typeface="Arial" pitchFamily="34" charset="0"/>
              </a:rPr>
              <a:t>Fifth Edition </a:t>
            </a:r>
          </a:p>
          <a:p>
            <a:pPr marL="342900" indent="-342900">
              <a:spcBef>
                <a:spcPts val="325"/>
              </a:spcBef>
              <a:buClr>
                <a:srgbClr val="92D050"/>
              </a:buClr>
              <a:buFont typeface="Wingdings" panose="05000000000000000000" pitchFamily="2" charset="2"/>
              <a:buChar char="§"/>
            </a:pPr>
            <a:r>
              <a:rPr lang="en-US" sz="2200" dirty="0">
                <a:cs typeface="Arial" pitchFamily="34" charset="0"/>
              </a:rPr>
              <a:t>RADPEER</a:t>
            </a:r>
            <a:r>
              <a:rPr lang="en-US" sz="2200" i="1" baseline="30000" dirty="0">
                <a:cs typeface="Arial" pitchFamily="34" charset="0"/>
              </a:rPr>
              <a:t>®</a:t>
            </a:r>
            <a:r>
              <a:rPr lang="en-US" sz="2200" dirty="0">
                <a:cs typeface="Arial" pitchFamily="34" charset="0"/>
              </a:rPr>
              <a:t> and e-RADPEER</a:t>
            </a:r>
            <a:r>
              <a:rPr lang="en-US" sz="2200" i="1" baseline="30000" dirty="0">
                <a:cs typeface="Arial" pitchFamily="34" charset="0"/>
              </a:rPr>
              <a:t>®</a:t>
            </a:r>
            <a:r>
              <a:rPr lang="en-US" sz="2200" i="1" dirty="0">
                <a:cs typeface="Arial" pitchFamily="34" charset="0"/>
              </a:rPr>
              <a:t> </a:t>
            </a:r>
          </a:p>
          <a:p>
            <a:pPr marL="342900" indent="-342900">
              <a:spcBef>
                <a:spcPts val="325"/>
              </a:spcBef>
              <a:buClr>
                <a:srgbClr val="92D050"/>
              </a:buClr>
              <a:buFont typeface="Wingdings" panose="05000000000000000000" pitchFamily="2" charset="2"/>
              <a:buChar char="§"/>
            </a:pPr>
            <a:r>
              <a:rPr lang="en-US" sz="2200" b="1" dirty="0"/>
              <a:t>Learn more at </a:t>
            </a:r>
            <a:r>
              <a:rPr lang="en-US" sz="2200" b="1" u="sng" dirty="0">
                <a:hlinkClick r:id="rId3"/>
              </a:rPr>
              <a:t>acr.org/Quality-Safety</a:t>
            </a:r>
            <a:r>
              <a:rPr lang="en-US" sz="2200" b="1" dirty="0">
                <a:hlinkClick r:id="rId3"/>
              </a:rPr>
              <a:t> </a:t>
            </a:r>
            <a:endParaRPr lang="en-US" sz="2200" b="1" dirty="0"/>
          </a:p>
          <a:p>
            <a:pPr marL="342900" indent="-342900">
              <a:buClr>
                <a:srgbClr val="92D050"/>
              </a:buClr>
              <a:buFont typeface="Wingdings" panose="05000000000000000000" pitchFamily="2" charset="2"/>
              <a:buChar char="§"/>
            </a:pPr>
            <a:endParaRPr lang="en-US" sz="2400" dirty="0">
              <a:cs typeface="Arial" charset="0"/>
            </a:endParaRPr>
          </a:p>
          <a:p>
            <a:pPr marL="342900" indent="-342900">
              <a:buClr>
                <a:srgbClr val="92D050"/>
              </a:buClr>
              <a:buFont typeface="Wingdings" panose="05000000000000000000" pitchFamily="2" charset="2"/>
              <a:buChar char="§"/>
            </a:pPr>
            <a:endParaRPr lang="en-US" sz="2400" dirty="0">
              <a:cs typeface="Arial" charset="0"/>
            </a:endParaRPr>
          </a:p>
          <a:p>
            <a:pPr marL="342900" indent="-342900">
              <a:buClr>
                <a:srgbClr val="92D050"/>
              </a:buClr>
              <a:buFont typeface="Wingdings" panose="05000000000000000000" pitchFamily="2" charset="2"/>
              <a:buChar char="§"/>
            </a:pPr>
            <a:endParaRPr lang="en-US" sz="2400" dirty="0">
              <a:cs typeface="Arial" charset="0"/>
            </a:endParaRPr>
          </a:p>
          <a:p>
            <a:pPr marL="342900" indent="-342900">
              <a:buClr>
                <a:srgbClr val="92D050"/>
              </a:buClr>
              <a:buFont typeface="Wingdings" panose="05000000000000000000" pitchFamily="2" charset="2"/>
              <a:buChar char="§"/>
            </a:pPr>
            <a:endParaRPr lang="en-US" sz="2400" dirty="0">
              <a:cs typeface="Arial" charset="0"/>
            </a:endParaRPr>
          </a:p>
          <a:p>
            <a:pPr marL="342900" indent="-342900">
              <a:buClr>
                <a:srgbClr val="92D050"/>
              </a:buClr>
              <a:buFont typeface="Wingdings" panose="05000000000000000000" pitchFamily="2" charset="2"/>
              <a:buChar char="§"/>
            </a:pPr>
            <a:endParaRPr lang="en-US" sz="2400" dirty="0"/>
          </a:p>
          <a:p>
            <a:pPr marL="342900" indent="-342900">
              <a:buClr>
                <a:srgbClr val="92D050"/>
              </a:buClr>
              <a:buFont typeface="Wingdings" panose="05000000000000000000" pitchFamily="2" charset="2"/>
              <a:buChar char="§"/>
            </a:pPr>
            <a:endParaRPr lang="en-US" sz="2400" dirty="0"/>
          </a:p>
          <a:p>
            <a:pPr marL="342900" indent="-342900">
              <a:buClr>
                <a:srgbClr val="92D050"/>
              </a:buClr>
              <a:buFont typeface="Wingdings" panose="05000000000000000000" pitchFamily="2" charset="2"/>
              <a:buChar char="§"/>
            </a:pPr>
            <a:endParaRPr lang="en-US" sz="2400" dirty="0"/>
          </a:p>
          <a:p>
            <a:pPr marL="342900" indent="-342900">
              <a:buClr>
                <a:srgbClr val="92D050"/>
              </a:buClr>
              <a:buFont typeface="Wingdings" panose="05000000000000000000" pitchFamily="2" charset="2"/>
              <a:buChar char="§"/>
            </a:pPr>
            <a:endParaRPr lang="en-US" sz="2400" dirty="0"/>
          </a:p>
          <a:p>
            <a:pPr marL="342900" indent="-342900">
              <a:buClr>
                <a:srgbClr val="92D050"/>
              </a:buClr>
              <a:buFont typeface="Wingdings" panose="05000000000000000000" pitchFamily="2" charset="2"/>
              <a:buChar char="§"/>
            </a:pPr>
            <a:endParaRPr lang="en-US" sz="2400" dirty="0"/>
          </a:p>
          <a:p>
            <a:pPr marL="342900" indent="-342900">
              <a:buClr>
                <a:srgbClr val="92D050"/>
              </a:buClr>
              <a:buFont typeface="Wingdings" panose="05000000000000000000" pitchFamily="2" charset="2"/>
              <a:buChar char="§"/>
            </a:pPr>
            <a:endParaRPr lang="en-US" sz="2400" dirty="0"/>
          </a:p>
          <a:p>
            <a:pPr marL="342900" indent="-342900">
              <a:buClr>
                <a:srgbClr val="92D050"/>
              </a:buClr>
              <a:buFont typeface="Wingdings" panose="05000000000000000000" pitchFamily="2" charset="2"/>
              <a:buChar char="§"/>
            </a:pPr>
            <a:endParaRPr lang="en-US" sz="2400" dirty="0"/>
          </a:p>
          <a:p>
            <a:pPr lvl="1">
              <a:spcBef>
                <a:spcPct val="20000"/>
              </a:spcBef>
              <a:buClr>
                <a:srgbClr val="92D050"/>
              </a:buClr>
            </a:pPr>
            <a:endParaRPr lang="en-US" sz="2200" dirty="0"/>
          </a:p>
          <a:p>
            <a:pPr marL="800100" lvl="1" indent="-342900">
              <a:spcBef>
                <a:spcPct val="20000"/>
              </a:spcBef>
              <a:buClr>
                <a:srgbClr val="92D050"/>
              </a:buClr>
              <a:buFont typeface="Wingdings" pitchFamily="2" charset="2"/>
              <a:buChar char="§"/>
            </a:pPr>
            <a:endParaRPr lang="en-US" sz="2400" dirty="0"/>
          </a:p>
        </p:txBody>
      </p:sp>
    </p:spTree>
    <p:extLst>
      <p:ext uri="{BB962C8B-B14F-4D97-AF65-F5344CB8AC3E}">
        <p14:creationId xmlns:p14="http://schemas.microsoft.com/office/powerpoint/2010/main" val="228006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9406" y="525357"/>
            <a:ext cx="8004175" cy="998647"/>
          </a:xfrm>
        </p:spPr>
        <p:txBody>
          <a:bodyPr/>
          <a:lstStyle/>
          <a:p>
            <a:r>
              <a:rPr lang="en-US" dirty="0">
                <a:cs typeface="Arial" charset="0"/>
              </a:rPr>
              <a:t>ACR Is Led by Members</a:t>
            </a:r>
            <a:endParaRPr lang="en-US" dirty="0"/>
          </a:p>
        </p:txBody>
      </p:sp>
      <p:sp>
        <p:nvSpPr>
          <p:cNvPr id="4" name="Footer Placeholder 3"/>
          <p:cNvSpPr>
            <a:spLocks noGrp="1"/>
          </p:cNvSpPr>
          <p:nvPr>
            <p:ph type="ftr" sz="quarter" idx="10"/>
          </p:nvPr>
        </p:nvSpPr>
        <p:spPr/>
        <p:txBody>
          <a:bodyPr/>
          <a:lstStyle/>
          <a:p>
            <a:pPr>
              <a:defRPr/>
            </a:pPr>
            <a:fld id="{43E662F7-3BDD-4665-AD33-C353ADBC3C0C}" type="slidenum">
              <a:rPr lang="en-US" smtClean="0"/>
              <a:pPr>
                <a:defRPr/>
              </a:pPr>
              <a:t>3</a:t>
            </a:fld>
            <a:endParaRPr lang="en-US" dirty="0"/>
          </a:p>
        </p:txBody>
      </p:sp>
      <p:sp>
        <p:nvSpPr>
          <p:cNvPr id="25603" name="Rectangle 3"/>
          <p:cNvSpPr txBox="1">
            <a:spLocks/>
          </p:cNvSpPr>
          <p:nvPr/>
        </p:nvSpPr>
        <p:spPr bwMode="auto">
          <a:xfrm>
            <a:off x="689406" y="1371602"/>
            <a:ext cx="8004175" cy="1058753"/>
          </a:xfrm>
          <a:prstGeom prst="rect">
            <a:avLst/>
          </a:prstGeom>
          <a:noFill/>
          <a:ln w="9525">
            <a:noFill/>
            <a:miter lim="800000"/>
            <a:headEnd/>
            <a:tailEnd/>
          </a:ln>
        </p:spPr>
        <p:txBody>
          <a:bodyPr/>
          <a:lstStyle/>
          <a:p>
            <a:pPr marL="342900" indent="-342900">
              <a:spcBef>
                <a:spcPct val="20000"/>
              </a:spcBef>
              <a:buClr>
                <a:srgbClr val="92D050"/>
              </a:buClr>
              <a:buFont typeface="Wingdings" pitchFamily="2" charset="2"/>
              <a:buChar char="§"/>
            </a:pPr>
            <a:r>
              <a:rPr lang="en-US" sz="2200" dirty="0">
                <a:cs typeface="Arial" charset="0"/>
              </a:rPr>
              <a:t>1,850 members volunteer their time and talents together on commissions and committees to promote excellent patient care and professionalism in radiology</a:t>
            </a:r>
          </a:p>
        </p:txBody>
      </p:sp>
      <p:sp>
        <p:nvSpPr>
          <p:cNvPr id="7" name="Rectangle 3"/>
          <p:cNvSpPr txBox="1">
            <a:spLocks/>
          </p:cNvSpPr>
          <p:nvPr/>
        </p:nvSpPr>
        <p:spPr bwMode="auto">
          <a:xfrm>
            <a:off x="6324600" y="2670792"/>
            <a:ext cx="2382428" cy="1696247"/>
          </a:xfrm>
          <a:prstGeom prst="rect">
            <a:avLst/>
          </a:prstGeom>
          <a:noFill/>
          <a:ln w="9525">
            <a:noFill/>
            <a:miter lim="800000"/>
            <a:headEnd/>
            <a:tailEnd/>
          </a:ln>
        </p:spPr>
        <p:txBody>
          <a:bodyPr/>
          <a:lstStyle/>
          <a:p>
            <a:pPr>
              <a:spcBef>
                <a:spcPct val="20000"/>
              </a:spcBef>
              <a:buClr>
                <a:srgbClr val="92D050"/>
              </a:buClr>
            </a:pPr>
            <a:r>
              <a:rPr lang="en-US" sz="1400" dirty="0">
                <a:cs typeface="Arial" charset="0"/>
              </a:rPr>
              <a:t>Geraldine B. McGinty, MD, MBA, FACR, of New York, NY, was elected by the ACR Board of Chancellors to serve as Vice Chair from </a:t>
            </a:r>
            <a:br>
              <a:rPr lang="en-US" sz="1400" dirty="0">
                <a:cs typeface="Arial" charset="0"/>
              </a:rPr>
            </a:br>
            <a:r>
              <a:rPr lang="en-US" sz="1400" dirty="0">
                <a:cs typeface="Arial" charset="0"/>
              </a:rPr>
              <a:t>May 2016 to May 2018</a:t>
            </a:r>
          </a:p>
        </p:txBody>
      </p:sp>
      <p:sp>
        <p:nvSpPr>
          <p:cNvPr id="8" name="Rectangle 3"/>
          <p:cNvSpPr txBox="1">
            <a:spLocks/>
          </p:cNvSpPr>
          <p:nvPr/>
        </p:nvSpPr>
        <p:spPr bwMode="auto">
          <a:xfrm>
            <a:off x="2322505" y="2670799"/>
            <a:ext cx="2296634" cy="1848647"/>
          </a:xfrm>
          <a:prstGeom prst="rect">
            <a:avLst/>
          </a:prstGeom>
          <a:noFill/>
          <a:ln w="9525">
            <a:noFill/>
            <a:miter lim="800000"/>
            <a:headEnd/>
            <a:tailEnd/>
          </a:ln>
        </p:spPr>
        <p:txBody>
          <a:bodyPr/>
          <a:lstStyle/>
          <a:p>
            <a:pPr>
              <a:spcBef>
                <a:spcPct val="20000"/>
              </a:spcBef>
              <a:buClr>
                <a:srgbClr val="92D050"/>
              </a:buClr>
            </a:pPr>
            <a:r>
              <a:rPr lang="en-US" sz="1400" dirty="0">
                <a:cs typeface="Arial" charset="0"/>
              </a:rPr>
              <a:t>James A. Brink, MD, FACR, of Boston, MA, was elected by the ACR Board of Chancellors to serve as Chair from May 2016 to May 2018</a:t>
            </a:r>
          </a:p>
        </p:txBody>
      </p:sp>
      <p:sp>
        <p:nvSpPr>
          <p:cNvPr id="9" name="TextBox 8"/>
          <p:cNvSpPr txBox="1"/>
          <p:nvPr/>
        </p:nvSpPr>
        <p:spPr>
          <a:xfrm>
            <a:off x="2314358" y="4562145"/>
            <a:ext cx="2144233" cy="1384995"/>
          </a:xfrm>
          <a:prstGeom prst="rect">
            <a:avLst/>
          </a:prstGeom>
          <a:noFill/>
        </p:spPr>
        <p:txBody>
          <a:bodyPr wrap="square" rtlCol="0">
            <a:spAutoFit/>
          </a:bodyPr>
          <a:lstStyle/>
          <a:p>
            <a:pPr lvl="0"/>
            <a:r>
              <a:rPr lang="en-US" sz="1400" dirty="0"/>
              <a:t>Timothy L. Swan, MD, FACR, of Marshfield, WI, was elected </a:t>
            </a:r>
            <a:r>
              <a:rPr lang="en-US" sz="1400" dirty="0">
                <a:cs typeface="Arial" charset="0"/>
              </a:rPr>
              <a:t>by the ACR Council to serve as </a:t>
            </a:r>
            <a:r>
              <a:rPr lang="en-US" sz="1400" dirty="0"/>
              <a:t>Council Speaker from May 2017 to May 2019</a:t>
            </a:r>
          </a:p>
        </p:txBody>
      </p:sp>
      <p:sp>
        <p:nvSpPr>
          <p:cNvPr id="10" name="TextBox 9"/>
          <p:cNvSpPr txBox="1"/>
          <p:nvPr/>
        </p:nvSpPr>
        <p:spPr>
          <a:xfrm>
            <a:off x="6324600" y="4562138"/>
            <a:ext cx="2368974" cy="1600438"/>
          </a:xfrm>
          <a:prstGeom prst="rect">
            <a:avLst/>
          </a:prstGeom>
          <a:noFill/>
        </p:spPr>
        <p:txBody>
          <a:bodyPr wrap="square" rtlCol="0">
            <a:spAutoFit/>
          </a:bodyPr>
          <a:lstStyle/>
          <a:p>
            <a:pPr lvl="0"/>
            <a:r>
              <a:rPr lang="en-US" sz="1400" dirty="0"/>
              <a:t>Richard </a:t>
            </a:r>
            <a:r>
              <a:rPr lang="en-US" sz="1400" dirty="0" err="1"/>
              <a:t>Duszak</a:t>
            </a:r>
            <a:r>
              <a:rPr lang="en-US" sz="1400" dirty="0"/>
              <a:t> Jr., MD, FACR, of Atlanta, GA, was elected </a:t>
            </a:r>
            <a:r>
              <a:rPr lang="en-US" sz="1400" dirty="0">
                <a:cs typeface="Arial" charset="0"/>
              </a:rPr>
              <a:t>by the ACR Council to serve as </a:t>
            </a:r>
            <a:r>
              <a:rPr lang="en-US" sz="1400" dirty="0"/>
              <a:t>Council Vice Speaker from May 2017 to May 2019</a:t>
            </a:r>
          </a:p>
          <a:p>
            <a:endParaRPr lang="en-US" sz="1400" dirty="0"/>
          </a:p>
        </p:txBody>
      </p:sp>
      <p:pic>
        <p:nvPicPr>
          <p:cNvPr id="3" name="Picture 2" descr="Dr Swan_338.jpg"/>
          <p:cNvPicPr>
            <a:picLocks noChangeAspect="1"/>
          </p:cNvPicPr>
          <p:nvPr/>
        </p:nvPicPr>
        <p:blipFill rotWithShape="1">
          <a:blip r:embed="rId3" cstate="print">
            <a:extLst>
              <a:ext uri="{28A0092B-C50C-407E-A947-70E740481C1C}">
                <a14:useLocalDpi xmlns:a14="http://schemas.microsoft.com/office/drawing/2010/main" val="0"/>
              </a:ext>
            </a:extLst>
          </a:blip>
          <a:srcRect l="8180" t="22875" r="49289" b="25018"/>
          <a:stretch/>
        </p:blipFill>
        <p:spPr>
          <a:xfrm rot="5400000">
            <a:off x="751129" y="4752053"/>
            <a:ext cx="1706329" cy="1393904"/>
          </a:xfrm>
          <a:prstGeom prst="rect">
            <a:avLst/>
          </a:prstGeom>
        </p:spPr>
      </p:pic>
      <p:pic>
        <p:nvPicPr>
          <p:cNvPr id="14" name="Picture 13" descr="Brink_20140429_acr_4084sm.jpg"/>
          <p:cNvPicPr>
            <a:picLocks noChangeAspect="1"/>
          </p:cNvPicPr>
          <p:nvPr/>
        </p:nvPicPr>
        <p:blipFill rotWithShape="1">
          <a:blip r:embed="rId4" cstate="print">
            <a:extLst>
              <a:ext uri="{28A0092B-C50C-407E-A947-70E740481C1C}">
                <a14:useLocalDpi xmlns:a14="http://schemas.microsoft.com/office/drawing/2010/main" val="0"/>
              </a:ext>
            </a:extLst>
          </a:blip>
          <a:srcRect l="9114" t="12887" r="14689" b="26845"/>
          <a:stretch/>
        </p:blipFill>
        <p:spPr>
          <a:xfrm>
            <a:off x="920879" y="2670792"/>
            <a:ext cx="1393473" cy="1653254"/>
          </a:xfrm>
          <a:prstGeom prst="rect">
            <a:avLst/>
          </a:prstGeom>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4354" y="2675099"/>
            <a:ext cx="1284814" cy="165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2483" y="4568163"/>
            <a:ext cx="1276691" cy="1705661"/>
          </a:xfrm>
          <a:prstGeom prst="rect">
            <a:avLst/>
          </a:prstGeom>
        </p:spPr>
      </p:pic>
    </p:spTree>
    <p:extLst>
      <p:ext uri="{BB962C8B-B14F-4D97-AF65-F5344CB8AC3E}">
        <p14:creationId xmlns:p14="http://schemas.microsoft.com/office/powerpoint/2010/main" val="3668067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09600" y="533400"/>
            <a:ext cx="8229600" cy="1143000"/>
          </a:xfrm>
        </p:spPr>
        <p:txBody>
          <a:bodyPr/>
          <a:lstStyle/>
          <a:p>
            <a:r>
              <a:rPr lang="en-US" dirty="0">
                <a:cs typeface="Arial" charset="0"/>
              </a:rPr>
              <a:t>ACR Quality and Safety Tools for </a:t>
            </a:r>
            <a:br>
              <a:rPr lang="en-US" dirty="0">
                <a:cs typeface="Arial" charset="0"/>
              </a:rPr>
            </a:br>
            <a:r>
              <a:rPr lang="en-US" dirty="0">
                <a:cs typeface="Arial" charset="0"/>
              </a:rPr>
              <a:t>Patient Care</a:t>
            </a:r>
            <a:endParaRPr lang="en-US" dirty="0"/>
          </a:p>
        </p:txBody>
      </p:sp>
      <p:sp>
        <p:nvSpPr>
          <p:cNvPr id="4" name="Footer Placeholder 3"/>
          <p:cNvSpPr>
            <a:spLocks noGrp="1"/>
          </p:cNvSpPr>
          <p:nvPr>
            <p:ph type="ftr" sz="quarter" idx="10"/>
          </p:nvPr>
        </p:nvSpPr>
        <p:spPr/>
        <p:txBody>
          <a:bodyPr/>
          <a:lstStyle/>
          <a:p>
            <a:pPr>
              <a:defRPr/>
            </a:pPr>
            <a:fld id="{B969D1D8-A5BA-428F-ABCF-701BC6A42532}" type="slidenum">
              <a:rPr lang="en-US" smtClean="0"/>
              <a:pPr>
                <a:defRPr/>
              </a:pPr>
              <a:t>30</a:t>
            </a:fld>
            <a:endParaRPr lang="en-US"/>
          </a:p>
        </p:txBody>
      </p:sp>
      <p:sp>
        <p:nvSpPr>
          <p:cNvPr id="5" name="Rectangle 3"/>
          <p:cNvSpPr txBox="1">
            <a:spLocks/>
          </p:cNvSpPr>
          <p:nvPr/>
        </p:nvSpPr>
        <p:spPr bwMode="auto">
          <a:xfrm>
            <a:off x="685800" y="1747838"/>
            <a:ext cx="8153400" cy="4881562"/>
          </a:xfrm>
          <a:prstGeom prst="rect">
            <a:avLst/>
          </a:prstGeom>
          <a:noFill/>
          <a:ln>
            <a:noFill/>
          </a:ln>
          <a:effectLst/>
          <a:extLst/>
        </p:spPr>
        <p:txBody>
          <a:bodyPr>
            <a:normAutofit/>
          </a:bodyPr>
          <a:lstStyle>
            <a:lvl1pPr marL="342900" indent="-342900" algn="l" rtl="0" eaLnBrk="1" fontAlgn="base" hangingPunct="1">
              <a:spcBef>
                <a:spcPct val="20000"/>
              </a:spcBef>
              <a:spcAft>
                <a:spcPct val="0"/>
              </a:spcAft>
              <a:buClr>
                <a:srgbClr val="92D050"/>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92D050"/>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rgbClr val="92D050"/>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rgbClr val="92D050"/>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92D050"/>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110000"/>
              </a:lnSpc>
              <a:buNone/>
              <a:defRPr/>
            </a:pPr>
            <a:r>
              <a:rPr lang="en-US" sz="2400" dirty="0">
                <a:cs typeface="Arial" pitchFamily="34" charset="0"/>
              </a:rPr>
              <a:t>Provide quality patient care with ACR quality and safety tools:</a:t>
            </a:r>
          </a:p>
          <a:p>
            <a:pPr>
              <a:defRPr/>
            </a:pPr>
            <a:r>
              <a:rPr lang="en-US" sz="2200" dirty="0">
                <a:cs typeface="Arial" pitchFamily="34" charset="0"/>
              </a:rPr>
              <a:t>ACR accreditation — 10 modalities</a:t>
            </a:r>
          </a:p>
          <a:p>
            <a:pPr>
              <a:defRPr/>
            </a:pPr>
            <a:r>
              <a:rPr lang="en-US" sz="2200" dirty="0">
                <a:cs typeface="Arial" pitchFamily="34" charset="0"/>
              </a:rPr>
              <a:t>Diagnostic Imaging Center of Excellence</a:t>
            </a:r>
            <a:r>
              <a:rPr lang="en-US" sz="2200" baseline="30000" dirty="0">
                <a:cs typeface="Arial" pitchFamily="34" charset="0"/>
              </a:rPr>
              <a:t>™</a:t>
            </a:r>
            <a:r>
              <a:rPr lang="en-US" sz="2200" dirty="0">
                <a:cs typeface="Arial" pitchFamily="34" charset="0"/>
              </a:rPr>
              <a:t> (DICOE)</a:t>
            </a:r>
          </a:p>
          <a:p>
            <a:pPr>
              <a:defRPr/>
            </a:pPr>
            <a:r>
              <a:rPr lang="en-US" sz="2200" dirty="0">
                <a:cs typeface="Arial" pitchFamily="34" charset="0"/>
              </a:rPr>
              <a:t>Breast Imaging Center of Excellence (BICOE)</a:t>
            </a:r>
          </a:p>
          <a:p>
            <a:pPr>
              <a:defRPr/>
            </a:pPr>
            <a:r>
              <a:rPr lang="en-US" sz="2200" dirty="0">
                <a:cs typeface="Arial" pitchFamily="34" charset="0"/>
              </a:rPr>
              <a:t>ACR Designated Lung Cancer Screening Center</a:t>
            </a:r>
            <a:r>
              <a:rPr lang="en-US" sz="2200" baseline="30000" dirty="0">
                <a:cs typeface="Arial" pitchFamily="34" charset="0"/>
              </a:rPr>
              <a:t>™</a:t>
            </a:r>
            <a:endParaRPr lang="en-US" sz="2200" dirty="0">
              <a:cs typeface="Arial" pitchFamily="34" charset="0"/>
            </a:endParaRPr>
          </a:p>
          <a:p>
            <a:pPr>
              <a:defRPr/>
            </a:pPr>
            <a:r>
              <a:rPr lang="en-US" sz="2200" dirty="0">
                <a:cs typeface="Arial" pitchFamily="34" charset="0"/>
              </a:rPr>
              <a:t>Breast Imaging Reporting and Data Systems (BI-RADS</a:t>
            </a:r>
            <a:r>
              <a:rPr lang="en-US" sz="2200" i="1" baseline="30000" dirty="0">
                <a:cs typeface="Arial" pitchFamily="34" charset="0"/>
              </a:rPr>
              <a:t>®</a:t>
            </a:r>
            <a:r>
              <a:rPr lang="en-US" sz="2200" dirty="0">
                <a:cs typeface="Arial" pitchFamily="34" charset="0"/>
              </a:rPr>
              <a:t>)</a:t>
            </a:r>
          </a:p>
          <a:p>
            <a:pPr>
              <a:defRPr/>
            </a:pPr>
            <a:r>
              <a:rPr lang="en-US" sz="2200" dirty="0">
                <a:cs typeface="Arial" pitchFamily="34" charset="0"/>
              </a:rPr>
              <a:t>Lung Imaging Reporting and Data System (Lung-RADS</a:t>
            </a:r>
            <a:r>
              <a:rPr lang="en-US" sz="2200" baseline="30000" dirty="0">
                <a:cs typeface="Arial" pitchFamily="34" charset="0"/>
              </a:rPr>
              <a:t>™</a:t>
            </a:r>
            <a:r>
              <a:rPr lang="en-US" sz="2200" dirty="0">
                <a:cs typeface="Arial" pitchFamily="34" charset="0"/>
              </a:rPr>
              <a:t>)</a:t>
            </a:r>
          </a:p>
        </p:txBody>
      </p:sp>
    </p:spTree>
    <p:extLst>
      <p:ext uri="{BB962C8B-B14F-4D97-AF65-F5344CB8AC3E}">
        <p14:creationId xmlns:p14="http://schemas.microsoft.com/office/powerpoint/2010/main" val="324127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Lung Cancer Screening Activities</a:t>
            </a:r>
          </a:p>
        </p:txBody>
      </p:sp>
      <p:sp>
        <p:nvSpPr>
          <p:cNvPr id="3" name="Content Placeholder 2"/>
          <p:cNvSpPr>
            <a:spLocks noGrp="1"/>
          </p:cNvSpPr>
          <p:nvPr>
            <p:ph idx="1"/>
          </p:nvPr>
        </p:nvSpPr>
        <p:spPr>
          <a:xfrm>
            <a:off x="609600" y="1676400"/>
            <a:ext cx="7086600" cy="4572000"/>
          </a:xfrm>
        </p:spPr>
        <p:txBody>
          <a:bodyPr>
            <a:noAutofit/>
          </a:bodyPr>
          <a:lstStyle/>
          <a:p>
            <a:pPr>
              <a:spcAft>
                <a:spcPts val="600"/>
              </a:spcAft>
            </a:pPr>
            <a:r>
              <a:rPr lang="en-US" sz="2400" dirty="0"/>
              <a:t>ACR Lung Cancer Screening Center designation</a:t>
            </a:r>
            <a:br>
              <a:rPr lang="en-US" sz="2400" dirty="0"/>
            </a:br>
            <a:r>
              <a:rPr lang="en-US" sz="2400" dirty="0"/>
              <a:t>Search </a:t>
            </a:r>
            <a:r>
              <a:rPr lang="en-US" sz="2400" b="1" dirty="0">
                <a:hlinkClick r:id="rId2"/>
              </a:rPr>
              <a:t>acr.org</a:t>
            </a:r>
            <a:r>
              <a:rPr lang="en-US" sz="2000" b="1" dirty="0"/>
              <a:t> </a:t>
            </a:r>
            <a:r>
              <a:rPr lang="en-US" sz="2400" b="1" dirty="0"/>
              <a:t>Lung Cancer Center</a:t>
            </a:r>
          </a:p>
          <a:p>
            <a:pPr lvl="1">
              <a:spcAft>
                <a:spcPts val="600"/>
              </a:spcAft>
            </a:pPr>
            <a:r>
              <a:rPr lang="en-US" dirty="0"/>
              <a:t>Currently 1,792 centers designated LCSC</a:t>
            </a:r>
          </a:p>
          <a:p>
            <a:pPr>
              <a:spcAft>
                <a:spcPts val="600"/>
              </a:spcAft>
            </a:pPr>
            <a:r>
              <a:rPr lang="en-US" sz="2400" dirty="0"/>
              <a:t>Reporting and management system based on BI-RADS</a:t>
            </a:r>
            <a:r>
              <a:rPr lang="en-US" sz="2400" baseline="30000" dirty="0"/>
              <a:t>®</a:t>
            </a:r>
            <a:r>
              <a:rPr lang="en-US" sz="2400" dirty="0">
                <a:cs typeface="Arial"/>
              </a:rPr>
              <a:t> ―</a:t>
            </a:r>
            <a:r>
              <a:rPr lang="en-US" sz="2400" baseline="30000" dirty="0"/>
              <a:t> </a:t>
            </a:r>
            <a:r>
              <a:rPr lang="en-US" sz="2400" dirty="0"/>
              <a:t>Lung-RADS</a:t>
            </a:r>
            <a:r>
              <a:rPr lang="en-US" sz="2400" baseline="30000" dirty="0">
                <a:cs typeface="Arial" pitchFamily="34" charset="0"/>
              </a:rPr>
              <a:t>™</a:t>
            </a:r>
            <a:r>
              <a:rPr lang="en-US" sz="2400" dirty="0"/>
              <a:t> Version 1.0 </a:t>
            </a:r>
            <a:br>
              <a:rPr lang="en-US" sz="2400" dirty="0"/>
            </a:br>
            <a:r>
              <a:rPr lang="en-US" sz="2400" dirty="0"/>
              <a:t>Search </a:t>
            </a:r>
            <a:r>
              <a:rPr lang="en-US" sz="2400" b="1" dirty="0">
                <a:hlinkClick r:id="rId3"/>
              </a:rPr>
              <a:t>acr.org</a:t>
            </a:r>
            <a:r>
              <a:rPr lang="en-US" sz="2400" b="1" dirty="0"/>
              <a:t> Lung </a:t>
            </a:r>
            <a:r>
              <a:rPr lang="en-US" sz="2400" b="1" dirty="0" err="1"/>
              <a:t>Rads</a:t>
            </a:r>
            <a:endParaRPr lang="en-US" sz="2400" b="1" dirty="0"/>
          </a:p>
          <a:p>
            <a:pPr>
              <a:spcAft>
                <a:spcPts val="600"/>
              </a:spcAft>
            </a:pPr>
            <a:r>
              <a:rPr lang="en-US" sz="2400" dirty="0"/>
              <a:t>ACR Lung Cancer Screening Registry</a:t>
            </a:r>
            <a:br>
              <a:rPr lang="en-US" sz="2400" dirty="0"/>
            </a:br>
            <a:r>
              <a:rPr lang="en-US" sz="2400" dirty="0"/>
              <a:t>Search </a:t>
            </a:r>
            <a:r>
              <a:rPr lang="en-US" sz="2400" b="1" dirty="0">
                <a:hlinkClick r:id="rId4"/>
              </a:rPr>
              <a:t>acr.org</a:t>
            </a:r>
            <a:r>
              <a:rPr lang="en-US" sz="2400" b="1" dirty="0"/>
              <a:t> Lung Cancer Registry</a:t>
            </a:r>
            <a:endParaRPr lang="en-US" sz="2400" dirty="0"/>
          </a:p>
          <a:p>
            <a:pPr>
              <a:spcAft>
                <a:spcPts val="600"/>
              </a:spcAft>
            </a:pPr>
            <a:r>
              <a:rPr lang="en-US" sz="2400" dirty="0"/>
              <a:t>Appropriateness Criterion under development</a:t>
            </a:r>
          </a:p>
          <a:p>
            <a:pPr>
              <a:spcAft>
                <a:spcPts val="600"/>
              </a:spcAft>
            </a:pPr>
            <a:endParaRPr lang="en-US" sz="2400" dirty="0"/>
          </a:p>
        </p:txBody>
      </p:sp>
      <p:sp>
        <p:nvSpPr>
          <p:cNvPr id="4" name="Footer Placeholder 3"/>
          <p:cNvSpPr>
            <a:spLocks noGrp="1"/>
          </p:cNvSpPr>
          <p:nvPr>
            <p:ph type="ftr" sz="quarter" idx="4294967295"/>
          </p:nvPr>
        </p:nvSpPr>
        <p:spPr>
          <a:xfrm>
            <a:off x="381000" y="6479771"/>
            <a:ext cx="914400" cy="381000"/>
          </a:xfrm>
          <a:prstGeom prst="rect">
            <a:avLst/>
          </a:prstGeom>
        </p:spPr>
        <p:txBody>
          <a:bodyPr/>
          <a:lstStyle/>
          <a:p>
            <a:fld id="{960C0150-AEA8-4A13-AA59-0296D065681C}" type="slidenum">
              <a:rPr lang="en-US" smtClean="0"/>
              <a:pPr/>
              <a:t>31</a:t>
            </a:fld>
            <a:endParaRPr lang="en-US"/>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6731"/>
          <a:stretch/>
        </p:blipFill>
        <p:spPr>
          <a:xfrm>
            <a:off x="7315200" y="575170"/>
            <a:ext cx="1752600" cy="1634630"/>
          </a:xfrm>
          <a:prstGeom prst="rect">
            <a:avLst/>
          </a:prstGeom>
        </p:spPr>
      </p:pic>
    </p:spTree>
    <p:extLst>
      <p:ext uri="{BB962C8B-B14F-4D97-AF65-F5344CB8AC3E}">
        <p14:creationId xmlns:p14="http://schemas.microsoft.com/office/powerpoint/2010/main" val="2463993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09600" y="609600"/>
            <a:ext cx="8382000" cy="914400"/>
          </a:xfrm>
        </p:spPr>
        <p:txBody>
          <a:bodyPr/>
          <a:lstStyle/>
          <a:p>
            <a:r>
              <a:rPr lang="en-US" dirty="0"/>
              <a:t>CMS Quality Payment Program </a:t>
            </a:r>
            <a:endParaRPr lang="en-US" i="1" baseline="30000" dirty="0"/>
          </a:p>
        </p:txBody>
      </p:sp>
      <p:sp>
        <p:nvSpPr>
          <p:cNvPr id="74754" name="Content Placeholder 2"/>
          <p:cNvSpPr>
            <a:spLocks noGrp="1"/>
          </p:cNvSpPr>
          <p:nvPr>
            <p:ph idx="1"/>
          </p:nvPr>
        </p:nvSpPr>
        <p:spPr>
          <a:xfrm>
            <a:off x="685800" y="1524000"/>
            <a:ext cx="8305800" cy="4800600"/>
          </a:xfrm>
        </p:spPr>
        <p:txBody>
          <a:bodyPr/>
          <a:lstStyle/>
          <a:p>
            <a:pPr lvl="0"/>
            <a:r>
              <a:rPr lang="en-US" sz="2400" dirty="0"/>
              <a:t>Authorized under the physician payment reform legislation (MACRA), in Jan. 2017 CMS began implementation of Quality Payment Program (QPP)</a:t>
            </a:r>
          </a:p>
          <a:p>
            <a:pPr lvl="0"/>
            <a:r>
              <a:rPr lang="en-US" sz="2400" dirty="0"/>
              <a:t>Two QPP pathways:</a:t>
            </a:r>
          </a:p>
          <a:p>
            <a:pPr marL="914400" lvl="1" indent="-457200">
              <a:buFont typeface="+mj-lt"/>
              <a:buAutoNum type="arabicPeriod"/>
            </a:pPr>
            <a:r>
              <a:rPr lang="en-US" sz="2200" dirty="0"/>
              <a:t>Merit-based Incentive Payment System (MIPS); consolidates three programs (PQRS, Value Modifier, Meaningful Use); adds a fourth: Improvement Activities</a:t>
            </a:r>
          </a:p>
          <a:p>
            <a:pPr marL="914400" lvl="1" indent="-457200">
              <a:buFont typeface="+mj-lt"/>
              <a:buAutoNum type="arabicPeriod"/>
            </a:pPr>
            <a:r>
              <a:rPr lang="en-US" sz="2200" dirty="0"/>
              <a:t>Alternative Payment Model (APM) Qualified Participant</a:t>
            </a:r>
          </a:p>
          <a:p>
            <a:endParaRPr lang="en-US" sz="2400" b="1" dirty="0"/>
          </a:p>
          <a:p>
            <a:pPr marL="287338" indent="-287338">
              <a:spcAft>
                <a:spcPts val="600"/>
              </a:spcAft>
            </a:pPr>
            <a:endParaRPr lang="en-US" sz="2400" dirty="0"/>
          </a:p>
          <a:p>
            <a:pPr marL="287338" indent="-287338">
              <a:lnSpc>
                <a:spcPct val="120000"/>
              </a:lnSpc>
            </a:pPr>
            <a:endParaRPr lang="en-US" sz="2400" dirty="0"/>
          </a:p>
        </p:txBody>
      </p:sp>
      <p:sp>
        <p:nvSpPr>
          <p:cNvPr id="4" name="Footer Placeholder 3"/>
          <p:cNvSpPr>
            <a:spLocks noGrp="1"/>
          </p:cNvSpPr>
          <p:nvPr>
            <p:ph type="ftr" sz="quarter" idx="10"/>
          </p:nvPr>
        </p:nvSpPr>
        <p:spPr/>
        <p:txBody>
          <a:bodyPr/>
          <a:lstStyle/>
          <a:p>
            <a:pPr>
              <a:defRPr/>
            </a:pPr>
            <a:fld id="{C58D2019-70D3-46AE-9702-FF34E99CCFD4}" type="slidenum">
              <a:rPr lang="en-US" smtClean="0"/>
              <a:pPr>
                <a:defRPr/>
              </a:pPr>
              <a:t>32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418" y="4419600"/>
            <a:ext cx="70421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203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 QPP Resources</a:t>
            </a:r>
          </a:p>
        </p:txBody>
      </p:sp>
      <p:sp>
        <p:nvSpPr>
          <p:cNvPr id="3" name="Content Placeholder 2"/>
          <p:cNvSpPr>
            <a:spLocks noGrp="1"/>
          </p:cNvSpPr>
          <p:nvPr>
            <p:ph idx="1"/>
          </p:nvPr>
        </p:nvSpPr>
        <p:spPr/>
        <p:txBody>
          <a:bodyPr/>
          <a:lstStyle/>
          <a:p>
            <a:pPr lvl="0"/>
            <a:r>
              <a:rPr lang="en-US" sz="2400" dirty="0"/>
              <a:t>ACR National Radiology Data Registry (NRDR</a:t>
            </a:r>
            <a:r>
              <a:rPr lang="en-US" sz="2400" baseline="30000" dirty="0"/>
              <a:t>®</a:t>
            </a:r>
            <a:r>
              <a:rPr lang="en-US" sz="2400" dirty="0"/>
              <a:t>) has been a PQRS Qualified Clinical Data Registry (</a:t>
            </a:r>
            <a:r>
              <a:rPr lang="en-US" sz="2400" b="1" u="sng" dirty="0">
                <a:hlinkClick r:id="rId2"/>
              </a:rPr>
              <a:t>QCDR</a:t>
            </a:r>
            <a:r>
              <a:rPr lang="en-US" sz="2400" dirty="0"/>
              <a:t>) since 2014</a:t>
            </a:r>
          </a:p>
          <a:p>
            <a:pPr lvl="0"/>
            <a:r>
              <a:rPr lang="en-US" sz="2400" dirty="0"/>
              <a:t>NRDR approved as MIPS QCDR 2017</a:t>
            </a:r>
          </a:p>
          <a:p>
            <a:pPr lvl="0"/>
            <a:r>
              <a:rPr lang="en-US" sz="2400" dirty="0"/>
              <a:t>Key facts, multiple resources available at acr.org: </a:t>
            </a:r>
            <a:r>
              <a:rPr lang="en-US" sz="2400" b="1" u="sng" dirty="0">
                <a:hlinkClick r:id="rId3"/>
              </a:rPr>
              <a:t>Be MACRA Ready</a:t>
            </a:r>
            <a:r>
              <a:rPr lang="en-US" sz="2400" b="1" dirty="0"/>
              <a:t> </a:t>
            </a:r>
            <a:r>
              <a:rPr lang="en-US" sz="2400" dirty="0"/>
              <a:t>and </a:t>
            </a:r>
            <a:r>
              <a:rPr lang="en-US" sz="2400" b="1" u="sng" dirty="0">
                <a:hlinkClick r:id="rId4"/>
              </a:rPr>
              <a:t>QPP</a:t>
            </a:r>
            <a:endParaRPr lang="en-US" sz="2400" b="1" dirty="0"/>
          </a:p>
          <a:p>
            <a:pPr lvl="0"/>
            <a:r>
              <a:rPr lang="en-US" sz="2400" dirty="0"/>
              <a:t>Interactive ACR QPP and MIPS Measure Calculator tool available at </a:t>
            </a:r>
            <a:r>
              <a:rPr lang="en-US" sz="2400" b="1" u="sng" dirty="0">
                <a:hlinkClick r:id="rId4"/>
              </a:rPr>
              <a:t>qpp.acr.org</a:t>
            </a:r>
            <a:r>
              <a:rPr lang="en-US" sz="2400" b="1" dirty="0"/>
              <a:t> </a:t>
            </a:r>
          </a:p>
          <a:p>
            <a:r>
              <a:rPr lang="en-US" sz="2400" dirty="0"/>
              <a:t>CMS QPP webpage: </a:t>
            </a:r>
            <a:r>
              <a:rPr lang="en-US" sz="2400" b="1" u="sng" dirty="0">
                <a:hlinkClick r:id="rId5"/>
              </a:rPr>
              <a:t>qpp.cms.gov</a:t>
            </a:r>
            <a:r>
              <a:rPr lang="en-US" sz="2400" b="1" dirty="0"/>
              <a:t> </a:t>
            </a:r>
          </a:p>
        </p:txBody>
      </p:sp>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33</a:t>
            </a:fld>
            <a:endParaRPr lang="en-US" dirty="0"/>
          </a:p>
        </p:txBody>
      </p:sp>
    </p:spTree>
    <p:extLst>
      <p:ext uri="{BB962C8B-B14F-4D97-AF65-F5344CB8AC3E}">
        <p14:creationId xmlns:p14="http://schemas.microsoft.com/office/powerpoint/2010/main" val="2197253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85800" y="990600"/>
            <a:ext cx="8382000" cy="838200"/>
          </a:xfrm>
        </p:spPr>
        <p:txBody>
          <a:bodyPr>
            <a:noAutofit/>
          </a:bodyPr>
          <a:lstStyle/>
          <a:p>
            <a:r>
              <a:rPr lang="en-US" dirty="0"/>
              <a:t>Radiology Support, Communication </a:t>
            </a:r>
            <a:br>
              <a:rPr lang="en-US" dirty="0"/>
            </a:br>
            <a:r>
              <a:rPr lang="en-US" dirty="0"/>
              <a:t>and Alignment Network (R-SCAN)</a:t>
            </a:r>
            <a:br>
              <a:rPr lang="en-US" dirty="0"/>
            </a:br>
            <a:endParaRPr lang="en-US" i="1" baseline="30000" dirty="0"/>
          </a:p>
        </p:txBody>
      </p:sp>
      <p:sp>
        <p:nvSpPr>
          <p:cNvPr id="74754" name="Content Placeholder 2"/>
          <p:cNvSpPr>
            <a:spLocks noGrp="1"/>
          </p:cNvSpPr>
          <p:nvPr>
            <p:ph idx="1"/>
          </p:nvPr>
        </p:nvSpPr>
        <p:spPr>
          <a:xfrm>
            <a:off x="533400" y="1981200"/>
            <a:ext cx="8458200" cy="3810000"/>
          </a:xfrm>
        </p:spPr>
        <p:txBody>
          <a:bodyPr/>
          <a:lstStyle/>
          <a:p>
            <a:r>
              <a:rPr lang="en-US" sz="2600" dirty="0"/>
              <a:t>ACR received ~$3M over 4 years from CMS to support practices transition from volume-driven to value-based payment systems</a:t>
            </a:r>
          </a:p>
          <a:p>
            <a:endParaRPr lang="en-US" sz="800" dirty="0"/>
          </a:p>
          <a:p>
            <a:r>
              <a:rPr lang="en-US" sz="2600" dirty="0"/>
              <a:t>Now in year three of the grant: Over </a:t>
            </a:r>
            <a:r>
              <a:rPr lang="en-US" sz="2600" b="1" dirty="0"/>
              <a:t>160</a:t>
            </a:r>
            <a:r>
              <a:rPr lang="en-US" sz="2600" dirty="0"/>
              <a:t> practices have signed on to participate</a:t>
            </a:r>
          </a:p>
          <a:p>
            <a:pPr marL="0" indent="0">
              <a:buNone/>
            </a:pPr>
            <a:endParaRPr lang="en-US" sz="800" dirty="0"/>
          </a:p>
          <a:p>
            <a:r>
              <a:rPr lang="en-US" sz="2400" dirty="0"/>
              <a:t>All the tools are available on the R-SCAN website — sign on at</a:t>
            </a:r>
            <a:r>
              <a:rPr lang="en-US" sz="2400" b="1" dirty="0"/>
              <a:t> </a:t>
            </a:r>
            <a:r>
              <a:rPr lang="en-US" sz="2400" b="1" dirty="0">
                <a:hlinkClick r:id="rId3"/>
              </a:rPr>
              <a:t>rscan.org</a:t>
            </a:r>
            <a:r>
              <a:rPr lang="en-US" sz="2400" b="1" dirty="0"/>
              <a:t>  … participation is free!</a:t>
            </a:r>
          </a:p>
          <a:p>
            <a:pPr marL="0" indent="0">
              <a:buNone/>
            </a:pPr>
            <a:endParaRPr lang="en-US" sz="2400" dirty="0"/>
          </a:p>
          <a:p>
            <a:pPr marL="287338" indent="-287338">
              <a:spcAft>
                <a:spcPts val="600"/>
              </a:spcAft>
            </a:pPr>
            <a:endParaRPr lang="en-US" sz="2400" dirty="0"/>
          </a:p>
        </p:txBody>
      </p:sp>
      <p:sp>
        <p:nvSpPr>
          <p:cNvPr id="4" name="Footer Placeholder 3"/>
          <p:cNvSpPr>
            <a:spLocks noGrp="1"/>
          </p:cNvSpPr>
          <p:nvPr>
            <p:ph type="ftr" sz="quarter" idx="10"/>
          </p:nvPr>
        </p:nvSpPr>
        <p:spPr/>
        <p:txBody>
          <a:bodyPr/>
          <a:lstStyle/>
          <a:p>
            <a:pPr>
              <a:defRPr/>
            </a:pPr>
            <a:fld id="{C58D2019-70D3-46AE-9702-FF34E99CCFD4}" type="slidenum">
              <a:rPr lang="en-US" smtClean="0"/>
              <a:pPr>
                <a:defRPr/>
              </a:pPr>
              <a:t>34</a:t>
            </a:fld>
            <a:endParaRPr lang="en-US" dirty="0"/>
          </a:p>
        </p:txBody>
      </p:sp>
      <p:pic>
        <p:nvPicPr>
          <p:cNvPr id="2" name="Picture 1" descr="R-SCAN logo.jpg">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6126" y="5385680"/>
            <a:ext cx="2466474" cy="1072788"/>
          </a:xfrm>
          <a:prstGeom prst="rect">
            <a:avLst/>
          </a:prstGeom>
        </p:spPr>
      </p:pic>
    </p:spTree>
    <p:extLst>
      <p:ext uri="{BB962C8B-B14F-4D97-AF65-F5344CB8AC3E}">
        <p14:creationId xmlns:p14="http://schemas.microsoft.com/office/powerpoint/2010/main" val="3005162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85800" y="762000"/>
            <a:ext cx="8382000" cy="1143000"/>
          </a:xfrm>
        </p:spPr>
        <p:txBody>
          <a:bodyPr>
            <a:noAutofit/>
          </a:bodyPr>
          <a:lstStyle/>
          <a:p>
            <a:r>
              <a:rPr lang="en-US" dirty="0"/>
              <a:t>What Is R-SCAN?</a:t>
            </a:r>
            <a:br>
              <a:rPr lang="en-US" dirty="0"/>
            </a:br>
            <a:endParaRPr lang="en-US" i="1" baseline="30000" dirty="0"/>
          </a:p>
        </p:txBody>
      </p:sp>
      <p:sp>
        <p:nvSpPr>
          <p:cNvPr id="74754" name="Content Placeholder 2"/>
          <p:cNvSpPr>
            <a:spLocks noGrp="1"/>
          </p:cNvSpPr>
          <p:nvPr>
            <p:ph idx="1"/>
          </p:nvPr>
        </p:nvSpPr>
        <p:spPr>
          <a:xfrm>
            <a:off x="609600" y="1828800"/>
            <a:ext cx="8001000" cy="4419600"/>
          </a:xfrm>
        </p:spPr>
        <p:txBody>
          <a:bodyPr/>
          <a:lstStyle/>
          <a:p>
            <a:pPr lvl="0"/>
            <a:r>
              <a:rPr lang="en-US" sz="2400" dirty="0"/>
              <a:t>An Improvement Activity that engages radiologists and referring clinicians to optimize imaging care </a:t>
            </a:r>
          </a:p>
          <a:p>
            <a:pPr lvl="0"/>
            <a:endParaRPr lang="en-US" sz="800" dirty="0"/>
          </a:p>
          <a:p>
            <a:pPr lvl="1"/>
            <a:r>
              <a:rPr lang="en-US" sz="2200" dirty="0"/>
              <a:t>Demonstrates radiology’s value to patients, referring clinicians and hospital administration</a:t>
            </a:r>
          </a:p>
          <a:p>
            <a:pPr lvl="1"/>
            <a:endParaRPr lang="en-US" sz="800" dirty="0"/>
          </a:p>
          <a:p>
            <a:pPr lvl="1"/>
            <a:r>
              <a:rPr lang="en-US" sz="2200" dirty="0"/>
              <a:t>Features imaging exams of Choosing Wisely</a:t>
            </a:r>
            <a:r>
              <a:rPr lang="en-US" sz="2200" baseline="30000" dirty="0"/>
              <a:t>® </a:t>
            </a:r>
            <a:r>
              <a:rPr lang="en-US" sz="2200" dirty="0"/>
              <a:t>initiative </a:t>
            </a:r>
          </a:p>
          <a:p>
            <a:pPr lvl="1"/>
            <a:endParaRPr lang="en-US" sz="800" dirty="0"/>
          </a:p>
          <a:p>
            <a:pPr lvl="1"/>
            <a:r>
              <a:rPr lang="en-US" sz="2200" dirty="0"/>
              <a:t>Highlights benefits of clinical decision support systems </a:t>
            </a:r>
          </a:p>
        </p:txBody>
      </p:sp>
      <p:sp>
        <p:nvSpPr>
          <p:cNvPr id="4" name="Footer Placeholder 3"/>
          <p:cNvSpPr>
            <a:spLocks noGrp="1"/>
          </p:cNvSpPr>
          <p:nvPr>
            <p:ph type="ftr" sz="quarter" idx="10"/>
          </p:nvPr>
        </p:nvSpPr>
        <p:spPr/>
        <p:txBody>
          <a:bodyPr/>
          <a:lstStyle/>
          <a:p>
            <a:pPr>
              <a:defRPr/>
            </a:pPr>
            <a:fld id="{C58D2019-70D3-46AE-9702-FF34E99CCFD4}" type="slidenum">
              <a:rPr lang="en-US" smtClean="0"/>
              <a:pPr>
                <a:defRPr/>
              </a:pPr>
              <a:t>35</a:t>
            </a:fld>
            <a:endParaRPr lang="en-US" dirty="0"/>
          </a:p>
        </p:txBody>
      </p:sp>
    </p:spTree>
    <p:extLst>
      <p:ext uri="{BB962C8B-B14F-4D97-AF65-F5344CB8AC3E}">
        <p14:creationId xmlns:p14="http://schemas.microsoft.com/office/powerpoint/2010/main" val="1158164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229600" cy="1143000"/>
          </a:xfrm>
        </p:spPr>
        <p:txBody>
          <a:bodyPr/>
          <a:lstStyle/>
          <a:p>
            <a:r>
              <a:rPr lang="en-US" dirty="0"/>
              <a:t>Why Participate?</a:t>
            </a:r>
            <a:br>
              <a:rPr lang="en-US" dirty="0"/>
            </a:br>
            <a:endParaRPr lang="en-US" b="1" dirty="0"/>
          </a:p>
        </p:txBody>
      </p:sp>
      <p:sp>
        <p:nvSpPr>
          <p:cNvPr id="3" name="Content Placeholder 2"/>
          <p:cNvSpPr>
            <a:spLocks noGrp="1"/>
          </p:cNvSpPr>
          <p:nvPr>
            <p:ph idx="1"/>
          </p:nvPr>
        </p:nvSpPr>
        <p:spPr>
          <a:xfrm>
            <a:off x="685800" y="1676400"/>
            <a:ext cx="8229600" cy="4876800"/>
          </a:xfrm>
        </p:spPr>
        <p:txBody>
          <a:bodyPr/>
          <a:lstStyle/>
          <a:p>
            <a:r>
              <a:rPr lang="en-US" sz="2400" dirty="0"/>
              <a:t>Fulfills all </a:t>
            </a:r>
            <a:r>
              <a:rPr lang="en-US" sz="2400" b="1" dirty="0"/>
              <a:t>Improvement Activity</a:t>
            </a:r>
            <a:r>
              <a:rPr lang="en-US" sz="2400" dirty="0"/>
              <a:t> credit requirements under MIPS</a:t>
            </a:r>
          </a:p>
          <a:p>
            <a:endParaRPr lang="en-US" sz="1600" dirty="0"/>
          </a:p>
          <a:p>
            <a:r>
              <a:rPr lang="en-US" sz="2400" dirty="0"/>
              <a:t>Demonstrates the impact radiologists can have on management of patient care and the utilization of health care resources</a:t>
            </a:r>
          </a:p>
          <a:p>
            <a:pPr lvl="1"/>
            <a:r>
              <a:rPr lang="en-US" sz="2200" dirty="0"/>
              <a:t>Essential under advanced alternative payment models</a:t>
            </a:r>
          </a:p>
          <a:p>
            <a:pPr lvl="1"/>
            <a:endParaRPr lang="en-US" sz="2000" i="1" dirty="0"/>
          </a:p>
          <a:p>
            <a:r>
              <a:rPr lang="en-US" sz="2400" dirty="0"/>
              <a:t>Provides an easy (and free) way to try out clinical decision support (CDS) </a:t>
            </a:r>
          </a:p>
          <a:p>
            <a:pPr lvl="1"/>
            <a:r>
              <a:rPr lang="en-US" sz="2200" dirty="0"/>
              <a:t>In preparation for Protecting Access to Medicare Act (PAMA) implementation</a:t>
            </a:r>
          </a:p>
          <a:p>
            <a:pPr marL="457200" lvl="1" indent="0">
              <a:buNone/>
            </a:pPr>
            <a:endParaRPr lang="en-US" sz="2200" dirty="0"/>
          </a:p>
        </p:txBody>
      </p:sp>
      <p:sp>
        <p:nvSpPr>
          <p:cNvPr id="4" name="Footer Placeholder 3"/>
          <p:cNvSpPr>
            <a:spLocks noGrp="1"/>
          </p:cNvSpPr>
          <p:nvPr>
            <p:ph type="ftr" sz="quarter" idx="10"/>
          </p:nvPr>
        </p:nvSpPr>
        <p:spPr/>
        <p:txBody>
          <a:bodyPr/>
          <a:lstStyle/>
          <a:p>
            <a:pPr>
              <a:defRPr/>
            </a:pPr>
            <a:fld id="{686AE04F-3F0C-48C9-8C79-A64C637AC751}" type="slidenum">
              <a:rPr lang="en-US" smtClean="0"/>
              <a:pPr>
                <a:defRPr/>
              </a:pPr>
              <a:t>36</a:t>
            </a:fld>
            <a:endParaRPr lang="en-US" dirty="0"/>
          </a:p>
        </p:txBody>
      </p:sp>
    </p:spTree>
    <p:extLst>
      <p:ext uri="{BB962C8B-B14F-4D97-AF65-F5344CB8AC3E}">
        <p14:creationId xmlns:p14="http://schemas.microsoft.com/office/powerpoint/2010/main" val="643033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Interventional Radiology Toolkit</a:t>
            </a:r>
          </a:p>
        </p:txBody>
      </p:sp>
      <p:sp>
        <p:nvSpPr>
          <p:cNvPr id="3" name="Content Placeholder 2"/>
          <p:cNvSpPr>
            <a:spLocks noGrp="1"/>
          </p:cNvSpPr>
          <p:nvPr>
            <p:ph idx="1"/>
          </p:nvPr>
        </p:nvSpPr>
        <p:spPr>
          <a:xfrm>
            <a:off x="685800" y="1600200"/>
            <a:ext cx="8229600" cy="4800600"/>
          </a:xfrm>
        </p:spPr>
        <p:txBody>
          <a:bodyPr/>
          <a:lstStyle/>
          <a:p>
            <a:pPr lvl="0"/>
            <a:r>
              <a:rPr lang="en-US" sz="2400" b="1" dirty="0"/>
              <a:t>Video: </a:t>
            </a:r>
            <a:r>
              <a:rPr lang="en-US" sz="2400" dirty="0"/>
              <a:t>Interventional Radiology Is Modern Medicine</a:t>
            </a:r>
          </a:p>
          <a:p>
            <a:pPr lvl="0"/>
            <a:r>
              <a:rPr lang="en-US" sz="2400" b="1" dirty="0"/>
              <a:t>PowerPoint and Talking Points: </a:t>
            </a:r>
          </a:p>
          <a:p>
            <a:pPr lvl="1"/>
            <a:r>
              <a:rPr lang="en-US" sz="2200" dirty="0"/>
              <a:t>The Clinical and Economic Value of an IR Practice</a:t>
            </a:r>
          </a:p>
          <a:p>
            <a:pPr lvl="0"/>
            <a:r>
              <a:rPr lang="en-US" sz="2400" dirty="0"/>
              <a:t>Customizable brochure</a:t>
            </a:r>
          </a:p>
          <a:p>
            <a:pPr lvl="0"/>
            <a:r>
              <a:rPr lang="en-US" sz="2400" dirty="0"/>
              <a:t>Imaging 3.0 IR case studies</a:t>
            </a:r>
          </a:p>
          <a:p>
            <a:pPr lvl="0"/>
            <a:r>
              <a:rPr lang="en-US" sz="2400" dirty="0"/>
              <a:t>Scientific articles on IR efficacy and cost</a:t>
            </a:r>
          </a:p>
          <a:p>
            <a:pPr lvl="0"/>
            <a:r>
              <a:rPr lang="en-US" sz="2400" dirty="0"/>
              <a:t>IR data tools (Medicare IR spending and volume)</a:t>
            </a:r>
          </a:p>
          <a:p>
            <a:pPr lvl="0"/>
            <a:r>
              <a:rPr lang="en-US" sz="2400" dirty="0"/>
              <a:t>And other helpful resources</a:t>
            </a:r>
          </a:p>
          <a:p>
            <a:r>
              <a:rPr lang="en-US" sz="2400" dirty="0"/>
              <a:t>Access toolkit at </a:t>
            </a:r>
            <a:r>
              <a:rPr lang="en-US" sz="2400" b="1" u="sng" dirty="0">
                <a:hlinkClick r:id="rId2"/>
              </a:rPr>
              <a:t>acr.org/</a:t>
            </a:r>
            <a:r>
              <a:rPr lang="en-US" sz="2400" b="1" u="sng" dirty="0" err="1">
                <a:hlinkClick r:id="rId2"/>
              </a:rPr>
              <a:t>ir</a:t>
            </a:r>
            <a:r>
              <a:rPr lang="en-US" sz="2400" b="1" dirty="0">
                <a:hlinkClick r:id="rId2"/>
              </a:rPr>
              <a:t> </a:t>
            </a:r>
            <a:endParaRPr lang="en-US" sz="2400" b="1" dirty="0"/>
          </a:p>
          <a:p>
            <a:endParaRPr lang="en-US" dirty="0"/>
          </a:p>
        </p:txBody>
      </p:sp>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37</a:t>
            </a:fld>
            <a:endParaRPr lang="en-US" dirty="0"/>
          </a:p>
        </p:txBody>
      </p:sp>
    </p:spTree>
    <p:extLst>
      <p:ext uri="{BB962C8B-B14F-4D97-AF65-F5344CB8AC3E}">
        <p14:creationId xmlns:p14="http://schemas.microsoft.com/office/powerpoint/2010/main" val="54870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685800" y="685804"/>
            <a:ext cx="7162800" cy="647699"/>
          </a:xfrm>
        </p:spPr>
        <p:txBody>
          <a:bodyPr>
            <a:noAutofit/>
          </a:bodyPr>
          <a:lstStyle/>
          <a:p>
            <a:pPr eaLnBrk="1" hangingPunct="1"/>
            <a:r>
              <a:rPr lang="en-US" dirty="0"/>
              <a:t>Radiation Oncology Resources</a:t>
            </a:r>
          </a:p>
        </p:txBody>
      </p:sp>
      <p:sp>
        <p:nvSpPr>
          <p:cNvPr id="3" name="Content Placeholder 2"/>
          <p:cNvSpPr>
            <a:spLocks noGrp="1"/>
          </p:cNvSpPr>
          <p:nvPr>
            <p:ph idx="1"/>
          </p:nvPr>
        </p:nvSpPr>
        <p:spPr>
          <a:xfrm>
            <a:off x="685800" y="1524000"/>
            <a:ext cx="8229600" cy="4449762"/>
          </a:xfrm>
        </p:spPr>
        <p:txBody>
          <a:bodyPr>
            <a:normAutofit/>
          </a:bodyPr>
          <a:lstStyle/>
          <a:p>
            <a:pPr fontAlgn="auto">
              <a:spcAft>
                <a:spcPts val="0"/>
              </a:spcAft>
              <a:defRPr/>
            </a:pPr>
            <a:r>
              <a:rPr lang="en-US" sz="2400" dirty="0"/>
              <a:t>Radiation Oncology Practice Accreditation (</a:t>
            </a:r>
            <a:r>
              <a:rPr lang="en-US" sz="2400" dirty="0" err="1"/>
              <a:t>ROPA</a:t>
            </a:r>
            <a:r>
              <a:rPr lang="en-US" sz="2400" dirty="0"/>
              <a:t>)</a:t>
            </a:r>
          </a:p>
          <a:p>
            <a:pPr lvl="1" fontAlgn="auto">
              <a:spcAft>
                <a:spcPts val="0"/>
              </a:spcAft>
              <a:defRPr/>
            </a:pPr>
            <a:r>
              <a:rPr lang="en-US" sz="2200" dirty="0">
                <a:cs typeface="Times New Roman" pitchFamily="18" charset="0"/>
              </a:rPr>
              <a:t>600+ Accredited sites in the United States </a:t>
            </a:r>
          </a:p>
          <a:p>
            <a:pPr lvl="1" fontAlgn="auto">
              <a:spcAft>
                <a:spcPts val="0"/>
              </a:spcAft>
              <a:defRPr/>
            </a:pPr>
            <a:r>
              <a:rPr lang="en-US" sz="2200" dirty="0">
                <a:cs typeface="Times New Roman" pitchFamily="18" charset="0"/>
              </a:rPr>
              <a:t>Provide discounted fees for ACR members for Performance Quality Improvement (PQI) projects when participating in </a:t>
            </a:r>
            <a:r>
              <a:rPr lang="en-US" sz="2200" dirty="0" err="1">
                <a:cs typeface="Times New Roman" pitchFamily="18" charset="0"/>
              </a:rPr>
              <a:t>ROPA</a:t>
            </a:r>
            <a:endParaRPr lang="en-US" sz="2200" dirty="0">
              <a:cs typeface="Times New Roman" pitchFamily="18" charset="0"/>
            </a:endParaRPr>
          </a:p>
          <a:p>
            <a:pPr lvl="2" fontAlgn="auto">
              <a:spcAft>
                <a:spcPts val="0"/>
              </a:spcAft>
              <a:defRPr/>
            </a:pPr>
            <a:r>
              <a:rPr lang="en-US" dirty="0">
                <a:cs typeface="Times New Roman" pitchFamily="18" charset="0"/>
              </a:rPr>
              <a:t>R-O PEER™ for radiation oncologists </a:t>
            </a:r>
          </a:p>
          <a:p>
            <a:pPr lvl="2" fontAlgn="auto">
              <a:spcAft>
                <a:spcPts val="0"/>
              </a:spcAft>
              <a:defRPr/>
            </a:pPr>
            <a:r>
              <a:rPr lang="en-US" dirty="0">
                <a:cs typeface="Times New Roman" pitchFamily="18" charset="0"/>
              </a:rPr>
              <a:t>ACR M-P PEER™ for medical physicists</a:t>
            </a:r>
          </a:p>
          <a:p>
            <a:pPr fontAlgn="auto">
              <a:spcAft>
                <a:spcPts val="0"/>
              </a:spcAft>
              <a:defRPr/>
            </a:pPr>
            <a:r>
              <a:rPr lang="en-US" sz="2400" dirty="0">
                <a:cs typeface="Times New Roman" pitchFamily="18" charset="0"/>
              </a:rPr>
              <a:t>Appropriate Use</a:t>
            </a:r>
          </a:p>
          <a:p>
            <a:pPr lvl="1" fontAlgn="auto">
              <a:spcAft>
                <a:spcPts val="0"/>
              </a:spcAft>
              <a:defRPr/>
            </a:pPr>
            <a:r>
              <a:rPr lang="en-US" sz="2200" dirty="0"/>
              <a:t>Guides for making initial decisions about techniques</a:t>
            </a:r>
          </a:p>
          <a:p>
            <a:pPr lvl="2" fontAlgn="auto">
              <a:spcAft>
                <a:spcPts val="0"/>
              </a:spcAft>
              <a:defRPr/>
            </a:pPr>
            <a:r>
              <a:rPr lang="en-US" dirty="0" err="1"/>
              <a:t>ACR</a:t>
            </a:r>
            <a:r>
              <a:rPr lang="en-US" dirty="0"/>
              <a:t> Appropriateness Criteria</a:t>
            </a:r>
            <a:r>
              <a:rPr lang="en-US" baseline="30000" dirty="0"/>
              <a:t>®</a:t>
            </a:r>
            <a:endParaRPr lang="en-US" dirty="0">
              <a:cs typeface="Times New Roman" pitchFamily="18" charset="0"/>
            </a:endParaRPr>
          </a:p>
          <a:p>
            <a:pPr marL="3175" indent="-3175" eaLnBrk="1" fontAlgn="auto" hangingPunct="1">
              <a:spcAft>
                <a:spcPts val="0"/>
              </a:spcAft>
              <a:buFontTx/>
              <a:buNone/>
              <a:defRPr/>
            </a:pPr>
            <a:endParaRPr lang="en-US" sz="1800" dirty="0">
              <a:cs typeface="Times New Roman" pitchFamily="18" charset="0"/>
            </a:endParaRPr>
          </a:p>
          <a:p>
            <a:pPr marL="320040" indent="-320040" eaLnBrk="1" fontAlgn="auto" hangingPunct="1">
              <a:spcAft>
                <a:spcPts val="0"/>
              </a:spcAft>
              <a:buFontTx/>
              <a:buNone/>
              <a:defRPr/>
            </a:pPr>
            <a:endParaRPr lang="en-US" dirty="0">
              <a:latin typeface="Times New Roman" pitchFamily="18" charset="0"/>
              <a:cs typeface="Times New Roman" pitchFamily="18" charset="0"/>
            </a:endParaRPr>
          </a:p>
          <a:p>
            <a:pPr marL="320040" indent="-320040" eaLnBrk="1" fontAlgn="auto" hangingPunct="1">
              <a:spcAft>
                <a:spcPts val="0"/>
              </a:spcAft>
              <a:buFont typeface="Wingdings"/>
              <a:buChar char=""/>
              <a:defRPr/>
            </a:pPr>
            <a:endParaRPr lang="en-US" dirty="0">
              <a:latin typeface="Times New Roman" pitchFamily="18" charset="0"/>
              <a:cs typeface="Times New Roman" pitchFamily="18" charset="0"/>
            </a:endParaRPr>
          </a:p>
        </p:txBody>
      </p:sp>
      <p:sp>
        <p:nvSpPr>
          <p:cNvPr id="6" name="Footer Placeholder 3"/>
          <p:cNvSpPr>
            <a:spLocks noGrp="1"/>
          </p:cNvSpPr>
          <p:nvPr>
            <p:ph type="ftr" sz="quarter" idx="10"/>
          </p:nvPr>
        </p:nvSpPr>
        <p:spPr>
          <a:xfrm>
            <a:off x="381000" y="6480175"/>
            <a:ext cx="914400" cy="381000"/>
          </a:xfrm>
        </p:spPr>
        <p:txBody>
          <a:bodyPr/>
          <a:lstStyle/>
          <a:p>
            <a:pPr>
              <a:defRPr/>
            </a:pPr>
            <a:fld id="{7A4C582E-54CF-4957-A6DD-96C95DC829C9}" type="slidenum">
              <a:rPr lang="en-US" smtClean="0"/>
              <a:pPr>
                <a:defRPr/>
              </a:pPr>
              <a:t>38</a:t>
            </a:fld>
            <a:endParaRPr lang="en-US" dirty="0"/>
          </a:p>
        </p:txBody>
      </p:sp>
    </p:spTree>
    <p:extLst>
      <p:ext uri="{BB962C8B-B14F-4D97-AF65-F5344CB8AC3E}">
        <p14:creationId xmlns:p14="http://schemas.microsoft.com/office/powerpoint/2010/main" val="1818725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685800" y="609600"/>
            <a:ext cx="7543800" cy="647699"/>
          </a:xfrm>
        </p:spPr>
        <p:txBody>
          <a:bodyPr>
            <a:noAutofit/>
          </a:bodyPr>
          <a:lstStyle/>
          <a:p>
            <a:pPr eaLnBrk="1" hangingPunct="1"/>
            <a:r>
              <a:rPr lang="en-US" dirty="0"/>
              <a:t>Radiation Oncology Resources</a:t>
            </a:r>
          </a:p>
        </p:txBody>
      </p:sp>
      <p:sp>
        <p:nvSpPr>
          <p:cNvPr id="3" name="Content Placeholder 2"/>
          <p:cNvSpPr>
            <a:spLocks noGrp="1"/>
          </p:cNvSpPr>
          <p:nvPr>
            <p:ph idx="1"/>
          </p:nvPr>
        </p:nvSpPr>
        <p:spPr>
          <a:xfrm>
            <a:off x="609600" y="1371600"/>
            <a:ext cx="8229600" cy="4648198"/>
          </a:xfrm>
        </p:spPr>
        <p:txBody>
          <a:bodyPr>
            <a:normAutofit/>
          </a:bodyPr>
          <a:lstStyle/>
          <a:p>
            <a:r>
              <a:rPr lang="en-US" sz="2400" dirty="0"/>
              <a:t>Practice Parameters &amp; Technical Standards </a:t>
            </a:r>
          </a:p>
          <a:p>
            <a:pPr lvl="1"/>
            <a:r>
              <a:rPr lang="en-US" sz="2200" dirty="0"/>
              <a:t>Radiation Oncology Practice Parameters</a:t>
            </a:r>
          </a:p>
          <a:p>
            <a:pPr lvl="1"/>
            <a:r>
              <a:rPr lang="en-US" sz="2200" dirty="0"/>
              <a:t>Medical Physics Technical Standards</a:t>
            </a:r>
          </a:p>
          <a:p>
            <a:r>
              <a:rPr lang="en-US" sz="2400" dirty="0"/>
              <a:t>Practice Quality Improvement </a:t>
            </a:r>
          </a:p>
          <a:p>
            <a:pPr lvl="1" fontAlgn="auto">
              <a:spcAft>
                <a:spcPts val="0"/>
              </a:spcAft>
              <a:defRPr/>
            </a:pPr>
            <a:r>
              <a:rPr lang="en-US" sz="2200" dirty="0"/>
              <a:t>R-O PEER™ Program</a:t>
            </a:r>
          </a:p>
          <a:p>
            <a:pPr lvl="1" fontAlgn="auto">
              <a:spcAft>
                <a:spcPts val="0"/>
              </a:spcAft>
              <a:defRPr/>
            </a:pPr>
            <a:r>
              <a:rPr lang="en-US" sz="2200" dirty="0" err="1"/>
              <a:t>ACR</a:t>
            </a:r>
            <a:r>
              <a:rPr lang="en-US" sz="2200" dirty="0"/>
              <a:t> M-P PEER™ Program</a:t>
            </a:r>
          </a:p>
          <a:p>
            <a:pPr fontAlgn="auto">
              <a:spcAft>
                <a:spcPts val="0"/>
              </a:spcAft>
              <a:defRPr/>
            </a:pPr>
            <a:r>
              <a:rPr lang="en-US" sz="2400" dirty="0">
                <a:cs typeface="Times New Roman" pitchFamily="18" charset="0"/>
              </a:rPr>
              <a:t>Research</a:t>
            </a:r>
          </a:p>
          <a:p>
            <a:pPr lvl="1" fontAlgn="auto">
              <a:spcAft>
                <a:spcPts val="0"/>
              </a:spcAft>
              <a:defRPr/>
            </a:pPr>
            <a:r>
              <a:rPr lang="en-US" sz="2200" dirty="0" err="1">
                <a:cs typeface="Times New Roman" pitchFamily="18" charset="0"/>
              </a:rPr>
              <a:t>IROC</a:t>
            </a:r>
            <a:r>
              <a:rPr lang="en-US" sz="2200" dirty="0">
                <a:cs typeface="Times New Roman" pitchFamily="18" charset="0"/>
              </a:rPr>
              <a:t> Imaging and Radiation Oncology Core</a:t>
            </a:r>
          </a:p>
          <a:p>
            <a:pPr lvl="1" fontAlgn="auto">
              <a:spcAft>
                <a:spcPts val="0"/>
              </a:spcAft>
              <a:defRPr/>
            </a:pPr>
            <a:r>
              <a:rPr lang="en-US" sz="2200" dirty="0">
                <a:cs typeface="Times New Roman" pitchFamily="18" charset="0"/>
              </a:rPr>
              <a:t>Radiation Therapy Oncology Group</a:t>
            </a:r>
          </a:p>
          <a:p>
            <a:pPr lvl="1" fontAlgn="auto">
              <a:spcAft>
                <a:spcPts val="0"/>
              </a:spcAft>
              <a:defRPr/>
            </a:pPr>
            <a:r>
              <a:rPr lang="en-US" sz="2200" dirty="0">
                <a:cs typeface="Times New Roman" pitchFamily="18" charset="0"/>
              </a:rPr>
              <a:t>NRG Oncology</a:t>
            </a:r>
          </a:p>
          <a:p>
            <a:pPr lvl="1" fontAlgn="auto">
              <a:spcAft>
                <a:spcPts val="0"/>
              </a:spcAft>
              <a:defRPr/>
            </a:pPr>
            <a:r>
              <a:rPr lang="en-US" sz="2200" i="1" dirty="0" err="1"/>
              <a:t>ACR</a:t>
            </a:r>
            <a:r>
              <a:rPr lang="en-US" sz="2200" i="1" dirty="0"/>
              <a:t> Journal Advisor</a:t>
            </a:r>
          </a:p>
          <a:p>
            <a:pPr lvl="1" fontAlgn="auto">
              <a:spcAft>
                <a:spcPts val="0"/>
              </a:spcAft>
              <a:defRPr/>
            </a:pPr>
            <a:endParaRPr lang="en-US" sz="2200" dirty="0">
              <a:cs typeface="Times New Roman" pitchFamily="18" charset="0"/>
            </a:endParaRPr>
          </a:p>
          <a:p>
            <a:pPr marL="320040" indent="-320040" eaLnBrk="1" fontAlgn="auto" hangingPunct="1">
              <a:spcAft>
                <a:spcPts val="0"/>
              </a:spcAft>
              <a:buFontTx/>
              <a:buNone/>
              <a:defRPr/>
            </a:pPr>
            <a:endParaRPr lang="en-US" dirty="0">
              <a:latin typeface="Times New Roman" pitchFamily="18" charset="0"/>
              <a:cs typeface="Times New Roman" pitchFamily="18" charset="0"/>
            </a:endParaRPr>
          </a:p>
          <a:p>
            <a:pPr marL="320040" indent="-320040" eaLnBrk="1" fontAlgn="auto" hangingPunct="1">
              <a:spcAft>
                <a:spcPts val="0"/>
              </a:spcAft>
              <a:buFont typeface="Wingdings"/>
              <a:buChar char=""/>
              <a:defRPr/>
            </a:pPr>
            <a:endParaRPr lang="en-US" dirty="0">
              <a:latin typeface="Times New Roman" pitchFamily="18" charset="0"/>
              <a:cs typeface="Times New Roman" pitchFamily="18" charset="0"/>
            </a:endParaRPr>
          </a:p>
        </p:txBody>
      </p:sp>
      <p:sp>
        <p:nvSpPr>
          <p:cNvPr id="4" name="Footer Placeholder 3"/>
          <p:cNvSpPr>
            <a:spLocks noGrp="1"/>
          </p:cNvSpPr>
          <p:nvPr>
            <p:ph type="ftr" sz="quarter" idx="10"/>
          </p:nvPr>
        </p:nvSpPr>
        <p:spPr>
          <a:xfrm>
            <a:off x="381000" y="6480175"/>
            <a:ext cx="914400" cy="381000"/>
          </a:xfrm>
        </p:spPr>
        <p:txBody>
          <a:bodyPr/>
          <a:lstStyle/>
          <a:p>
            <a:pPr>
              <a:defRPr/>
            </a:pPr>
            <a:fld id="{7A4C582E-54CF-4957-A6DD-96C95DC829C9}" type="slidenum">
              <a:rPr lang="en-US" smtClean="0"/>
              <a:pPr>
                <a:defRPr/>
              </a:pPr>
              <a:t>39</a:t>
            </a:fld>
            <a:endParaRPr lang="en-US" dirty="0"/>
          </a:p>
        </p:txBody>
      </p:sp>
    </p:spTree>
    <p:extLst>
      <p:ext uri="{BB962C8B-B14F-4D97-AF65-F5344CB8AC3E}">
        <p14:creationId xmlns:p14="http://schemas.microsoft.com/office/powerpoint/2010/main" val="34022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err="1">
                <a:cs typeface="Arial" charset="0"/>
              </a:rPr>
              <a:t>ACR</a:t>
            </a:r>
            <a:r>
              <a:rPr lang="en-US" dirty="0">
                <a:cs typeface="Arial" charset="0"/>
              </a:rPr>
              <a:t> Core Purpose and Values</a:t>
            </a:r>
            <a:endParaRPr lang="en-US" i="1" dirty="0"/>
          </a:p>
        </p:txBody>
      </p:sp>
      <p:sp>
        <p:nvSpPr>
          <p:cNvPr id="4" name="Footer Placeholder 3"/>
          <p:cNvSpPr>
            <a:spLocks noGrp="1"/>
          </p:cNvSpPr>
          <p:nvPr>
            <p:ph type="ftr" sz="quarter" idx="10"/>
          </p:nvPr>
        </p:nvSpPr>
        <p:spPr/>
        <p:txBody>
          <a:bodyPr/>
          <a:lstStyle/>
          <a:p>
            <a:pPr>
              <a:defRPr/>
            </a:pPr>
            <a:fld id="{43E662F7-3BDD-4665-AD33-C353ADBC3C0C}" type="slidenum">
              <a:rPr lang="en-US" smtClean="0"/>
              <a:pPr>
                <a:defRPr/>
              </a:pPr>
              <a:t>4</a:t>
            </a:fld>
            <a:endParaRPr lang="en-US" dirty="0"/>
          </a:p>
        </p:txBody>
      </p:sp>
      <p:sp>
        <p:nvSpPr>
          <p:cNvPr id="25603" name="Rectangle 3"/>
          <p:cNvSpPr txBox="1">
            <a:spLocks/>
          </p:cNvSpPr>
          <p:nvPr/>
        </p:nvSpPr>
        <p:spPr bwMode="auto">
          <a:xfrm>
            <a:off x="609606" y="1546224"/>
            <a:ext cx="8229601" cy="4702175"/>
          </a:xfrm>
          <a:prstGeom prst="rect">
            <a:avLst/>
          </a:prstGeom>
          <a:noFill/>
          <a:ln w="9525">
            <a:noFill/>
            <a:miter lim="800000"/>
            <a:headEnd/>
            <a:tailEnd/>
          </a:ln>
        </p:spPr>
        <p:txBody>
          <a:bodyPr/>
          <a:lstStyle/>
          <a:p>
            <a:pPr marL="342900" indent="-342900">
              <a:spcBef>
                <a:spcPct val="20000"/>
              </a:spcBef>
              <a:buClr>
                <a:srgbClr val="92D050"/>
              </a:buClr>
              <a:buFont typeface="Wingdings" pitchFamily="2" charset="2"/>
              <a:buChar char="§"/>
            </a:pPr>
            <a:r>
              <a:rPr lang="en-US" sz="2400" b="1" dirty="0"/>
              <a:t>Core Purpose of the </a:t>
            </a:r>
            <a:r>
              <a:rPr lang="en-US" sz="2400" b="1" dirty="0" err="1"/>
              <a:t>ACR</a:t>
            </a:r>
            <a:endParaRPr lang="en-US" sz="2400" b="1" dirty="0"/>
          </a:p>
          <a:p>
            <a:pPr marL="800100" lvl="1" indent="-342900">
              <a:spcBef>
                <a:spcPct val="20000"/>
              </a:spcBef>
              <a:buClr>
                <a:srgbClr val="92D050"/>
              </a:buClr>
              <a:buFont typeface="Wingdings" pitchFamily="2" charset="2"/>
              <a:buChar char="§"/>
            </a:pPr>
            <a:r>
              <a:rPr lang="en-US" sz="2400" dirty="0"/>
              <a:t>To serve patients and society by empowering members to advance the practice, science and professions of radiological care</a:t>
            </a:r>
          </a:p>
          <a:p>
            <a:pPr lvl="1">
              <a:spcBef>
                <a:spcPct val="20000"/>
              </a:spcBef>
              <a:buClr>
                <a:srgbClr val="92D050"/>
              </a:buClr>
            </a:pPr>
            <a:endParaRPr lang="en-US" sz="2400" dirty="0"/>
          </a:p>
          <a:p>
            <a:pPr marL="342900" indent="-342900">
              <a:spcBef>
                <a:spcPct val="20000"/>
              </a:spcBef>
              <a:buClr>
                <a:srgbClr val="92D050"/>
              </a:buClr>
              <a:buFont typeface="Wingdings" pitchFamily="2" charset="2"/>
              <a:buChar char="§"/>
            </a:pPr>
            <a:r>
              <a:rPr lang="en-US" sz="2400" b="1" dirty="0" err="1"/>
              <a:t>ACR</a:t>
            </a:r>
            <a:r>
              <a:rPr lang="en-US" sz="2400" b="1" dirty="0"/>
              <a:t> Core Values</a:t>
            </a:r>
          </a:p>
          <a:p>
            <a:pPr marL="800100" lvl="1" indent="-342900">
              <a:spcBef>
                <a:spcPct val="20000"/>
              </a:spcBef>
              <a:buClr>
                <a:srgbClr val="92D050"/>
              </a:buClr>
              <a:buFont typeface="Wingdings" pitchFamily="2" charset="2"/>
              <a:buChar char="§"/>
            </a:pPr>
            <a:r>
              <a:rPr lang="en-US" sz="2400" dirty="0"/>
              <a:t>Leadership </a:t>
            </a:r>
          </a:p>
          <a:p>
            <a:pPr marL="800100" lvl="1" indent="-342900">
              <a:spcBef>
                <a:spcPct val="20000"/>
              </a:spcBef>
              <a:buClr>
                <a:srgbClr val="92D050"/>
              </a:buClr>
              <a:buFont typeface="Wingdings" pitchFamily="2" charset="2"/>
              <a:buChar char="§"/>
            </a:pPr>
            <a:r>
              <a:rPr lang="en-US" sz="2400" dirty="0"/>
              <a:t>Integrity </a:t>
            </a:r>
          </a:p>
          <a:p>
            <a:pPr marL="800100" lvl="1" indent="-342900">
              <a:spcBef>
                <a:spcPct val="20000"/>
              </a:spcBef>
              <a:buClr>
                <a:srgbClr val="92D050"/>
              </a:buClr>
              <a:buFont typeface="Wingdings" pitchFamily="2" charset="2"/>
              <a:buChar char="§"/>
            </a:pPr>
            <a:r>
              <a:rPr lang="en-US" sz="2400" dirty="0"/>
              <a:t>Quality </a:t>
            </a:r>
          </a:p>
          <a:p>
            <a:pPr marL="800100" lvl="1" indent="-342900">
              <a:spcBef>
                <a:spcPct val="20000"/>
              </a:spcBef>
              <a:buClr>
                <a:srgbClr val="92D050"/>
              </a:buClr>
              <a:buFont typeface="Wingdings" pitchFamily="2" charset="2"/>
              <a:buChar char="§"/>
            </a:pPr>
            <a:r>
              <a:rPr lang="en-US" sz="2400" dirty="0"/>
              <a:t>Innovation</a:t>
            </a:r>
          </a:p>
          <a:p>
            <a:pPr marL="342900" indent="-342900">
              <a:spcBef>
                <a:spcPct val="20000"/>
              </a:spcBef>
              <a:buClr>
                <a:srgbClr val="92D050"/>
              </a:buClr>
              <a:buFont typeface="Wingdings" pitchFamily="2" charset="2"/>
              <a:buChar char="§"/>
            </a:pPr>
            <a:endParaRPr lang="en-US" sz="2400" b="1" dirty="0">
              <a:cs typeface="Arial" charset="0"/>
            </a:endParaRPr>
          </a:p>
          <a:p>
            <a:pPr>
              <a:spcBef>
                <a:spcPct val="20000"/>
              </a:spcBef>
              <a:buClr>
                <a:srgbClr val="92D050"/>
              </a:buClr>
            </a:pPr>
            <a:endParaRPr lang="en-US" sz="2400" b="1" dirty="0">
              <a:cs typeface="Arial" charset="0"/>
            </a:endParaRPr>
          </a:p>
          <a:p>
            <a:pPr>
              <a:spcBef>
                <a:spcPct val="20000"/>
              </a:spcBef>
              <a:buClr>
                <a:srgbClr val="92D050"/>
              </a:buClr>
            </a:pPr>
            <a:endParaRPr lang="en-US" sz="2400" b="1" dirty="0">
              <a:cs typeface="Arial" charset="0"/>
            </a:endParaRPr>
          </a:p>
          <a:p>
            <a:pPr>
              <a:spcBef>
                <a:spcPct val="20000"/>
              </a:spcBef>
              <a:buClr>
                <a:srgbClr val="92D050"/>
              </a:buClr>
            </a:pPr>
            <a:r>
              <a:rPr lang="en-US" sz="1400" b="1" dirty="0">
                <a:cs typeface="Arial" charset="0"/>
              </a:rPr>
              <a:t>                    </a:t>
            </a:r>
          </a:p>
        </p:txBody>
      </p:sp>
    </p:spTree>
    <p:extLst>
      <p:ext uri="{BB962C8B-B14F-4D97-AF65-F5344CB8AC3E}">
        <p14:creationId xmlns:p14="http://schemas.microsoft.com/office/powerpoint/2010/main" val="99174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685800" y="533401"/>
            <a:ext cx="5486400" cy="647699"/>
          </a:xfrm>
        </p:spPr>
        <p:txBody>
          <a:bodyPr>
            <a:normAutofit fontScale="90000"/>
          </a:bodyPr>
          <a:lstStyle/>
          <a:p>
            <a:pPr eaLnBrk="1" hangingPunct="1"/>
            <a:r>
              <a:rPr lang="en-US" dirty="0"/>
              <a:t>Radiation Oncology Resources</a:t>
            </a:r>
          </a:p>
        </p:txBody>
      </p:sp>
      <p:sp>
        <p:nvSpPr>
          <p:cNvPr id="3" name="Content Placeholder 2"/>
          <p:cNvSpPr>
            <a:spLocks noGrp="1"/>
          </p:cNvSpPr>
          <p:nvPr>
            <p:ph idx="1"/>
          </p:nvPr>
        </p:nvSpPr>
        <p:spPr>
          <a:xfrm>
            <a:off x="685800" y="1524000"/>
            <a:ext cx="8229600" cy="4648198"/>
          </a:xfrm>
        </p:spPr>
        <p:txBody>
          <a:bodyPr>
            <a:normAutofit/>
          </a:bodyPr>
          <a:lstStyle/>
          <a:p>
            <a:pPr eaLnBrk="1" fontAlgn="auto" hangingPunct="1">
              <a:spcAft>
                <a:spcPts val="0"/>
              </a:spcAft>
              <a:defRPr/>
            </a:pPr>
            <a:r>
              <a:rPr lang="en-US" sz="2400" dirty="0" err="1">
                <a:cs typeface="Times New Roman" pitchFamily="18" charset="0"/>
              </a:rPr>
              <a:t>ACR</a:t>
            </a:r>
            <a:r>
              <a:rPr lang="en-US" sz="2400" dirty="0">
                <a:cs typeface="Times New Roman" pitchFamily="18" charset="0"/>
              </a:rPr>
              <a:t> Member Resources</a:t>
            </a:r>
          </a:p>
          <a:p>
            <a:pPr lvl="1" fontAlgn="auto">
              <a:spcAft>
                <a:spcPts val="0"/>
              </a:spcAft>
              <a:defRPr/>
            </a:pPr>
            <a:r>
              <a:rPr lang="en-US" sz="2200" dirty="0">
                <a:cs typeface="Times New Roman" pitchFamily="18" charset="0"/>
              </a:rPr>
              <a:t>Online Community for Radiation Oncology (Engage)</a:t>
            </a:r>
          </a:p>
          <a:p>
            <a:pPr lvl="1" fontAlgn="auto">
              <a:spcAft>
                <a:spcPts val="0"/>
              </a:spcAft>
              <a:defRPr/>
            </a:pPr>
            <a:r>
              <a:rPr lang="en-US" sz="2200" dirty="0" err="1"/>
              <a:t>CARROS</a:t>
            </a:r>
            <a:r>
              <a:rPr lang="en-US" sz="2200" dirty="0"/>
              <a:t> ― RO chapter</a:t>
            </a:r>
          </a:p>
          <a:p>
            <a:pPr lvl="2" fontAlgn="auto">
              <a:spcAft>
                <a:spcPts val="0"/>
              </a:spcAft>
              <a:defRPr/>
            </a:pPr>
            <a:r>
              <a:rPr lang="en-US" dirty="0"/>
              <a:t>Represents members on the ACR Council</a:t>
            </a:r>
          </a:p>
          <a:p>
            <a:pPr lvl="2" fontAlgn="auto">
              <a:spcAft>
                <a:spcPts val="0"/>
              </a:spcAft>
              <a:defRPr/>
            </a:pPr>
            <a:r>
              <a:rPr lang="en-US" dirty="0"/>
              <a:t>Provides information and resources</a:t>
            </a:r>
          </a:p>
          <a:p>
            <a:pPr lvl="2" fontAlgn="auto">
              <a:spcAft>
                <a:spcPts val="0"/>
              </a:spcAft>
              <a:defRPr/>
            </a:pPr>
            <a:r>
              <a:rPr lang="en-US" dirty="0"/>
              <a:t>Offers a pathway to ACR Fellowship</a:t>
            </a:r>
          </a:p>
          <a:p>
            <a:pPr lvl="1" fontAlgn="auto">
              <a:spcAft>
                <a:spcPts val="0"/>
              </a:spcAft>
              <a:defRPr/>
            </a:pPr>
            <a:r>
              <a:rPr lang="en-US" sz="2200" dirty="0">
                <a:cs typeface="Times New Roman" pitchFamily="18" charset="0"/>
              </a:rPr>
              <a:t>CARROS Connection </a:t>
            </a:r>
            <a:r>
              <a:rPr lang="en-US" sz="2200" dirty="0"/>
              <a:t>―</a:t>
            </a:r>
            <a:r>
              <a:rPr lang="en-US" sz="2200" dirty="0">
                <a:cs typeface="Times New Roman" pitchFamily="18" charset="0"/>
              </a:rPr>
              <a:t> e-newsletter</a:t>
            </a:r>
            <a:endParaRPr lang="en-US" sz="2200" i="1" dirty="0">
              <a:cs typeface="Times New Roman" pitchFamily="18" charset="0"/>
            </a:endParaRPr>
          </a:p>
          <a:p>
            <a:pPr lvl="1" fontAlgn="auto">
              <a:spcAft>
                <a:spcPts val="0"/>
              </a:spcAft>
              <a:defRPr/>
            </a:pPr>
            <a:r>
              <a:rPr lang="en-US" sz="2200" i="1" dirty="0" err="1">
                <a:cs typeface="Times New Roman" pitchFamily="18" charset="0"/>
              </a:rPr>
              <a:t>ACR</a:t>
            </a:r>
            <a:r>
              <a:rPr lang="en-US" sz="2200" i="1" dirty="0">
                <a:cs typeface="Times New Roman" pitchFamily="18" charset="0"/>
              </a:rPr>
              <a:t> Bulletin</a:t>
            </a:r>
            <a:r>
              <a:rPr lang="en-US" sz="2200" dirty="0">
                <a:cs typeface="Times New Roman" pitchFamily="18" charset="0"/>
              </a:rPr>
              <a:t>: </a:t>
            </a:r>
            <a:r>
              <a:rPr lang="en-US" sz="2200" b="1" dirty="0">
                <a:hlinkClick r:id="rId3"/>
              </a:rPr>
              <a:t>Radiation Oncology Is Alive and Well Represented Within the College</a:t>
            </a:r>
            <a:endParaRPr lang="en-US" sz="2200" b="1" dirty="0"/>
          </a:p>
          <a:p>
            <a:pPr fontAlgn="auto">
              <a:spcAft>
                <a:spcPts val="0"/>
              </a:spcAft>
              <a:defRPr/>
            </a:pPr>
            <a:r>
              <a:rPr lang="en-US" sz="2400" dirty="0"/>
              <a:t>Search</a:t>
            </a:r>
            <a:r>
              <a:rPr lang="en-US" sz="2400" b="1" dirty="0"/>
              <a:t> </a:t>
            </a:r>
            <a:r>
              <a:rPr lang="en-US" b="1" dirty="0">
                <a:hlinkClick r:id="rId4"/>
              </a:rPr>
              <a:t>acr.org</a:t>
            </a:r>
            <a:r>
              <a:rPr lang="en-US" b="1" dirty="0"/>
              <a:t> </a:t>
            </a:r>
            <a:r>
              <a:rPr lang="en-US" sz="2400" b="1" dirty="0"/>
              <a:t>Radiation Oncology</a:t>
            </a:r>
          </a:p>
          <a:p>
            <a:pPr fontAlgn="auto">
              <a:spcAft>
                <a:spcPts val="0"/>
              </a:spcAft>
              <a:defRPr/>
            </a:pPr>
            <a:endParaRPr lang="en-US" sz="2600" dirty="0"/>
          </a:p>
          <a:p>
            <a:pPr marL="320040" indent="-320040" eaLnBrk="1" fontAlgn="auto" hangingPunct="1">
              <a:spcAft>
                <a:spcPts val="0"/>
              </a:spcAft>
              <a:buFont typeface="Wingdings"/>
              <a:buChar char=""/>
              <a:defRPr/>
            </a:pPr>
            <a:endParaRPr lang="en-US" dirty="0">
              <a:latin typeface="Times New Roman" pitchFamily="18" charset="0"/>
              <a:cs typeface="Times New Roman" pitchFamily="18" charset="0"/>
            </a:endParaRPr>
          </a:p>
        </p:txBody>
      </p:sp>
      <p:sp>
        <p:nvSpPr>
          <p:cNvPr id="4" name="Footer Placeholder 3"/>
          <p:cNvSpPr>
            <a:spLocks noGrp="1"/>
          </p:cNvSpPr>
          <p:nvPr>
            <p:ph type="ftr" sz="quarter" idx="10"/>
          </p:nvPr>
        </p:nvSpPr>
        <p:spPr>
          <a:xfrm>
            <a:off x="381000" y="6480175"/>
            <a:ext cx="914400" cy="381000"/>
          </a:xfrm>
        </p:spPr>
        <p:txBody>
          <a:bodyPr/>
          <a:lstStyle/>
          <a:p>
            <a:pPr>
              <a:defRPr/>
            </a:pPr>
            <a:fld id="{7A4C582E-54CF-4957-A6DD-96C95DC829C9}" type="slidenum">
              <a:rPr lang="en-US" smtClean="0"/>
              <a:pPr>
                <a:defRPr/>
              </a:pPr>
              <a:t>40</a:t>
            </a:fld>
            <a:endParaRPr lang="en-US" dirty="0"/>
          </a:p>
        </p:txBody>
      </p:sp>
    </p:spTree>
    <p:extLst>
      <p:ext uri="{BB962C8B-B14F-4D97-AF65-F5344CB8AC3E}">
        <p14:creationId xmlns:p14="http://schemas.microsoft.com/office/powerpoint/2010/main" val="1400154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609600" y="685800"/>
            <a:ext cx="8305800" cy="762000"/>
          </a:xfrm>
        </p:spPr>
        <p:txBody>
          <a:bodyPr/>
          <a:lstStyle/>
          <a:p>
            <a:r>
              <a:rPr lang="en-US" dirty="0">
                <a:latin typeface="Arial" charset="0"/>
                <a:ea typeface="ＭＳ Ｐゴシック" charset="0"/>
                <a:cs typeface="ＭＳ Ｐゴシック" charset="0"/>
              </a:rPr>
              <a:t>Helping Improve the Patient Experience</a:t>
            </a:r>
            <a:endParaRPr lang="en-US" sz="3200" dirty="0">
              <a:latin typeface="Arial" charset="0"/>
              <a:ea typeface="ＭＳ Ｐゴシック" charset="0"/>
              <a:cs typeface="ＭＳ Ｐゴシック" charset="0"/>
            </a:endParaRPr>
          </a:p>
        </p:txBody>
      </p:sp>
      <p:sp>
        <p:nvSpPr>
          <p:cNvPr id="4" name="Content Placeholder 2"/>
          <p:cNvSpPr>
            <a:spLocks noGrp="1"/>
          </p:cNvSpPr>
          <p:nvPr>
            <p:ph idx="1"/>
          </p:nvPr>
        </p:nvSpPr>
        <p:spPr>
          <a:xfrm>
            <a:off x="609600" y="1524000"/>
            <a:ext cx="8305800" cy="5334000"/>
          </a:xfrm>
        </p:spPr>
        <p:txBody>
          <a:bodyPr>
            <a:noAutofit/>
          </a:bodyPr>
          <a:lstStyle/>
          <a:p>
            <a:r>
              <a:rPr lang="en-US" sz="2400" dirty="0"/>
              <a:t>Patient- and Family-Centered Care:</a:t>
            </a:r>
          </a:p>
          <a:p>
            <a:pPr lvl="1"/>
            <a:r>
              <a:rPr lang="en-US" sz="2200" dirty="0"/>
              <a:t>Helps radiologists better understand the value of patient- and family-centered radiologic care and apply such principles to their practices</a:t>
            </a:r>
          </a:p>
          <a:p>
            <a:pPr lvl="1"/>
            <a:r>
              <a:rPr lang="en-US" sz="2200" dirty="0"/>
              <a:t>Supports radiology participation in emerging alternative payment models</a:t>
            </a:r>
          </a:p>
          <a:p>
            <a:pPr lvl="1"/>
            <a:r>
              <a:rPr lang="en-US" sz="2200" dirty="0"/>
              <a:t>Search </a:t>
            </a:r>
            <a:r>
              <a:rPr lang="en-US" b="1" dirty="0">
                <a:hlinkClick r:id="rId3"/>
              </a:rPr>
              <a:t>acr.org</a:t>
            </a:r>
            <a:r>
              <a:rPr lang="en-US" b="1" dirty="0"/>
              <a:t> </a:t>
            </a:r>
            <a:r>
              <a:rPr lang="en-US" sz="2200" b="1" dirty="0"/>
              <a:t>Patient Centered Care</a:t>
            </a:r>
          </a:p>
          <a:p>
            <a:pPr lvl="0"/>
            <a:r>
              <a:rPr lang="en-US" sz="2400" b="1" i="1" dirty="0">
                <a:hlinkClick r:id="rId4"/>
              </a:rPr>
              <a:t>JACR</a:t>
            </a:r>
            <a:r>
              <a:rPr lang="en-US" sz="2400" b="1" baseline="30000" dirty="0">
                <a:hlinkClick r:id="rId4"/>
              </a:rPr>
              <a:t>®</a:t>
            </a:r>
            <a:r>
              <a:rPr lang="en-US" sz="2400" b="1" dirty="0">
                <a:hlinkClick r:id="rId4"/>
              </a:rPr>
              <a:t> Special Issue</a:t>
            </a:r>
            <a:r>
              <a:rPr lang="en-US" sz="2400" dirty="0"/>
              <a:t>: </a:t>
            </a:r>
            <a:br>
              <a:rPr lang="en-US" sz="2400" dirty="0"/>
            </a:br>
            <a:r>
              <a:rPr lang="en-US" sz="2400" b="1" dirty="0"/>
              <a:t>Patient- and Family-Centered Care</a:t>
            </a:r>
          </a:p>
          <a:p>
            <a:pPr lvl="1"/>
            <a:r>
              <a:rPr lang="en-US" sz="2200" dirty="0"/>
              <a:t>Original articles provide valuable insights to help radiologists provide more patient-centered care</a:t>
            </a:r>
          </a:p>
          <a:p>
            <a:pPr lvl="1"/>
            <a:r>
              <a:rPr lang="en-US" sz="2200" dirty="0"/>
              <a:t>Focuses on increasing patient involvement in their own health and health care</a:t>
            </a:r>
            <a:endParaRPr lang="en-US" sz="2200" dirty="0">
              <a:latin typeface="Arial" charset="0"/>
              <a:ea typeface="ＭＳ Ｐゴシック" charset="0"/>
              <a:cs typeface="ＭＳ Ｐゴシック" charset="0"/>
            </a:endParaRPr>
          </a:p>
        </p:txBody>
      </p:sp>
      <p:sp>
        <p:nvSpPr>
          <p:cNvPr id="5" name="Rectangle 5"/>
          <p:cNvSpPr>
            <a:spLocks noGrp="1" noChangeArrowheads="1"/>
          </p:cNvSpPr>
          <p:nvPr>
            <p:ph type="ftr" sz="quarter" idx="10"/>
          </p:nvPr>
        </p:nvSpPr>
        <p:spPr>
          <a:xfrm>
            <a:off x="381000" y="6480175"/>
            <a:ext cx="914400" cy="381000"/>
          </a:xfrm>
          <a:ln/>
        </p:spPr>
        <p:txBody>
          <a:bodyPr/>
          <a:lstStyle>
            <a:lvl1pPr>
              <a:defRPr/>
            </a:lvl1pPr>
          </a:lstStyle>
          <a:p>
            <a:pPr>
              <a:defRPr/>
            </a:pPr>
            <a:fld id="{7A4C582E-54CF-4957-A6DD-96C95DC829C9}" type="slidenum">
              <a:rPr lang="en-US" smtClean="0"/>
              <a:pPr>
                <a:defRPr/>
              </a:pPr>
              <a:t>41</a:t>
            </a:fld>
            <a:endParaRPr lang="en-US" dirty="0"/>
          </a:p>
        </p:txBody>
      </p:sp>
    </p:spTree>
    <p:extLst>
      <p:ext uri="{BB962C8B-B14F-4D97-AF65-F5344CB8AC3E}">
        <p14:creationId xmlns:p14="http://schemas.microsoft.com/office/powerpoint/2010/main" val="3009844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cs typeface="Arial" charset="0"/>
              </a:rPr>
              <a:t>Education</a:t>
            </a:r>
            <a:endParaRPr lang="en-US" dirty="0"/>
          </a:p>
        </p:txBody>
      </p:sp>
      <p:sp>
        <p:nvSpPr>
          <p:cNvPr id="4" name="Footer Placeholder 3"/>
          <p:cNvSpPr>
            <a:spLocks noGrp="1"/>
          </p:cNvSpPr>
          <p:nvPr>
            <p:ph type="ftr" sz="quarter" idx="10"/>
          </p:nvPr>
        </p:nvSpPr>
        <p:spPr/>
        <p:txBody>
          <a:bodyPr/>
          <a:lstStyle/>
          <a:p>
            <a:pPr>
              <a:defRPr/>
            </a:pPr>
            <a:fld id="{43E662F7-3BDD-4665-AD33-C353ADBC3C0C}" type="slidenum">
              <a:rPr lang="en-US" smtClean="0"/>
              <a:pPr>
                <a:defRPr/>
              </a:pPr>
              <a:t>42</a:t>
            </a:fld>
            <a:endParaRPr lang="en-US" dirty="0"/>
          </a:p>
        </p:txBody>
      </p:sp>
      <p:sp>
        <p:nvSpPr>
          <p:cNvPr id="25603" name="Rectangle 3"/>
          <p:cNvSpPr txBox="1">
            <a:spLocks/>
          </p:cNvSpPr>
          <p:nvPr/>
        </p:nvSpPr>
        <p:spPr bwMode="auto">
          <a:xfrm>
            <a:off x="682632" y="1447800"/>
            <a:ext cx="8232775" cy="5083175"/>
          </a:xfrm>
          <a:prstGeom prst="rect">
            <a:avLst/>
          </a:prstGeom>
          <a:noFill/>
          <a:ln w="9525">
            <a:noFill/>
            <a:miter lim="800000"/>
            <a:headEnd/>
            <a:tailEnd/>
          </a:ln>
        </p:spPr>
        <p:txBody>
          <a:bodyPr/>
          <a:lstStyle/>
          <a:p>
            <a:pPr marL="342900" indent="-342900">
              <a:spcBef>
                <a:spcPct val="20000"/>
              </a:spcBef>
              <a:buClr>
                <a:srgbClr val="92D050"/>
              </a:buClr>
              <a:buFont typeface="Wingdings" pitchFamily="2" charset="2"/>
              <a:buChar char="§"/>
            </a:pPr>
            <a:r>
              <a:rPr lang="en-US" sz="2200" dirty="0">
                <a:cs typeface="Arial" charset="0"/>
              </a:rPr>
              <a:t>Your one-stop education, training and leadership shop</a:t>
            </a:r>
          </a:p>
          <a:p>
            <a:pPr marL="800100" lvl="1" indent="-342900">
              <a:spcBef>
                <a:spcPct val="20000"/>
              </a:spcBef>
              <a:buClr>
                <a:srgbClr val="92D050"/>
              </a:buClr>
              <a:buFont typeface="Wingdings" pitchFamily="2" charset="2"/>
              <a:buChar char="§"/>
            </a:pPr>
            <a:r>
              <a:rPr lang="en-US" sz="2000" dirty="0">
                <a:cs typeface="Arial" charset="0"/>
              </a:rPr>
              <a:t>ACR Education Center </a:t>
            </a:r>
            <a:r>
              <a:rPr lang="en-US" sz="1900" dirty="0"/>
              <a:t>— state-of-the-art education, combining faculty lectures and one-on-one interaction, with intensive, self-paced case review</a:t>
            </a:r>
          </a:p>
          <a:p>
            <a:pPr marL="800100" lvl="1" indent="-342900">
              <a:spcBef>
                <a:spcPct val="20000"/>
              </a:spcBef>
              <a:buClr>
                <a:srgbClr val="92D050"/>
              </a:buClr>
              <a:buFont typeface="Wingdings" pitchFamily="2" charset="2"/>
              <a:buChar char="§"/>
            </a:pPr>
            <a:r>
              <a:rPr lang="en-US" sz="2000" dirty="0">
                <a:cs typeface="Arial" charset="0"/>
              </a:rPr>
              <a:t>Radiology Leadership Institute</a:t>
            </a:r>
            <a:r>
              <a:rPr lang="en-US" sz="2000" baseline="30000" dirty="0">
                <a:cs typeface="Arial" charset="0"/>
              </a:rPr>
              <a:t>® </a:t>
            </a:r>
            <a:r>
              <a:rPr lang="en-US" sz="1900" dirty="0"/>
              <a:t>— radiology-specific leadership training that will helps you stay at the forefront of the most important issues in health care </a:t>
            </a:r>
            <a:endParaRPr lang="en-US" sz="1900" baseline="30000" dirty="0">
              <a:cs typeface="Arial" charset="0"/>
            </a:endParaRPr>
          </a:p>
          <a:p>
            <a:pPr marL="800100" lvl="1" indent="-342900">
              <a:spcBef>
                <a:spcPct val="20000"/>
              </a:spcBef>
              <a:buClr>
                <a:srgbClr val="92D050"/>
              </a:buClr>
              <a:buFont typeface="Wingdings" pitchFamily="2" charset="2"/>
              <a:buChar char="§"/>
            </a:pPr>
            <a:r>
              <a:rPr lang="en-US" sz="2000" dirty="0">
                <a:cs typeface="Arial" charset="0"/>
              </a:rPr>
              <a:t>American Institute for Radiologic Pathology </a:t>
            </a:r>
            <a:r>
              <a:rPr lang="en-US" sz="1900" dirty="0"/>
              <a:t>— radiologic-pathologic correlation courses from residency to practice</a:t>
            </a:r>
          </a:p>
          <a:p>
            <a:pPr marL="800100" lvl="1" indent="-342900">
              <a:spcBef>
                <a:spcPct val="20000"/>
              </a:spcBef>
              <a:buClr>
                <a:srgbClr val="92D050"/>
              </a:buClr>
              <a:buFont typeface="Wingdings" pitchFamily="2" charset="2"/>
              <a:buChar char="§"/>
            </a:pPr>
            <a:r>
              <a:rPr lang="en-US" sz="1900" dirty="0"/>
              <a:t>Continuous Professional Improvement (CPI) — one of </a:t>
            </a:r>
            <a:r>
              <a:rPr lang="en-US" sz="1900" dirty="0" err="1"/>
              <a:t>ACR’s</a:t>
            </a:r>
            <a:r>
              <a:rPr lang="en-US" sz="1900" dirty="0"/>
              <a:t> most popular self-assessment programs providing current, quality clinical content</a:t>
            </a:r>
          </a:p>
          <a:p>
            <a:pPr marL="800100" lvl="1" indent="-342900">
              <a:spcBef>
                <a:spcPct val="20000"/>
              </a:spcBef>
              <a:buClr>
                <a:srgbClr val="92D050"/>
              </a:buClr>
              <a:buFont typeface="Wingdings" pitchFamily="2" charset="2"/>
              <a:buChar char="§"/>
            </a:pPr>
            <a:r>
              <a:rPr lang="en-US" altLang="en-US" sz="1900" dirty="0"/>
              <a:t>Case in Point</a:t>
            </a:r>
            <a:r>
              <a:rPr lang="en-US" sz="1900" dirty="0"/>
              <a:t> — challenging cases delivered daily to your email inbox offering up to 65 CME per years at no cost to ACR members</a:t>
            </a:r>
          </a:p>
          <a:p>
            <a:pPr marL="342900" indent="-342900">
              <a:buClr>
                <a:srgbClr val="92D050"/>
              </a:buClr>
              <a:buFont typeface="Wingdings" panose="05000000000000000000" pitchFamily="2" charset="2"/>
              <a:buChar char="§"/>
            </a:pPr>
            <a:r>
              <a:rPr lang="en-US" sz="2200" b="1" dirty="0"/>
              <a:t>Learn more at </a:t>
            </a:r>
            <a:r>
              <a:rPr lang="en-US" sz="2200" b="1" u="sng" dirty="0">
                <a:hlinkClick r:id="rId3"/>
              </a:rPr>
              <a:t>acr.org/education</a:t>
            </a:r>
            <a:r>
              <a:rPr lang="en-US" sz="2300" b="1" dirty="0">
                <a:hlinkClick r:id="rId3"/>
              </a:rPr>
              <a:t> </a:t>
            </a:r>
            <a:endParaRPr lang="en-US" sz="2300" b="1" dirty="0"/>
          </a:p>
          <a:p>
            <a:pPr>
              <a:buClr>
                <a:srgbClr val="92D050"/>
              </a:buClr>
            </a:pPr>
            <a:r>
              <a:rPr lang="en-US" sz="2200" b="1" dirty="0"/>
              <a:t> </a:t>
            </a:r>
          </a:p>
          <a:p>
            <a:pPr lvl="1">
              <a:spcBef>
                <a:spcPct val="20000"/>
              </a:spcBef>
              <a:buClr>
                <a:srgbClr val="92D050"/>
              </a:buClr>
            </a:pPr>
            <a:endParaRPr lang="en-US" sz="2200" dirty="0"/>
          </a:p>
          <a:p>
            <a:pPr marL="800100" lvl="1" indent="-342900">
              <a:spcBef>
                <a:spcPct val="20000"/>
              </a:spcBef>
              <a:buClr>
                <a:srgbClr val="92D050"/>
              </a:buClr>
              <a:buFont typeface="Wingdings" pitchFamily="2" charset="2"/>
              <a:buChar char="§"/>
            </a:pPr>
            <a:endParaRPr lang="en-US" sz="2400" dirty="0"/>
          </a:p>
        </p:txBody>
      </p:sp>
    </p:spTree>
    <p:extLst>
      <p:ext uri="{BB962C8B-B14F-4D97-AF65-F5344CB8AC3E}">
        <p14:creationId xmlns:p14="http://schemas.microsoft.com/office/powerpoint/2010/main" val="67228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81000" y="457200"/>
            <a:ext cx="7315200" cy="5638800"/>
          </a:xfrm>
        </p:spPr>
        <p:txBody>
          <a:bodyPr>
            <a:normAutofit/>
          </a:bodyPr>
          <a:lstStyle/>
          <a:p>
            <a:br>
              <a:rPr lang="en-US" sz="2400" baseline="30000" dirty="0"/>
            </a:br>
            <a:r>
              <a:rPr lang="en-US" sz="2400" dirty="0"/>
              <a:t>Annual Meeting of </a:t>
            </a:r>
            <a:br>
              <a:rPr lang="en-US" sz="2400" dirty="0"/>
            </a:br>
            <a:r>
              <a:rPr lang="en-US" sz="2400" dirty="0"/>
              <a:t>the American College of Radiology</a:t>
            </a:r>
            <a:br>
              <a:rPr lang="en-US" sz="2400" dirty="0"/>
            </a:br>
            <a:r>
              <a:rPr lang="en-US" sz="2400" b="1" dirty="0"/>
              <a:t>SAVE THE DATE!</a:t>
            </a:r>
            <a:br>
              <a:rPr lang="en-US" sz="2400" b="1" dirty="0"/>
            </a:br>
            <a:r>
              <a:rPr lang="en-US" sz="2400" dirty="0"/>
              <a:t> </a:t>
            </a:r>
            <a:br>
              <a:rPr lang="en-US" sz="2400" dirty="0"/>
            </a:br>
            <a:r>
              <a:rPr lang="en-US" sz="2400" b="1" dirty="0"/>
              <a:t>May 19−23, 2018</a:t>
            </a:r>
            <a:br>
              <a:rPr lang="en-US" sz="2400" b="1" dirty="0"/>
            </a:br>
            <a:br>
              <a:rPr lang="en-US" sz="2400" dirty="0"/>
            </a:br>
            <a:r>
              <a:rPr lang="en-US" sz="2400" dirty="0"/>
              <a:t>Marriott Wardman Park Hotel</a:t>
            </a:r>
            <a:br>
              <a:rPr lang="en-US" sz="2400" dirty="0"/>
            </a:br>
            <a:r>
              <a:rPr lang="en-US" sz="2400" dirty="0"/>
              <a:t>Washington, DC</a:t>
            </a:r>
            <a:br>
              <a:rPr lang="en-US" sz="2400" dirty="0"/>
            </a:br>
            <a:br>
              <a:rPr lang="en-US" sz="2400" dirty="0"/>
            </a:br>
            <a:r>
              <a:rPr lang="en-US" sz="2200" b="1" dirty="0"/>
              <a:t>Governance </a:t>
            </a:r>
            <a:r>
              <a:rPr lang="en-US" sz="2200" b="1" baseline="30000" dirty="0"/>
              <a:t>●</a:t>
            </a:r>
            <a:r>
              <a:rPr lang="en-US" sz="2200" b="1" dirty="0"/>
              <a:t> Advocacy </a:t>
            </a:r>
            <a:r>
              <a:rPr lang="en-US" sz="2200" b="1" baseline="30000" dirty="0"/>
              <a:t>●</a:t>
            </a:r>
            <a:r>
              <a:rPr lang="en-US" sz="2200" b="1" dirty="0"/>
              <a:t> Economics </a:t>
            </a:r>
            <a:r>
              <a:rPr lang="en-US" sz="2200" b="1" baseline="30000" dirty="0"/>
              <a:t>●</a:t>
            </a:r>
            <a:r>
              <a:rPr lang="en-US" sz="2200" b="1" dirty="0"/>
              <a:t> Education </a:t>
            </a:r>
            <a:br>
              <a:rPr lang="en-US" sz="2200" b="1" dirty="0"/>
            </a:br>
            <a:br>
              <a:rPr lang="en-US" sz="2200" b="1" dirty="0"/>
            </a:br>
            <a:r>
              <a:rPr lang="en-US" sz="2200" dirty="0"/>
              <a:t>Search </a:t>
            </a:r>
            <a:r>
              <a:rPr lang="en-US" sz="2400" b="1" dirty="0">
                <a:hlinkClick r:id="rId2"/>
              </a:rPr>
              <a:t>acr.org</a:t>
            </a:r>
            <a:r>
              <a:rPr lang="en-US" sz="2400" b="1" dirty="0"/>
              <a:t> </a:t>
            </a:r>
            <a:r>
              <a:rPr lang="en-US" sz="2200" b="1" dirty="0"/>
              <a:t>ACR 2018</a:t>
            </a:r>
          </a:p>
        </p:txBody>
      </p:sp>
      <p:sp>
        <p:nvSpPr>
          <p:cNvPr id="4" name="Footer Placeholder 3"/>
          <p:cNvSpPr txBox="1">
            <a:spLocks/>
          </p:cNvSpPr>
          <p:nvPr/>
        </p:nvSpPr>
        <p:spPr>
          <a:xfrm>
            <a:off x="381000" y="6480175"/>
            <a:ext cx="914400"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
        <p:nvSpPr>
          <p:cNvPr id="5" name="Footer Placeholder 3"/>
          <p:cNvSpPr txBox="1">
            <a:spLocks/>
          </p:cNvSpPr>
          <p:nvPr/>
        </p:nvSpPr>
        <p:spPr>
          <a:xfrm>
            <a:off x="381000" y="6477000"/>
            <a:ext cx="762000" cy="3810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43E662F7-3BDD-4665-AD33-C353ADBC3C0C}" type="slidenum">
              <a:rPr lang="en-US" sz="1050">
                <a:solidFill>
                  <a:srgbClr val="002060"/>
                </a:solidFill>
              </a:rPr>
              <a:pPr>
                <a:defRPr/>
              </a:pPr>
              <a:t>43</a:t>
            </a:fld>
            <a:endParaRPr lang="en-US" sz="1050" dirty="0">
              <a:solidFill>
                <a:srgbClr val="00206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64977" y="1981200"/>
            <a:ext cx="2031545"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48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a:t>ACR Center for Research </a:t>
            </a:r>
            <a:br>
              <a:rPr lang="en-US" dirty="0"/>
            </a:br>
            <a:r>
              <a:rPr lang="en-US" dirty="0"/>
              <a:t>and Innovation</a:t>
            </a:r>
          </a:p>
        </p:txBody>
      </p:sp>
      <p:sp>
        <p:nvSpPr>
          <p:cNvPr id="3" name="Content Placeholder 2"/>
          <p:cNvSpPr>
            <a:spLocks noGrp="1"/>
          </p:cNvSpPr>
          <p:nvPr>
            <p:ph idx="1"/>
          </p:nvPr>
        </p:nvSpPr>
        <p:spPr>
          <a:xfrm>
            <a:off x="542264" y="1600200"/>
            <a:ext cx="8458200" cy="4800600"/>
          </a:xfrm>
        </p:spPr>
        <p:txBody>
          <a:bodyPr/>
          <a:lstStyle/>
          <a:p>
            <a:r>
              <a:rPr lang="en-US" sz="2400" dirty="0"/>
              <a:t>State-of-the-art facility in central Philadelphia </a:t>
            </a:r>
          </a:p>
          <a:p>
            <a:pPr lvl="1"/>
            <a:r>
              <a:rPr lang="en-US" sz="2200" b="1" dirty="0"/>
              <a:t>World-class core laboratory</a:t>
            </a:r>
            <a:r>
              <a:rPr lang="en-US" sz="2200" dirty="0"/>
              <a:t>: Advanced imaging processing tools and workstations; cloud-based image management, quality assessment and interpretation; site and modality qualification; reader study training</a:t>
            </a:r>
          </a:p>
          <a:p>
            <a:pPr lvl="1"/>
            <a:r>
              <a:rPr lang="en-US" sz="2200" b="1" dirty="0"/>
              <a:t>Expert clinical trial support</a:t>
            </a:r>
            <a:r>
              <a:rPr lang="en-US" sz="2200" dirty="0"/>
              <a:t>: Protocol design; data management; statistical analysis and results reporting</a:t>
            </a:r>
          </a:p>
          <a:p>
            <a:pPr lvl="1"/>
            <a:r>
              <a:rPr lang="en-US" sz="2200" b="1" dirty="0"/>
              <a:t>Network of research leaders</a:t>
            </a:r>
            <a:r>
              <a:rPr lang="en-US" sz="2200" dirty="0"/>
              <a:t>:</a:t>
            </a:r>
            <a:r>
              <a:rPr lang="en-US" sz="2200" b="1" dirty="0"/>
              <a:t> </a:t>
            </a:r>
            <a:r>
              <a:rPr lang="en-US" sz="2200" dirty="0"/>
              <a:t>Experts in specific diseases, modalities, trial design</a:t>
            </a:r>
          </a:p>
          <a:p>
            <a:pPr lvl="1"/>
            <a:r>
              <a:rPr lang="en-US" sz="2200" b="1" dirty="0"/>
              <a:t>Network of qualified sites</a:t>
            </a:r>
            <a:r>
              <a:rPr lang="en-US" sz="2200" dirty="0"/>
              <a:t>:</a:t>
            </a:r>
            <a:r>
              <a:rPr lang="en-US" sz="2200" b="1" dirty="0"/>
              <a:t> </a:t>
            </a:r>
            <a:r>
              <a:rPr lang="en-US" sz="2200" dirty="0"/>
              <a:t>Demonstrated competence to perform advanced imaging</a:t>
            </a:r>
          </a:p>
          <a:p>
            <a:r>
              <a:rPr lang="en-US" sz="2400" dirty="0"/>
              <a:t>Fully regulatory-compliant research environment</a:t>
            </a:r>
          </a:p>
        </p:txBody>
      </p:sp>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44</a:t>
            </a:fld>
            <a:endParaRPr lang="en-US" dirty="0"/>
          </a:p>
        </p:txBody>
      </p:sp>
      <p:pic>
        <p:nvPicPr>
          <p:cNvPr id="5" name="Picture 4" descr="ACR_CRI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1" y="533400"/>
            <a:ext cx="2869244" cy="1066800"/>
          </a:xfrm>
          <a:prstGeom prst="rect">
            <a:avLst/>
          </a:prstGeom>
        </p:spPr>
      </p:pic>
    </p:spTree>
    <p:extLst>
      <p:ext uri="{BB962C8B-B14F-4D97-AF65-F5344CB8AC3E}">
        <p14:creationId xmlns:p14="http://schemas.microsoft.com/office/powerpoint/2010/main" val="623721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7A4C582E-54CF-4957-A6DD-96C95DC829C9}" type="slidenum">
              <a:rPr lang="en-US" smtClean="0"/>
              <a:pPr>
                <a:defRPr/>
              </a:pPr>
              <a:t>45</a:t>
            </a:fld>
            <a:endParaRPr lang="en-US" dirty="0"/>
          </a:p>
        </p:txBody>
      </p:sp>
      <p:sp>
        <p:nvSpPr>
          <p:cNvPr id="7" name="Content Placeholder 2"/>
          <p:cNvSpPr>
            <a:spLocks noGrp="1"/>
          </p:cNvSpPr>
          <p:nvPr>
            <p:ph idx="1"/>
          </p:nvPr>
        </p:nvSpPr>
        <p:spPr>
          <a:xfrm>
            <a:off x="762001" y="1371600"/>
            <a:ext cx="8113713" cy="2057400"/>
          </a:xfrm>
        </p:spPr>
        <p:txBody>
          <a:bodyPr/>
          <a:lstStyle/>
          <a:p>
            <a:r>
              <a:rPr lang="en-US" sz="2200" dirty="0"/>
              <a:t>Studies value and role of radiology and radiologists in evolving health care payment and delivery models</a:t>
            </a:r>
          </a:p>
          <a:p>
            <a:r>
              <a:rPr lang="en-US" sz="2200" dirty="0"/>
              <a:t>Scientific deliverables</a:t>
            </a:r>
          </a:p>
          <a:p>
            <a:pPr lvl="1"/>
            <a:r>
              <a:rPr lang="en-US" sz="2000" b="1" dirty="0"/>
              <a:t>48</a:t>
            </a:r>
            <a:r>
              <a:rPr lang="en-US" sz="2000" dirty="0"/>
              <a:t> scientific papers since 2013</a:t>
            </a:r>
          </a:p>
          <a:p>
            <a:pPr lvl="1"/>
            <a:r>
              <a:rPr lang="en-US" sz="2000" dirty="0"/>
              <a:t>2015 Impact Factor: </a:t>
            </a:r>
            <a:r>
              <a:rPr lang="en-US" sz="2000" b="1" dirty="0"/>
              <a:t>4.66</a:t>
            </a:r>
          </a:p>
          <a:p>
            <a:r>
              <a:rPr lang="en-US" sz="2200" dirty="0"/>
              <a:t>Provides web-based data tools to help practices succeed!</a:t>
            </a:r>
          </a:p>
        </p:txBody>
      </p:sp>
      <p:sp>
        <p:nvSpPr>
          <p:cNvPr id="8" name="Content Placeholder 2"/>
          <p:cNvSpPr txBox="1">
            <a:spLocks/>
          </p:cNvSpPr>
          <p:nvPr/>
        </p:nvSpPr>
        <p:spPr bwMode="auto">
          <a:xfrm>
            <a:off x="762001" y="5746667"/>
            <a:ext cx="5029200" cy="501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92D050"/>
              </a:buClr>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Clr>
                <a:srgbClr val="92D050"/>
              </a:buClr>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92D050"/>
              </a:buClr>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92D050"/>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92D050"/>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200" b="1" kern="0" dirty="0"/>
              <a:t>Learn more at </a:t>
            </a:r>
            <a:r>
              <a:rPr lang="en-US" sz="2200" b="1" kern="0" dirty="0">
                <a:hlinkClick r:id="rId2"/>
              </a:rPr>
              <a:t>neimanhpi.org</a:t>
            </a:r>
            <a:endParaRPr lang="en-US" sz="2200" b="1" kern="0" dirty="0"/>
          </a:p>
        </p:txBody>
      </p:sp>
      <p:sp>
        <p:nvSpPr>
          <p:cNvPr id="11" name="Title 1"/>
          <p:cNvSpPr>
            <a:spLocks noGrp="1"/>
          </p:cNvSpPr>
          <p:nvPr>
            <p:ph type="title"/>
          </p:nvPr>
        </p:nvSpPr>
        <p:spPr>
          <a:xfrm>
            <a:off x="654974" y="533400"/>
            <a:ext cx="8229600" cy="838200"/>
          </a:xfrm>
        </p:spPr>
        <p:txBody>
          <a:bodyPr/>
          <a:lstStyle/>
          <a:p>
            <a:r>
              <a:rPr lang="en-US" dirty="0"/>
              <a:t>Harvey L. Neiman Health Policy Institute</a:t>
            </a:r>
            <a:r>
              <a:rPr lang="en-US" sz="2000" baseline="72000" dirty="0"/>
              <a:t>®</a:t>
            </a:r>
            <a:r>
              <a:rPr lang="en-US" dirty="0"/>
              <a:t> </a:t>
            </a:r>
          </a:p>
        </p:txBody>
      </p:sp>
      <p:pic>
        <p:nvPicPr>
          <p:cNvPr id="2" name="Picture 1" descr="HPI_Wordmar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5708904"/>
            <a:ext cx="3142774" cy="6918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1657" y="4158492"/>
            <a:ext cx="1988344" cy="1483519"/>
          </a:xfrm>
          <a:prstGeom prst="rect">
            <a:avLst/>
          </a:prstGeom>
          <a:ln>
            <a:solidFill>
              <a:srgbClr val="1988AF"/>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6924" y="4079095"/>
            <a:ext cx="2550276" cy="1483519"/>
          </a:xfrm>
          <a:prstGeom prst="rect">
            <a:avLst/>
          </a:prstGeom>
          <a:ln>
            <a:solidFill>
              <a:schemeClr val="tx1"/>
            </a:solidFill>
          </a:ln>
        </p:spPr>
      </p:pic>
      <p:sp>
        <p:nvSpPr>
          <p:cNvPr id="9" name="TextBox 8"/>
          <p:cNvSpPr txBox="1"/>
          <p:nvPr/>
        </p:nvSpPr>
        <p:spPr>
          <a:xfrm>
            <a:off x="1821656" y="3792208"/>
            <a:ext cx="1981200" cy="369332"/>
          </a:xfrm>
          <a:prstGeom prst="rect">
            <a:avLst/>
          </a:prstGeom>
          <a:noFill/>
        </p:spPr>
        <p:txBody>
          <a:bodyPr wrap="square" rtlCol="0">
            <a:spAutoFit/>
          </a:bodyPr>
          <a:lstStyle/>
          <a:p>
            <a:pPr algn="ctr"/>
            <a:r>
              <a:rPr lang="en-US" dirty="0"/>
              <a:t>Neiman Almanac</a:t>
            </a:r>
          </a:p>
        </p:txBody>
      </p:sp>
      <p:sp>
        <p:nvSpPr>
          <p:cNvPr id="13" name="TextBox 12"/>
          <p:cNvSpPr txBox="1"/>
          <p:nvPr/>
        </p:nvSpPr>
        <p:spPr>
          <a:xfrm>
            <a:off x="5516039" y="3709749"/>
            <a:ext cx="2550276" cy="369332"/>
          </a:xfrm>
          <a:prstGeom prst="rect">
            <a:avLst/>
          </a:prstGeom>
          <a:noFill/>
        </p:spPr>
        <p:txBody>
          <a:bodyPr wrap="square" rtlCol="0">
            <a:spAutoFit/>
          </a:bodyPr>
          <a:lstStyle/>
          <a:p>
            <a:pPr algn="ctr"/>
            <a:r>
              <a:rPr lang="en-US" dirty="0"/>
              <a:t>ICE-T</a:t>
            </a:r>
          </a:p>
        </p:txBody>
      </p:sp>
    </p:spTree>
    <p:extLst>
      <p:ext uri="{BB962C8B-B14F-4D97-AF65-F5344CB8AC3E}">
        <p14:creationId xmlns:p14="http://schemas.microsoft.com/office/powerpoint/2010/main" val="3864876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6248400" cy="3886200"/>
          </a:xfrm>
        </p:spPr>
        <p:txBody>
          <a:bodyPr>
            <a:normAutofit/>
          </a:bodyPr>
          <a:lstStyle/>
          <a:p>
            <a:pPr>
              <a:spcAft>
                <a:spcPts val="600"/>
              </a:spcAft>
            </a:pPr>
            <a:r>
              <a:rPr lang="en-US" sz="2400" b="1" dirty="0"/>
              <a:t>Research:</a:t>
            </a:r>
            <a:r>
              <a:rPr lang="en-US" sz="2400" dirty="0"/>
              <a:t> Facilitating and organizing research efforts that will lead to improvements in care for patients with TBI</a:t>
            </a:r>
          </a:p>
          <a:p>
            <a:pPr marL="739775" lvl="1" indent="-339725">
              <a:lnSpc>
                <a:spcPct val="110000"/>
              </a:lnSpc>
              <a:spcAft>
                <a:spcPts val="600"/>
              </a:spcAft>
              <a:defRPr/>
            </a:pPr>
            <a:r>
              <a:rPr lang="en-US" sz="2200" dirty="0"/>
              <a:t>Awarded $1 million funding to create a Normative Neuroimaging Library</a:t>
            </a:r>
          </a:p>
          <a:p>
            <a:pPr marL="739775" lvl="1" indent="-339725">
              <a:lnSpc>
                <a:spcPct val="110000"/>
              </a:lnSpc>
              <a:spcAft>
                <a:spcPts val="600"/>
              </a:spcAft>
              <a:defRPr/>
            </a:pPr>
            <a:r>
              <a:rPr lang="en-US" sz="2200" dirty="0"/>
              <a:t>Awarded funding from U.S. Navy for neuroimaging of </a:t>
            </a:r>
            <a:r>
              <a:rPr lang="en-US" sz="2200" dirty="0" err="1"/>
              <a:t>breachers</a:t>
            </a:r>
            <a:r>
              <a:rPr lang="en-US" sz="2200" dirty="0"/>
              <a:t> ― people trained to use explosives for entering buildings and exposed to repeated blasts  </a:t>
            </a:r>
            <a:endParaRPr lang="en-US" sz="2200" b="1" dirty="0">
              <a:cs typeface="Arial" pitchFamily="34" charset="0"/>
            </a:endParaRPr>
          </a:p>
        </p:txBody>
      </p:sp>
      <p:sp>
        <p:nvSpPr>
          <p:cNvPr id="4" name="Footer Placeholder 3"/>
          <p:cNvSpPr>
            <a:spLocks noGrp="1"/>
          </p:cNvSpPr>
          <p:nvPr>
            <p:ph type="ftr" sz="quarter" idx="10"/>
          </p:nvPr>
        </p:nvSpPr>
        <p:spPr/>
        <p:txBody>
          <a:bodyPr/>
          <a:lstStyle/>
          <a:p>
            <a:pPr>
              <a:defRPr/>
            </a:pPr>
            <a:fld id="{1D2FE49C-ECC2-4915-B13E-8AA96E27CFE5}" type="slidenum">
              <a:rPr lang="en-US" smtClean="0"/>
              <a:pPr>
                <a:defRPr/>
              </a:pPr>
              <a:t>46</a:t>
            </a:fld>
            <a:endParaRPr lang="en-US" dirty="0"/>
          </a:p>
        </p:txBody>
      </p:sp>
      <p:sp>
        <p:nvSpPr>
          <p:cNvPr id="7" name="TextBox 6"/>
          <p:cNvSpPr txBox="1"/>
          <p:nvPr/>
        </p:nvSpPr>
        <p:spPr>
          <a:xfrm>
            <a:off x="4038600" y="838207"/>
            <a:ext cx="4267200" cy="923330"/>
          </a:xfrm>
          <a:prstGeom prst="rect">
            <a:avLst/>
          </a:prstGeom>
          <a:noFill/>
        </p:spPr>
        <p:txBody>
          <a:bodyPr wrap="square" rtlCol="0">
            <a:spAutoFit/>
          </a:bodyPr>
          <a:lstStyle/>
          <a:p>
            <a:r>
              <a:rPr lang="en-US" i="1" dirty="0"/>
              <a:t>Advancing the treatment of traumatic brain injury (TBI) through the application of diagnostic imaging. </a:t>
            </a:r>
          </a:p>
        </p:txBody>
      </p:sp>
      <p:pic>
        <p:nvPicPr>
          <p:cNvPr id="8" name="Picture 3" descr="Z:\Website\hii logo sh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7" y="678345"/>
            <a:ext cx="3243263" cy="11504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464826"/>
            <a:ext cx="1905000" cy="141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608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305800" cy="4419600"/>
          </a:xfrm>
        </p:spPr>
        <p:txBody>
          <a:bodyPr>
            <a:normAutofit fontScale="77500" lnSpcReduction="20000"/>
          </a:bodyPr>
          <a:lstStyle/>
          <a:p>
            <a:pPr lvl="0">
              <a:lnSpc>
                <a:spcPct val="110000"/>
              </a:lnSpc>
            </a:pPr>
            <a:r>
              <a:rPr lang="en-US" sz="3100" dirty="0" err="1"/>
              <a:t>ACR</a:t>
            </a:r>
            <a:r>
              <a:rPr lang="en-US" sz="3100" dirty="0"/>
              <a:t> is at the forefront of advancing imaging informatics, applying technological advances to practical medical use:</a:t>
            </a:r>
          </a:p>
          <a:p>
            <a:pPr lvl="1">
              <a:lnSpc>
                <a:spcPct val="110000"/>
              </a:lnSpc>
            </a:pPr>
            <a:r>
              <a:rPr lang="en-US" sz="2600" b="1" dirty="0" err="1"/>
              <a:t>ACR</a:t>
            </a:r>
            <a:r>
              <a:rPr lang="en-US" sz="2600" b="1" dirty="0"/>
              <a:t> Assist</a:t>
            </a:r>
            <a:r>
              <a:rPr lang="en-US" sz="2600" b="1" baseline="30000" dirty="0"/>
              <a:t>™</a:t>
            </a:r>
            <a:r>
              <a:rPr lang="en-US" sz="2600" dirty="0"/>
              <a:t>: Structured clinical guidance framework that incorporates content into radiology workflow</a:t>
            </a:r>
            <a:endParaRPr lang="en-US" sz="2600" b="1" dirty="0"/>
          </a:p>
          <a:p>
            <a:pPr lvl="1">
              <a:lnSpc>
                <a:spcPct val="110000"/>
              </a:lnSpc>
            </a:pPr>
            <a:r>
              <a:rPr lang="en-US" sz="2600" b="1" dirty="0" err="1"/>
              <a:t>ACR</a:t>
            </a:r>
            <a:r>
              <a:rPr lang="en-US" sz="2600" b="1" dirty="0"/>
              <a:t> Common</a:t>
            </a:r>
            <a:r>
              <a:rPr lang="en-US" sz="2600" b="1" baseline="30000" dirty="0"/>
              <a:t>™</a:t>
            </a:r>
            <a:r>
              <a:rPr lang="en-US" sz="2600" dirty="0"/>
              <a:t>: Compilation of radiology terms and semantic structures to facilitate interaction with </a:t>
            </a:r>
            <a:r>
              <a:rPr lang="en-US" sz="2600" dirty="0" err="1"/>
              <a:t>ACR</a:t>
            </a:r>
            <a:r>
              <a:rPr lang="en-US" sz="2600" dirty="0"/>
              <a:t> </a:t>
            </a:r>
            <a:endParaRPr lang="en-US" sz="2600" b="1" dirty="0"/>
          </a:p>
          <a:p>
            <a:pPr lvl="1">
              <a:lnSpc>
                <a:spcPct val="110000"/>
              </a:lnSpc>
            </a:pPr>
            <a:r>
              <a:rPr lang="en-US" sz="2600" b="1" dirty="0" err="1"/>
              <a:t>ACR</a:t>
            </a:r>
            <a:r>
              <a:rPr lang="en-US" sz="2600" b="1" dirty="0"/>
              <a:t> Connect</a:t>
            </a:r>
            <a:r>
              <a:rPr lang="en-US" sz="2600" b="1" baseline="30000" dirty="0"/>
              <a:t>™</a:t>
            </a:r>
            <a:r>
              <a:rPr lang="en-US" sz="2600" dirty="0"/>
              <a:t>: Communication platform that manages flow of information between </a:t>
            </a:r>
            <a:r>
              <a:rPr lang="en-US" sz="2600" dirty="0" err="1"/>
              <a:t>ACR</a:t>
            </a:r>
            <a:r>
              <a:rPr lang="en-US" sz="2600" dirty="0"/>
              <a:t> and health care community</a:t>
            </a:r>
            <a:endParaRPr lang="en-US" sz="2600" b="1" dirty="0"/>
          </a:p>
          <a:p>
            <a:pPr lvl="1">
              <a:lnSpc>
                <a:spcPct val="110000"/>
              </a:lnSpc>
            </a:pPr>
            <a:r>
              <a:rPr lang="en-US" sz="2600" b="1" dirty="0"/>
              <a:t>TRIAD</a:t>
            </a:r>
            <a:r>
              <a:rPr lang="en-US" sz="2600" b="1" baseline="30000" dirty="0"/>
              <a:t>®</a:t>
            </a:r>
            <a:r>
              <a:rPr lang="en-US" sz="2600" dirty="0"/>
              <a:t>: Software application providing secure and efficient transmission of electronic images and data</a:t>
            </a:r>
          </a:p>
          <a:p>
            <a:pPr lvl="1">
              <a:lnSpc>
                <a:spcPct val="110000"/>
              </a:lnSpc>
            </a:pPr>
            <a:r>
              <a:rPr lang="en-US" sz="2600" b="1" dirty="0"/>
              <a:t>DART: </a:t>
            </a:r>
            <a:r>
              <a:rPr lang="en-US" sz="2600" dirty="0"/>
              <a:t>Data warehouse and analytic platform</a:t>
            </a:r>
            <a:endParaRPr lang="en-US" sz="2600" b="1" dirty="0"/>
          </a:p>
          <a:p>
            <a:pPr marL="0" lvl="0" indent="0">
              <a:buNone/>
            </a:pPr>
            <a:endParaRPr lang="en-US" sz="2600" b="1" dirty="0"/>
          </a:p>
          <a:p>
            <a:pPr lvl="0"/>
            <a:r>
              <a:rPr lang="en-US" sz="2600" dirty="0"/>
              <a:t>Search</a:t>
            </a:r>
            <a:r>
              <a:rPr lang="en-US" sz="2600" b="1" dirty="0"/>
              <a:t> </a:t>
            </a:r>
            <a:r>
              <a:rPr lang="en-US" sz="2600" b="1" dirty="0">
                <a:hlinkClick r:id="rId3"/>
              </a:rPr>
              <a:t>acr.org</a:t>
            </a:r>
            <a:r>
              <a:rPr lang="en-US" sz="2600" b="1" dirty="0"/>
              <a:t> Informatics</a:t>
            </a:r>
          </a:p>
        </p:txBody>
      </p:sp>
      <p:sp>
        <p:nvSpPr>
          <p:cNvPr id="4" name="Footer Placeholder 3"/>
          <p:cNvSpPr>
            <a:spLocks noGrp="1"/>
          </p:cNvSpPr>
          <p:nvPr>
            <p:ph type="ftr" sz="quarter" idx="10"/>
          </p:nvPr>
        </p:nvSpPr>
        <p:spPr/>
        <p:txBody>
          <a:bodyPr/>
          <a:lstStyle/>
          <a:p>
            <a:pPr>
              <a:defRPr/>
            </a:pPr>
            <a:fld id="{1D2FE49C-ECC2-4915-B13E-8AA96E27CFE5}" type="slidenum">
              <a:rPr lang="en-US" smtClean="0"/>
              <a:pPr>
                <a:defRPr/>
              </a:pPr>
              <a:t>47</a:t>
            </a:fld>
            <a:endParaRPr lang="en-US" dirty="0"/>
          </a:p>
        </p:txBody>
      </p:sp>
      <p:sp>
        <p:nvSpPr>
          <p:cNvPr id="2" name="Rectangle 1"/>
          <p:cNvSpPr/>
          <p:nvPr/>
        </p:nvSpPr>
        <p:spPr>
          <a:xfrm>
            <a:off x="762000" y="849882"/>
            <a:ext cx="6781800" cy="584775"/>
          </a:xfrm>
          <a:prstGeom prst="rect">
            <a:avLst/>
          </a:prstGeom>
        </p:spPr>
        <p:txBody>
          <a:bodyPr wrap="square">
            <a:spAutoFit/>
          </a:bodyPr>
          <a:lstStyle/>
          <a:p>
            <a:r>
              <a:rPr lang="en-US" sz="3200" dirty="0" err="1"/>
              <a:t>ACR</a:t>
            </a:r>
            <a:r>
              <a:rPr lang="en-US" sz="3200" dirty="0"/>
              <a:t> Informatics Systems and Tools</a:t>
            </a:r>
          </a:p>
        </p:txBody>
      </p:sp>
    </p:spTree>
    <p:extLst>
      <p:ext uri="{BB962C8B-B14F-4D97-AF65-F5344CB8AC3E}">
        <p14:creationId xmlns:p14="http://schemas.microsoft.com/office/powerpoint/2010/main" val="3928219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cs typeface="Arial" charset="0"/>
              </a:rPr>
              <a:t>ACR</a:t>
            </a:r>
            <a:r>
              <a:rPr lang="en-US" dirty="0">
                <a:cs typeface="Arial" charset="0"/>
              </a:rPr>
              <a:t> Foundation (</a:t>
            </a:r>
            <a:r>
              <a:rPr lang="en-US" dirty="0" err="1">
                <a:cs typeface="Arial" charset="0"/>
              </a:rPr>
              <a:t>ACRF</a:t>
            </a:r>
            <a:r>
              <a:rPr lang="en-US" dirty="0">
                <a:cs typeface="Arial" charset="0"/>
              </a:rPr>
              <a:t>)</a:t>
            </a:r>
            <a:endParaRPr lang="en-US" dirty="0"/>
          </a:p>
        </p:txBody>
      </p:sp>
      <p:sp>
        <p:nvSpPr>
          <p:cNvPr id="4" name="Footer Placeholder 3"/>
          <p:cNvSpPr>
            <a:spLocks noGrp="1"/>
          </p:cNvSpPr>
          <p:nvPr>
            <p:ph type="ftr" sz="quarter" idx="4294967295"/>
          </p:nvPr>
        </p:nvSpPr>
        <p:spPr>
          <a:xfrm>
            <a:off x="381000" y="6479771"/>
            <a:ext cx="914400" cy="381000"/>
          </a:xfrm>
          <a:prstGeom prst="rect">
            <a:avLst/>
          </a:prstGeom>
        </p:spPr>
        <p:txBody>
          <a:bodyPr/>
          <a:lstStyle/>
          <a:p>
            <a:fld id="{960C0150-AEA8-4A13-AA59-0296D065681C}" type="slidenum">
              <a:rPr lang="en-US" smtClean="0"/>
              <a:pPr/>
              <a:t>48</a:t>
            </a:fld>
            <a:endParaRPr lang="en-US" dirty="0"/>
          </a:p>
        </p:txBody>
      </p:sp>
      <p:pic>
        <p:nvPicPr>
          <p:cNvPr id="6" name="Picture 2" descr="C:\Users\ahummer\AppData\Local\Microsoft\Windows\Temporary Internet Files\Content.Outlook\NTYXO8IZ\Foundation seal_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0568" y="469232"/>
            <a:ext cx="2298032"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914400" y="1676400"/>
            <a:ext cx="6444916" cy="4267200"/>
          </a:xfrm>
        </p:spPr>
        <p:txBody>
          <a:bodyPr/>
          <a:lstStyle/>
          <a:p>
            <a:r>
              <a:rPr lang="en-US" dirty="0"/>
              <a:t>The mission of the ACR Foundation (ACRF) is to advance the profession and practice of radiology to benefit patients through specific emphasis on health policy research</a:t>
            </a:r>
            <a:endParaRPr lang="en-US" sz="5400" dirty="0"/>
          </a:p>
          <a:p>
            <a:pPr marL="342900" lvl="1" indent="-342900"/>
            <a:r>
              <a:rPr lang="en-US" sz="2800" dirty="0">
                <a:ea typeface="+mn-ea"/>
                <a:cs typeface="+mn-cs"/>
              </a:rPr>
              <a:t>The vision of the ACR Foundation is to advance human health through radiology innovation</a:t>
            </a:r>
          </a:p>
        </p:txBody>
      </p:sp>
    </p:spTree>
    <p:extLst>
      <p:ext uri="{BB962C8B-B14F-4D97-AF65-F5344CB8AC3E}">
        <p14:creationId xmlns:p14="http://schemas.microsoft.com/office/powerpoint/2010/main" val="2461161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838200" y="1524000"/>
            <a:ext cx="7772400" cy="4800600"/>
          </a:xfrm>
        </p:spPr>
        <p:txBody>
          <a:bodyPr>
            <a:normAutofit lnSpcReduction="10000"/>
          </a:bodyPr>
          <a:lstStyle/>
          <a:p>
            <a:r>
              <a:rPr lang="en-US" sz="2400" dirty="0"/>
              <a:t>October 2016 — Board of Chancellors approve Health Policy Research as Foundation focus</a:t>
            </a:r>
          </a:p>
          <a:p>
            <a:r>
              <a:rPr lang="en-US" sz="2400" dirty="0"/>
              <a:t>Second Challenge Grant from Advanced Radiology Services Foundation (ARS) offered if $100,000 raised from other practices for Health Policy Research by December 2017</a:t>
            </a:r>
          </a:p>
          <a:p>
            <a:pPr lvl="1"/>
            <a:r>
              <a:rPr lang="en-US" dirty="0"/>
              <a:t>Will generate $100,000 from ARS</a:t>
            </a:r>
          </a:p>
          <a:p>
            <a:pPr lvl="1"/>
            <a:r>
              <a:rPr lang="en-US" dirty="0"/>
              <a:t>If match reached ACR will match with additional $100,000</a:t>
            </a:r>
          </a:p>
          <a:p>
            <a:r>
              <a:rPr lang="en-US" sz="2400" dirty="0"/>
              <a:t>To support ACRF, visit: </a:t>
            </a:r>
            <a:r>
              <a:rPr lang="en-US" sz="2400" b="1" dirty="0">
                <a:hlinkClick r:id="rId2"/>
              </a:rPr>
              <a:t>donate.acrfoundation.org</a:t>
            </a:r>
            <a:endParaRPr lang="en-US" sz="2400" b="1" dirty="0"/>
          </a:p>
          <a:p>
            <a:r>
              <a:rPr lang="en-US" sz="2400" dirty="0"/>
              <a:t>To learn more, visit </a:t>
            </a:r>
            <a:r>
              <a:rPr lang="en-US" sz="2400" b="1" u="sng" dirty="0">
                <a:cs typeface="Arial" charset="0"/>
                <a:hlinkClick r:id="rId3"/>
              </a:rPr>
              <a:t>acr.org/ACR-Foundation</a:t>
            </a:r>
            <a:r>
              <a:rPr lang="en-US" sz="2600" dirty="0"/>
              <a:t> or search </a:t>
            </a:r>
            <a:r>
              <a:rPr lang="en-US" sz="2400" b="1" u="sng" dirty="0">
                <a:cs typeface="Arial" charset="0"/>
                <a:hlinkClick r:id="rId3"/>
              </a:rPr>
              <a:t>acr.org</a:t>
            </a:r>
            <a:r>
              <a:rPr lang="en-US" sz="2600" dirty="0"/>
              <a:t> </a:t>
            </a:r>
            <a:r>
              <a:rPr lang="en-US" sz="2600" b="1" dirty="0"/>
              <a:t>ACR Foundation</a:t>
            </a:r>
          </a:p>
          <a:p>
            <a:pPr marL="342900" indent="-342900" algn="l">
              <a:buFont typeface="Wingdings" panose="05000000000000000000" pitchFamily="2" charset="2"/>
              <a:buChar char="q"/>
            </a:pPr>
            <a:endParaRPr lang="en-US" dirty="0"/>
          </a:p>
          <a:p>
            <a:pPr marL="342900" indent="-342900" algn="l">
              <a:buFont typeface="Wingdings" panose="05000000000000000000" pitchFamily="2" charset="2"/>
              <a:buChar char="q"/>
            </a:pPr>
            <a:endParaRPr lang="en-US" dirty="0"/>
          </a:p>
        </p:txBody>
      </p:sp>
      <p:sp>
        <p:nvSpPr>
          <p:cNvPr id="2" name="Title 1"/>
          <p:cNvSpPr>
            <a:spLocks noGrp="1"/>
          </p:cNvSpPr>
          <p:nvPr>
            <p:ph type="title"/>
          </p:nvPr>
        </p:nvSpPr>
        <p:spPr/>
        <p:txBody>
          <a:bodyPr/>
          <a:lstStyle/>
          <a:p>
            <a:r>
              <a:rPr lang="en-US" dirty="0"/>
              <a:t>ACRF Update</a:t>
            </a:r>
          </a:p>
        </p:txBody>
      </p:sp>
      <p:sp>
        <p:nvSpPr>
          <p:cNvPr id="4" name="Footer Placeholder 3"/>
          <p:cNvSpPr>
            <a:spLocks noGrp="1"/>
          </p:cNvSpPr>
          <p:nvPr>
            <p:ph type="ftr" sz="quarter" idx="4294967295"/>
          </p:nvPr>
        </p:nvSpPr>
        <p:spPr>
          <a:xfrm>
            <a:off x="381000" y="6479771"/>
            <a:ext cx="914400" cy="381000"/>
          </a:xfrm>
          <a:prstGeom prst="rect">
            <a:avLst/>
          </a:prstGeom>
        </p:spPr>
        <p:txBody>
          <a:bodyPr/>
          <a:lstStyle/>
          <a:p>
            <a:fld id="{960C0150-AEA8-4A13-AA59-0296D065681C}" type="slidenum">
              <a:rPr lang="en-US" smtClean="0"/>
              <a:pPr/>
              <a:t>49</a:t>
            </a:fld>
            <a:endParaRPr lang="en-US" dirty="0"/>
          </a:p>
        </p:txBody>
      </p:sp>
    </p:spTree>
    <p:extLst>
      <p:ext uri="{BB962C8B-B14F-4D97-AF65-F5344CB8AC3E}">
        <p14:creationId xmlns:p14="http://schemas.microsoft.com/office/powerpoint/2010/main" val="282633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cs typeface="Arial" charset="0"/>
              </a:rPr>
              <a:t>ACR Core Areas</a:t>
            </a:r>
            <a:endParaRPr lang="en-US" dirty="0"/>
          </a:p>
        </p:txBody>
      </p:sp>
      <p:sp>
        <p:nvSpPr>
          <p:cNvPr id="4" name="Footer Placeholder 3"/>
          <p:cNvSpPr>
            <a:spLocks noGrp="1"/>
          </p:cNvSpPr>
          <p:nvPr>
            <p:ph type="ftr" sz="quarter" idx="10"/>
          </p:nvPr>
        </p:nvSpPr>
        <p:spPr/>
        <p:txBody>
          <a:bodyPr/>
          <a:lstStyle/>
          <a:p>
            <a:pPr>
              <a:defRPr/>
            </a:pPr>
            <a:fld id="{43E662F7-3BDD-4665-AD33-C353ADBC3C0C}" type="slidenum">
              <a:rPr lang="en-US" smtClean="0"/>
              <a:pPr>
                <a:defRPr/>
              </a:pPr>
              <a:t>5</a:t>
            </a:fld>
            <a:endParaRPr lang="en-US" dirty="0"/>
          </a:p>
        </p:txBody>
      </p:sp>
      <p:sp>
        <p:nvSpPr>
          <p:cNvPr id="25603" name="Rectangle 3"/>
          <p:cNvSpPr txBox="1">
            <a:spLocks/>
          </p:cNvSpPr>
          <p:nvPr/>
        </p:nvSpPr>
        <p:spPr bwMode="auto">
          <a:xfrm>
            <a:off x="648962" y="1676400"/>
            <a:ext cx="8232775" cy="4168776"/>
          </a:xfrm>
          <a:prstGeom prst="rect">
            <a:avLst/>
          </a:prstGeom>
          <a:noFill/>
          <a:ln w="9525">
            <a:noFill/>
            <a:miter lim="800000"/>
            <a:headEnd/>
            <a:tailEnd/>
          </a:ln>
        </p:spPr>
        <p:txBody>
          <a:bodyPr/>
          <a:lstStyle/>
          <a:p>
            <a:pPr marL="342900" indent="-342900">
              <a:spcBef>
                <a:spcPts val="1200"/>
              </a:spcBef>
              <a:spcAft>
                <a:spcPts val="600"/>
              </a:spcAft>
              <a:buClr>
                <a:srgbClr val="92D050"/>
              </a:buClr>
              <a:buFont typeface="Wingdings" pitchFamily="2" charset="2"/>
              <a:buChar char="§"/>
            </a:pPr>
            <a:r>
              <a:rPr lang="en-US" sz="2400" dirty="0">
                <a:cs typeface="Arial" charset="0"/>
              </a:rPr>
              <a:t>Membership: </a:t>
            </a:r>
            <a:r>
              <a:rPr lang="en-US" sz="2400" b="1" dirty="0">
                <a:cs typeface="Arial" charset="0"/>
                <a:hlinkClick r:id="rId3"/>
              </a:rPr>
              <a:t>acr.org/membership</a:t>
            </a:r>
            <a:endParaRPr lang="en-US" sz="2400" b="1" dirty="0">
              <a:cs typeface="Arial" charset="0"/>
            </a:endParaRPr>
          </a:p>
          <a:p>
            <a:pPr marL="342900" indent="-342900">
              <a:spcBef>
                <a:spcPts val="1200"/>
              </a:spcBef>
              <a:spcAft>
                <a:spcPts val="600"/>
              </a:spcAft>
              <a:buClr>
                <a:srgbClr val="92D050"/>
              </a:buClr>
              <a:buFont typeface="Wingdings" pitchFamily="2" charset="2"/>
              <a:buChar char="§"/>
            </a:pPr>
            <a:r>
              <a:rPr lang="en-US" sz="2400" dirty="0">
                <a:cs typeface="Arial" charset="0"/>
              </a:rPr>
              <a:t>Advocacy: </a:t>
            </a:r>
            <a:r>
              <a:rPr lang="en-US" sz="2400" b="1" dirty="0">
                <a:cs typeface="Arial" charset="0"/>
                <a:hlinkClick r:id="rId4"/>
              </a:rPr>
              <a:t>acr.org/advocacy</a:t>
            </a:r>
            <a:endParaRPr lang="en-US" sz="2400" b="1" dirty="0">
              <a:cs typeface="Arial" charset="0"/>
            </a:endParaRPr>
          </a:p>
          <a:p>
            <a:pPr marL="342900" indent="-342900">
              <a:spcBef>
                <a:spcPts val="1200"/>
              </a:spcBef>
              <a:spcAft>
                <a:spcPts val="600"/>
              </a:spcAft>
              <a:buClr>
                <a:srgbClr val="92D050"/>
              </a:buClr>
              <a:buFont typeface="Wingdings" pitchFamily="2" charset="2"/>
              <a:buChar char="§"/>
            </a:pPr>
            <a:r>
              <a:rPr lang="en-US" sz="2400" dirty="0">
                <a:cs typeface="Arial" charset="0"/>
              </a:rPr>
              <a:t>Economics: </a:t>
            </a:r>
            <a:r>
              <a:rPr lang="en-US" sz="2400" b="1" dirty="0">
                <a:cs typeface="Arial" charset="0"/>
                <a:hlinkClick r:id="rId5"/>
              </a:rPr>
              <a:t>acr.org/advocacy-and-economics</a:t>
            </a:r>
            <a:endParaRPr lang="en-US" sz="2400" b="1" dirty="0">
              <a:cs typeface="Arial" charset="0"/>
            </a:endParaRPr>
          </a:p>
          <a:p>
            <a:pPr marL="342900" indent="-342900">
              <a:spcBef>
                <a:spcPts val="1200"/>
              </a:spcBef>
              <a:spcAft>
                <a:spcPts val="600"/>
              </a:spcAft>
              <a:buClr>
                <a:srgbClr val="92D050"/>
              </a:buClr>
              <a:buFont typeface="Wingdings" pitchFamily="2" charset="2"/>
              <a:buChar char="§"/>
            </a:pPr>
            <a:r>
              <a:rPr lang="en-US" sz="2400" dirty="0">
                <a:cs typeface="Arial" charset="0"/>
              </a:rPr>
              <a:t>Quality and Safety: </a:t>
            </a:r>
            <a:r>
              <a:rPr lang="en-US" sz="2400" b="1" dirty="0">
                <a:cs typeface="Arial" charset="0"/>
                <a:hlinkClick r:id="rId6"/>
              </a:rPr>
              <a:t>acr.org/quality-safety</a:t>
            </a:r>
            <a:endParaRPr lang="en-US" sz="2400" b="1" dirty="0">
              <a:cs typeface="Arial" charset="0"/>
            </a:endParaRPr>
          </a:p>
          <a:p>
            <a:pPr marL="342900" indent="-342900">
              <a:spcBef>
                <a:spcPts val="1200"/>
              </a:spcBef>
              <a:spcAft>
                <a:spcPts val="600"/>
              </a:spcAft>
              <a:buClr>
                <a:srgbClr val="92D050"/>
              </a:buClr>
              <a:buFont typeface="Wingdings" pitchFamily="2" charset="2"/>
              <a:buChar char="§"/>
            </a:pPr>
            <a:r>
              <a:rPr lang="en-US" sz="2400" dirty="0">
                <a:cs typeface="Arial" charset="0"/>
              </a:rPr>
              <a:t>Education: </a:t>
            </a:r>
            <a:r>
              <a:rPr lang="en-US" sz="2400" b="1" dirty="0">
                <a:cs typeface="Arial" charset="0"/>
                <a:hlinkClick r:id="rId7"/>
              </a:rPr>
              <a:t>acr.org/education</a:t>
            </a:r>
            <a:endParaRPr lang="en-US" sz="2400" b="1" dirty="0">
              <a:cs typeface="Arial" charset="0"/>
            </a:endParaRPr>
          </a:p>
          <a:p>
            <a:pPr marL="342900" indent="-342900">
              <a:spcBef>
                <a:spcPts val="1200"/>
              </a:spcBef>
              <a:spcAft>
                <a:spcPts val="600"/>
              </a:spcAft>
              <a:buClr>
                <a:srgbClr val="92D050"/>
              </a:buClr>
              <a:buFont typeface="Wingdings" pitchFamily="2" charset="2"/>
              <a:buChar char="§"/>
            </a:pPr>
            <a:r>
              <a:rPr lang="en-US" sz="2400" dirty="0">
                <a:cs typeface="Arial" charset="0"/>
              </a:rPr>
              <a:t>Research: </a:t>
            </a:r>
            <a:r>
              <a:rPr lang="en-US" sz="2400" b="1" dirty="0">
                <a:cs typeface="Arial" charset="0"/>
                <a:hlinkClick r:id="rId8"/>
              </a:rPr>
              <a:t>acr.org/research</a:t>
            </a:r>
            <a:endParaRPr lang="en-US" sz="2400" b="1" dirty="0">
              <a:cs typeface="Arial" charset="0"/>
            </a:endParaRPr>
          </a:p>
          <a:p>
            <a:pPr marL="342900" indent="-342900">
              <a:spcBef>
                <a:spcPts val="1200"/>
              </a:spcBef>
              <a:spcAft>
                <a:spcPts val="600"/>
              </a:spcAft>
              <a:buClr>
                <a:srgbClr val="92D050"/>
              </a:buClr>
              <a:buFont typeface="Wingdings" pitchFamily="2" charset="2"/>
              <a:buChar char="§"/>
            </a:pPr>
            <a:r>
              <a:rPr lang="en-US" sz="2400" dirty="0">
                <a:cs typeface="Arial" charset="0"/>
              </a:rPr>
              <a:t>Informatics: </a:t>
            </a:r>
            <a:r>
              <a:rPr lang="en-US" sz="2400" b="1" u="sng" dirty="0">
                <a:solidFill>
                  <a:srgbClr val="92D050"/>
                </a:solidFill>
                <a:cs typeface="Arial" charset="0"/>
                <a:hlinkClick r:id="rId9"/>
              </a:rPr>
              <a:t>acr.org</a:t>
            </a:r>
            <a:r>
              <a:rPr lang="en-US" sz="2800" dirty="0">
                <a:cs typeface="Arial" charset="0"/>
              </a:rPr>
              <a:t> </a:t>
            </a:r>
            <a:r>
              <a:rPr lang="en-US" sz="2400" dirty="0">
                <a:cs typeface="Arial" charset="0"/>
              </a:rPr>
              <a:t>search </a:t>
            </a:r>
            <a:r>
              <a:rPr lang="en-US" sz="2400" b="1" dirty="0">
                <a:cs typeface="Arial" charset="0"/>
              </a:rPr>
              <a:t>Informatics</a:t>
            </a:r>
          </a:p>
        </p:txBody>
      </p:sp>
    </p:spTree>
    <p:extLst>
      <p:ext uri="{BB962C8B-B14F-4D97-AF65-F5344CB8AC3E}">
        <p14:creationId xmlns:p14="http://schemas.microsoft.com/office/powerpoint/2010/main" val="1361761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838200"/>
          </a:xfrm>
        </p:spPr>
        <p:txBody>
          <a:bodyPr>
            <a:normAutofit/>
          </a:bodyPr>
          <a:lstStyle/>
          <a:p>
            <a:pPr>
              <a:defRPr/>
            </a:pPr>
            <a:r>
              <a:rPr lang="en-US" dirty="0"/>
              <a:t>Member Services</a:t>
            </a:r>
            <a:endParaRPr lang="en-US" kern="1200" dirty="0">
              <a:cs typeface="Arial" pitchFamily="34" charset="0"/>
            </a:endParaRPr>
          </a:p>
        </p:txBody>
      </p:sp>
      <p:sp>
        <p:nvSpPr>
          <p:cNvPr id="3" name="Content Placeholder 2"/>
          <p:cNvSpPr>
            <a:spLocks noGrp="1"/>
          </p:cNvSpPr>
          <p:nvPr>
            <p:ph idx="1"/>
          </p:nvPr>
        </p:nvSpPr>
        <p:spPr>
          <a:xfrm>
            <a:off x="685800" y="1371600"/>
            <a:ext cx="8229600" cy="5181600"/>
          </a:xfrm>
        </p:spPr>
        <p:txBody>
          <a:bodyPr>
            <a:normAutofit/>
          </a:bodyPr>
          <a:lstStyle/>
          <a:p>
            <a:pPr>
              <a:lnSpc>
                <a:spcPct val="105000"/>
              </a:lnSpc>
            </a:pPr>
            <a:r>
              <a:rPr lang="en-US" sz="2400" dirty="0"/>
              <a:t>The ACR supports more than 38,000 members by:</a:t>
            </a:r>
          </a:p>
          <a:p>
            <a:pPr lvl="1">
              <a:lnSpc>
                <a:spcPct val="105000"/>
              </a:lnSpc>
            </a:pPr>
            <a:r>
              <a:rPr lang="en-US" sz="2200" dirty="0"/>
              <a:t>Ensuring that radiology's voice is heard on Capitol Hill </a:t>
            </a:r>
          </a:p>
          <a:p>
            <a:pPr lvl="1">
              <a:lnSpc>
                <a:spcPct val="105000"/>
              </a:lnSpc>
            </a:pPr>
            <a:r>
              <a:rPr lang="en-US" sz="2200" dirty="0"/>
              <a:t>Maintaining the highest standards while pushing the frontiers of education and clinical research</a:t>
            </a:r>
          </a:p>
          <a:p>
            <a:pPr lvl="1">
              <a:lnSpc>
                <a:spcPct val="105000"/>
              </a:lnSpc>
            </a:pPr>
            <a:r>
              <a:rPr lang="en-US" sz="2200" dirty="0"/>
              <a:t>Offering complimentary membership to residents and discounted rates to young and early career physicians</a:t>
            </a:r>
          </a:p>
          <a:p>
            <a:pPr lvl="1">
              <a:lnSpc>
                <a:spcPct val="105000"/>
              </a:lnSpc>
            </a:pPr>
            <a:r>
              <a:rPr lang="en-US" sz="2200" dirty="0"/>
              <a:t>Providing career resources and tools for skill development</a:t>
            </a:r>
          </a:p>
          <a:p>
            <a:pPr>
              <a:lnSpc>
                <a:spcPct val="105000"/>
              </a:lnSpc>
            </a:pPr>
            <a:r>
              <a:rPr lang="en-US" sz="2400" b="1" dirty="0">
                <a:hlinkClick r:id="rId3" action="ppaction://hlinkfile"/>
              </a:rPr>
              <a:t>Watch ACR membership video</a:t>
            </a:r>
            <a:r>
              <a:rPr lang="en-US" sz="2400" b="1" dirty="0"/>
              <a:t> </a:t>
            </a:r>
          </a:p>
          <a:p>
            <a:pPr>
              <a:lnSpc>
                <a:spcPct val="105000"/>
              </a:lnSpc>
            </a:pPr>
            <a:r>
              <a:rPr lang="en-US" sz="2400" dirty="0"/>
              <a:t>about ACR member benefits and how the College works for you</a:t>
            </a:r>
          </a:p>
          <a:p>
            <a:pPr>
              <a:lnSpc>
                <a:spcPct val="105000"/>
              </a:lnSpc>
            </a:pPr>
            <a:r>
              <a:rPr lang="en-US" sz="2400" b="1" dirty="0"/>
              <a:t>Learn more at: </a:t>
            </a:r>
            <a:r>
              <a:rPr lang="en-US" sz="2400" b="1" u="sng" dirty="0">
                <a:hlinkClick r:id="rId4"/>
              </a:rPr>
              <a:t>acr.org/membership</a:t>
            </a:r>
            <a:endParaRPr lang="en-US" sz="2400" b="1" dirty="0"/>
          </a:p>
          <a:p>
            <a:pPr lvl="1"/>
            <a:endParaRPr lang="en-US" sz="2200" dirty="0"/>
          </a:p>
        </p:txBody>
      </p:sp>
      <p:sp>
        <p:nvSpPr>
          <p:cNvPr id="4" name="Footer Placeholder 3"/>
          <p:cNvSpPr>
            <a:spLocks noGrp="1"/>
          </p:cNvSpPr>
          <p:nvPr>
            <p:ph type="ftr" sz="quarter" idx="10"/>
          </p:nvPr>
        </p:nvSpPr>
        <p:spPr/>
        <p:txBody>
          <a:bodyPr/>
          <a:lstStyle/>
          <a:p>
            <a:pPr>
              <a:defRPr/>
            </a:pPr>
            <a:fld id="{34C50791-7160-4ECD-B2B9-11F30D04B53E}" type="slidenum">
              <a:rPr lang="en-US" smtClean="0"/>
              <a:pPr>
                <a:defRPr/>
              </a:pPr>
              <a:t>50</a:t>
            </a:fld>
            <a:endParaRPr lang="en-US"/>
          </a:p>
        </p:txBody>
      </p:sp>
    </p:spTree>
    <p:extLst>
      <p:ext uri="{BB962C8B-B14F-4D97-AF65-F5344CB8AC3E}">
        <p14:creationId xmlns:p14="http://schemas.microsoft.com/office/powerpoint/2010/main" val="549629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r>
              <a:rPr lang="en-US" dirty="0"/>
              <a:t>ACR Member Benefits</a:t>
            </a:r>
            <a:r>
              <a:rPr lang="en-US" i="1" dirty="0">
                <a:cs typeface="Arial" charset="0"/>
              </a:rPr>
              <a:t> </a:t>
            </a:r>
            <a:endParaRPr lang="en-US" dirty="0"/>
          </a:p>
        </p:txBody>
      </p:sp>
      <p:sp>
        <p:nvSpPr>
          <p:cNvPr id="3" name="Content Placeholder 2"/>
          <p:cNvSpPr>
            <a:spLocks noGrp="1"/>
          </p:cNvSpPr>
          <p:nvPr>
            <p:ph idx="1"/>
          </p:nvPr>
        </p:nvSpPr>
        <p:spPr>
          <a:xfrm>
            <a:off x="762000" y="1447800"/>
            <a:ext cx="7924800" cy="5029200"/>
          </a:xfrm>
        </p:spPr>
        <p:txBody>
          <a:bodyPr>
            <a:noAutofit/>
          </a:bodyPr>
          <a:lstStyle/>
          <a:p>
            <a:pPr marL="347472" indent="-347472">
              <a:spcBef>
                <a:spcPts val="0"/>
              </a:spcBef>
              <a:spcAft>
                <a:spcPts val="600"/>
              </a:spcAft>
              <a:defRPr/>
            </a:pPr>
            <a:r>
              <a:rPr lang="en-US" sz="2400" dirty="0">
                <a:cs typeface="Arial" pitchFamily="34" charset="0"/>
              </a:rPr>
              <a:t>Complimentary subscriptions to leading publications:</a:t>
            </a:r>
          </a:p>
          <a:p>
            <a:pPr marL="1204722" lvl="3" indent="-347472">
              <a:spcBef>
                <a:spcPts val="0"/>
              </a:spcBef>
              <a:spcAft>
                <a:spcPts val="0"/>
              </a:spcAft>
              <a:buFont typeface="+mj-lt"/>
              <a:buAutoNum type="arabicPeriod"/>
              <a:defRPr/>
            </a:pPr>
            <a:r>
              <a:rPr lang="en-US" sz="2200" i="1" dirty="0">
                <a:cs typeface="Arial" pitchFamily="34" charset="0"/>
              </a:rPr>
              <a:t>Journal of the American College of Radiology</a:t>
            </a:r>
            <a:r>
              <a:rPr lang="en-US" sz="2200" i="1" baseline="30000" dirty="0">
                <a:cs typeface="Arial" pitchFamily="34" charset="0"/>
              </a:rPr>
              <a:t>®</a:t>
            </a:r>
            <a:r>
              <a:rPr lang="en-US" sz="2200" dirty="0">
                <a:cs typeface="Arial" pitchFamily="34" charset="0"/>
              </a:rPr>
              <a:t> </a:t>
            </a:r>
          </a:p>
          <a:p>
            <a:pPr marL="1204722" lvl="3" indent="-347472">
              <a:spcBef>
                <a:spcPts val="0"/>
              </a:spcBef>
              <a:spcAft>
                <a:spcPts val="0"/>
              </a:spcAft>
              <a:buFont typeface="+mj-lt"/>
              <a:buAutoNum type="arabicPeriod"/>
              <a:defRPr/>
            </a:pPr>
            <a:r>
              <a:rPr lang="en-US" sz="2200" i="1" dirty="0">
                <a:cs typeface="Arial" pitchFamily="34" charset="0"/>
              </a:rPr>
              <a:t>ACR Bulletin  </a:t>
            </a:r>
          </a:p>
          <a:p>
            <a:pPr marL="1204722" lvl="3" indent="-347472">
              <a:spcBef>
                <a:spcPts val="0"/>
              </a:spcBef>
              <a:spcAft>
                <a:spcPts val="0"/>
              </a:spcAft>
              <a:buFont typeface="+mj-lt"/>
              <a:buAutoNum type="arabicPeriod"/>
              <a:defRPr/>
            </a:pPr>
            <a:r>
              <a:rPr lang="en-US" sz="2200" i="1" dirty="0">
                <a:cs typeface="Arial" pitchFamily="34" charset="0"/>
              </a:rPr>
              <a:t>ACR Radiology Coding Source</a:t>
            </a:r>
            <a:r>
              <a:rPr lang="en-US" sz="2200" baseline="30000" dirty="0">
                <a:cs typeface="Arial" pitchFamily="34" charset="0"/>
              </a:rPr>
              <a:t>™</a:t>
            </a:r>
            <a:r>
              <a:rPr lang="en-US" sz="2200" i="1" dirty="0">
                <a:cs typeface="Arial" pitchFamily="34" charset="0"/>
              </a:rPr>
              <a:t> </a:t>
            </a:r>
            <a:endParaRPr lang="en-US" sz="2200" dirty="0">
              <a:cs typeface="Arial" pitchFamily="34" charset="0"/>
            </a:endParaRPr>
          </a:p>
          <a:p>
            <a:pPr>
              <a:spcBef>
                <a:spcPts val="0"/>
              </a:spcBef>
              <a:spcAft>
                <a:spcPts val="600"/>
              </a:spcAft>
              <a:buClr>
                <a:srgbClr val="94CB62"/>
              </a:buClr>
            </a:pPr>
            <a:r>
              <a:rPr lang="en-US" sz="2400" dirty="0"/>
              <a:t>Free CME/MOC activities covering subspecialties across the radiologic spectrum:</a:t>
            </a:r>
            <a:endParaRPr lang="en-US" sz="2400" b="1" u="sng" dirty="0"/>
          </a:p>
          <a:p>
            <a:pPr marL="1257300" lvl="3" indent="-342900">
              <a:spcBef>
                <a:spcPts val="0"/>
              </a:spcBef>
            </a:pPr>
            <a:r>
              <a:rPr lang="en-US" sz="2200" dirty="0"/>
              <a:t>Daily Case in Point</a:t>
            </a:r>
          </a:p>
          <a:p>
            <a:pPr marL="1257300" lvl="3" indent="-342900">
              <a:spcBef>
                <a:spcPts val="0"/>
              </a:spcBef>
            </a:pPr>
            <a:r>
              <a:rPr lang="en-US" sz="2200" dirty="0"/>
              <a:t>Image Wisely Radiation Safety Cases</a:t>
            </a:r>
          </a:p>
          <a:p>
            <a:pPr marL="1257300" lvl="3" indent="-342900">
              <a:spcBef>
                <a:spcPts val="0"/>
              </a:spcBef>
              <a:spcAft>
                <a:spcPts val="600"/>
              </a:spcAft>
            </a:pPr>
            <a:r>
              <a:rPr lang="en-US" sz="2200" i="1" dirty="0"/>
              <a:t>JACR</a:t>
            </a:r>
            <a:r>
              <a:rPr lang="en-US" sz="2200" baseline="30000" dirty="0"/>
              <a:t>®</a:t>
            </a:r>
            <a:r>
              <a:rPr lang="en-US" sz="2200" dirty="0"/>
              <a:t> journal-based CME activities </a:t>
            </a:r>
            <a:endParaRPr lang="en-US" sz="2200" dirty="0">
              <a:cs typeface="Arial" charset="0"/>
            </a:endParaRPr>
          </a:p>
          <a:p>
            <a:pPr marL="400050" lvl="1" indent="-342900">
              <a:spcBef>
                <a:spcPts val="0"/>
              </a:spcBef>
            </a:pPr>
            <a:r>
              <a:rPr lang="en-US" dirty="0">
                <a:cs typeface="Arial" charset="0"/>
              </a:rPr>
              <a:t>Discounts on premier lifelong learning, including the ACR Education Center </a:t>
            </a:r>
            <a:r>
              <a:rPr lang="en-US" sz="1800" dirty="0">
                <a:cs typeface="Arial" charset="0"/>
              </a:rPr>
              <a:t>(CME credits)</a:t>
            </a:r>
            <a:r>
              <a:rPr lang="en-US" dirty="0">
                <a:cs typeface="Arial" charset="0"/>
              </a:rPr>
              <a:t>, Continuous Professional Improvement </a:t>
            </a:r>
            <a:r>
              <a:rPr lang="en-US" sz="1800" dirty="0">
                <a:cs typeface="Arial" charset="0"/>
              </a:rPr>
              <a:t>(SA-CME credits) </a:t>
            </a:r>
            <a:r>
              <a:rPr lang="en-US" dirty="0">
                <a:cs typeface="Arial" charset="0"/>
              </a:rPr>
              <a:t>and Radiology Leadership Institute</a:t>
            </a:r>
            <a:r>
              <a:rPr lang="en-US" baseline="30000" dirty="0"/>
              <a:t>®</a:t>
            </a:r>
            <a:r>
              <a:rPr lang="en-US" dirty="0"/>
              <a:t> </a:t>
            </a:r>
            <a:r>
              <a:rPr lang="en-US" sz="1800" dirty="0"/>
              <a:t>(RLI credits)</a:t>
            </a:r>
            <a:r>
              <a:rPr lang="en-US" dirty="0"/>
              <a:t> </a:t>
            </a:r>
            <a:endParaRPr lang="en-US" baseline="30000" dirty="0"/>
          </a:p>
        </p:txBody>
      </p:sp>
      <p:sp>
        <p:nvSpPr>
          <p:cNvPr id="4" name="Footer Placeholder 3"/>
          <p:cNvSpPr>
            <a:spLocks noGrp="1"/>
          </p:cNvSpPr>
          <p:nvPr>
            <p:ph type="ftr" sz="quarter" idx="10"/>
          </p:nvPr>
        </p:nvSpPr>
        <p:spPr/>
        <p:txBody>
          <a:bodyPr/>
          <a:lstStyle/>
          <a:p>
            <a:pPr>
              <a:defRPr/>
            </a:pPr>
            <a:fld id="{E4A7477D-C367-45E2-9FA6-2C7CEF258CD3}" type="slidenum">
              <a:rPr lang="en-US" smtClean="0"/>
              <a:pPr>
                <a:defRPr/>
              </a:pPr>
              <a:t>51</a:t>
            </a:fld>
            <a:endParaRPr lang="en-US"/>
          </a:p>
        </p:txBody>
      </p:sp>
    </p:spTree>
    <p:extLst>
      <p:ext uri="{BB962C8B-B14F-4D97-AF65-F5344CB8AC3E}">
        <p14:creationId xmlns:p14="http://schemas.microsoft.com/office/powerpoint/2010/main" val="349153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a:xfrm>
            <a:off x="685800" y="762000"/>
            <a:ext cx="8229600" cy="533400"/>
          </a:xfrm>
        </p:spPr>
        <p:txBody>
          <a:bodyPr/>
          <a:lstStyle/>
          <a:p>
            <a:br>
              <a:rPr lang="en-US" sz="1800" dirty="0">
                <a:cs typeface="Arial" charset="0"/>
              </a:rPr>
            </a:br>
            <a:br>
              <a:rPr lang="en-US" sz="1800" dirty="0">
                <a:cs typeface="Arial" charset="0"/>
              </a:rPr>
            </a:br>
            <a:r>
              <a:rPr lang="en-US" dirty="0">
                <a:cs typeface="Arial" charset="0"/>
              </a:rPr>
              <a:t>Join ACR or Renew Today</a:t>
            </a:r>
            <a:br>
              <a:rPr lang="en-US" b="1" dirty="0"/>
            </a:br>
            <a:endParaRPr lang="en-US" dirty="0"/>
          </a:p>
        </p:txBody>
      </p:sp>
      <p:sp>
        <p:nvSpPr>
          <p:cNvPr id="187394" name="Content Placeholder 2"/>
          <p:cNvSpPr>
            <a:spLocks noGrp="1"/>
          </p:cNvSpPr>
          <p:nvPr>
            <p:ph idx="1"/>
          </p:nvPr>
        </p:nvSpPr>
        <p:spPr>
          <a:xfrm>
            <a:off x="685800" y="5562600"/>
            <a:ext cx="8229600" cy="990600"/>
          </a:xfrm>
        </p:spPr>
        <p:txBody>
          <a:bodyPr/>
          <a:lstStyle/>
          <a:p>
            <a:pPr>
              <a:spcAft>
                <a:spcPts val="1000"/>
              </a:spcAft>
              <a:buClr>
                <a:srgbClr val="94CB62"/>
              </a:buClr>
            </a:pPr>
            <a:r>
              <a:rPr lang="en-US" sz="2400" dirty="0">
                <a:cs typeface="Arial" charset="0"/>
              </a:rPr>
              <a:t>Learn more about ACR member benefits, renew or join today at </a:t>
            </a:r>
            <a:r>
              <a:rPr lang="en-US" sz="2400" b="1" dirty="0">
                <a:cs typeface="Arial" charset="0"/>
                <a:hlinkClick r:id="rId3"/>
              </a:rPr>
              <a:t>acr.org/membership</a:t>
            </a:r>
            <a:endParaRPr lang="en-US" sz="2400" dirty="0">
              <a:cs typeface="Arial" charset="0"/>
            </a:endParaRPr>
          </a:p>
        </p:txBody>
      </p:sp>
      <p:sp>
        <p:nvSpPr>
          <p:cNvPr id="4" name="Footer Placeholder 3"/>
          <p:cNvSpPr>
            <a:spLocks noGrp="1"/>
          </p:cNvSpPr>
          <p:nvPr>
            <p:ph type="ftr" sz="quarter" idx="10"/>
          </p:nvPr>
        </p:nvSpPr>
        <p:spPr/>
        <p:txBody>
          <a:bodyPr/>
          <a:lstStyle/>
          <a:p>
            <a:pPr>
              <a:defRPr/>
            </a:pPr>
            <a:fld id="{BD131E5B-7663-4DEA-9E3A-C3F96913E64F}" type="slidenum">
              <a:rPr lang="en-US" smtClean="0"/>
              <a:pPr>
                <a:defRPr/>
              </a:pPr>
              <a:t>52</a:t>
            </a:fld>
            <a:endParaRPr lang="en-US"/>
          </a:p>
        </p:txBody>
      </p:sp>
      <p:pic>
        <p:nvPicPr>
          <p:cNvPr id="2" name="Picture 1" descr="ACR logo taglin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1" y="762000"/>
            <a:ext cx="2004290" cy="1042454"/>
          </a:xfrm>
          <a:prstGeom prst="rect">
            <a:avLst/>
          </a:prstGeom>
        </p:spPr>
      </p:pic>
      <p:sp>
        <p:nvSpPr>
          <p:cNvPr id="5" name="TextBox 4"/>
          <p:cNvSpPr txBox="1"/>
          <p:nvPr/>
        </p:nvSpPr>
        <p:spPr>
          <a:xfrm>
            <a:off x="762000" y="1595735"/>
            <a:ext cx="5188856" cy="461665"/>
          </a:xfrm>
          <a:prstGeom prst="rect">
            <a:avLst/>
          </a:prstGeom>
          <a:noFill/>
        </p:spPr>
        <p:txBody>
          <a:bodyPr wrap="none" rtlCol="0">
            <a:spAutoFit/>
          </a:bodyPr>
          <a:lstStyle/>
          <a:p>
            <a:r>
              <a:rPr lang="en-US" sz="2400" b="1" dirty="0">
                <a:latin typeface="+mn-lt"/>
                <a:hlinkClick r:id="rId5"/>
              </a:rPr>
              <a:t>Watch the ACR membership video</a:t>
            </a:r>
            <a:endParaRPr lang="en-US" sz="2400" dirty="0">
              <a:latin typeface="+mn-lt"/>
            </a:endParaRPr>
          </a:p>
        </p:txBody>
      </p:sp>
      <p:pic>
        <p:nvPicPr>
          <p:cNvPr id="1027"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7800" y="2085131"/>
            <a:ext cx="5881687" cy="339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92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49704" y="533400"/>
            <a:ext cx="8229600" cy="1143000"/>
          </a:xfrm>
        </p:spPr>
        <p:txBody>
          <a:bodyPr/>
          <a:lstStyle/>
          <a:p>
            <a:r>
              <a:rPr lang="en-US" dirty="0" err="1"/>
              <a:t>ACR</a:t>
            </a:r>
            <a:r>
              <a:rPr lang="en-US" dirty="0"/>
              <a:t> ― The Voice of Radiology</a:t>
            </a:r>
            <a:endParaRPr lang="en-US" i="1" dirty="0"/>
          </a:p>
        </p:txBody>
      </p:sp>
      <p:sp>
        <p:nvSpPr>
          <p:cNvPr id="4" name="Footer Placeholder 3"/>
          <p:cNvSpPr>
            <a:spLocks noGrp="1"/>
          </p:cNvSpPr>
          <p:nvPr>
            <p:ph type="ftr" sz="quarter" idx="10"/>
          </p:nvPr>
        </p:nvSpPr>
        <p:spPr/>
        <p:txBody>
          <a:bodyPr/>
          <a:lstStyle/>
          <a:p>
            <a:pPr>
              <a:defRPr/>
            </a:pPr>
            <a:fld id="{43E662F7-3BDD-4665-AD33-C353ADBC3C0C}" type="slidenum">
              <a:rPr lang="en-US" smtClean="0"/>
              <a:pPr>
                <a:defRPr/>
              </a:pPr>
              <a:t>6</a:t>
            </a:fld>
            <a:endParaRPr lang="en-US" dirty="0"/>
          </a:p>
        </p:txBody>
      </p:sp>
      <p:sp>
        <p:nvSpPr>
          <p:cNvPr id="25603" name="Rectangle 3"/>
          <p:cNvSpPr txBox="1">
            <a:spLocks/>
          </p:cNvSpPr>
          <p:nvPr/>
        </p:nvSpPr>
        <p:spPr bwMode="auto">
          <a:xfrm>
            <a:off x="593564" y="1752600"/>
            <a:ext cx="7848601" cy="4321176"/>
          </a:xfrm>
          <a:prstGeom prst="rect">
            <a:avLst/>
          </a:prstGeom>
          <a:noFill/>
          <a:ln w="9525">
            <a:noFill/>
            <a:miter lim="800000"/>
            <a:headEnd/>
            <a:tailEnd/>
          </a:ln>
        </p:spPr>
        <p:txBody>
          <a:bodyPr/>
          <a:lstStyle/>
          <a:p>
            <a:pPr marL="342900" indent="-342900">
              <a:spcBef>
                <a:spcPct val="20000"/>
              </a:spcBef>
              <a:buClr>
                <a:srgbClr val="92D050"/>
              </a:buClr>
              <a:buFont typeface="Wingdings" pitchFamily="2" charset="2"/>
              <a:buChar char="§"/>
            </a:pPr>
            <a:r>
              <a:rPr lang="en-US" sz="2400" dirty="0"/>
              <a:t>The leader in advancing the practice, science and professions of radiology </a:t>
            </a:r>
          </a:p>
          <a:p>
            <a:pPr marL="342900" indent="-342900">
              <a:spcBef>
                <a:spcPct val="20000"/>
              </a:spcBef>
              <a:buClr>
                <a:srgbClr val="92D050"/>
              </a:buClr>
              <a:buFont typeface="Wingdings" pitchFamily="2" charset="2"/>
              <a:buChar char="§"/>
            </a:pPr>
            <a:r>
              <a:rPr lang="en-US" sz="2400" dirty="0"/>
              <a:t>ACR is recognized within the House of Medicine, and by patient advocacy groups, as a groundbreaker in shaping the future of health care</a:t>
            </a:r>
          </a:p>
          <a:p>
            <a:pPr marL="342900" indent="-342900">
              <a:spcBef>
                <a:spcPct val="20000"/>
              </a:spcBef>
              <a:buClr>
                <a:srgbClr val="92D050"/>
              </a:buClr>
              <a:buFont typeface="Wingdings" pitchFamily="2" charset="2"/>
              <a:buChar char="§"/>
            </a:pPr>
            <a:r>
              <a:rPr lang="en-US" sz="2400" dirty="0"/>
              <a:t>The established global voice of radiologic quality and safety and best practices — providing solutions to government decision makers that ensure radiology remains a vital part of the health care community</a:t>
            </a:r>
          </a:p>
          <a:p>
            <a:pPr marL="342900" indent="-342900">
              <a:spcBef>
                <a:spcPct val="20000"/>
              </a:spcBef>
              <a:buClr>
                <a:srgbClr val="92D050"/>
              </a:buClr>
              <a:buFont typeface="Wingdings" pitchFamily="2" charset="2"/>
              <a:buChar char="§"/>
            </a:pPr>
            <a:r>
              <a:rPr lang="en-US" sz="2400" dirty="0" err="1"/>
              <a:t>ACR</a:t>
            </a:r>
            <a:r>
              <a:rPr lang="en-US" sz="2400" dirty="0"/>
              <a:t> fosters a sense of community among radiologists both locally and nationally</a:t>
            </a:r>
            <a:endParaRPr lang="en-US" sz="2400" b="1" dirty="0">
              <a:cs typeface="Arial" charset="0"/>
            </a:endParaRPr>
          </a:p>
          <a:p>
            <a:pPr>
              <a:spcBef>
                <a:spcPct val="20000"/>
              </a:spcBef>
              <a:buClr>
                <a:srgbClr val="92D050"/>
              </a:buClr>
            </a:pPr>
            <a:endParaRPr lang="en-US" sz="2400" b="1" dirty="0">
              <a:cs typeface="Arial" charset="0"/>
            </a:endParaRPr>
          </a:p>
          <a:p>
            <a:pPr>
              <a:spcBef>
                <a:spcPct val="20000"/>
              </a:spcBef>
              <a:buClr>
                <a:srgbClr val="92D050"/>
              </a:buClr>
            </a:pPr>
            <a:endParaRPr lang="en-US" sz="2400" b="1" dirty="0">
              <a:cs typeface="Arial" charset="0"/>
            </a:endParaRPr>
          </a:p>
          <a:p>
            <a:pPr>
              <a:spcBef>
                <a:spcPct val="20000"/>
              </a:spcBef>
              <a:buClr>
                <a:srgbClr val="92D050"/>
              </a:buClr>
            </a:pPr>
            <a:r>
              <a:rPr lang="en-US" sz="1400" b="1" dirty="0">
                <a:cs typeface="Arial" charset="0"/>
              </a:rPr>
              <a:t>                    </a:t>
            </a:r>
          </a:p>
        </p:txBody>
      </p:sp>
    </p:spTree>
    <p:extLst>
      <p:ext uri="{BB962C8B-B14F-4D97-AF65-F5344CB8AC3E}">
        <p14:creationId xmlns:p14="http://schemas.microsoft.com/office/powerpoint/2010/main" val="14038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err="1">
                <a:cs typeface="Arial" charset="0"/>
              </a:rPr>
              <a:t>ACR</a:t>
            </a:r>
            <a:r>
              <a:rPr lang="en-US" dirty="0">
                <a:cs typeface="Arial" charset="0"/>
              </a:rPr>
              <a:t> Supports Members and Patients</a:t>
            </a:r>
            <a:endParaRPr lang="en-US" i="1" dirty="0"/>
          </a:p>
        </p:txBody>
      </p:sp>
      <p:sp>
        <p:nvSpPr>
          <p:cNvPr id="4" name="Footer Placeholder 3"/>
          <p:cNvSpPr>
            <a:spLocks noGrp="1"/>
          </p:cNvSpPr>
          <p:nvPr>
            <p:ph type="ftr" sz="quarter" idx="10"/>
          </p:nvPr>
        </p:nvSpPr>
        <p:spPr/>
        <p:txBody>
          <a:bodyPr/>
          <a:lstStyle/>
          <a:p>
            <a:pPr>
              <a:defRPr/>
            </a:pPr>
            <a:fld id="{43E662F7-3BDD-4665-AD33-C353ADBC3C0C}" type="slidenum">
              <a:rPr lang="en-US" smtClean="0"/>
              <a:pPr>
                <a:defRPr/>
              </a:pPr>
              <a:t>7</a:t>
            </a:fld>
            <a:endParaRPr lang="en-US" dirty="0"/>
          </a:p>
        </p:txBody>
      </p:sp>
      <p:sp>
        <p:nvSpPr>
          <p:cNvPr id="25603" name="Rectangle 3"/>
          <p:cNvSpPr txBox="1">
            <a:spLocks/>
          </p:cNvSpPr>
          <p:nvPr/>
        </p:nvSpPr>
        <p:spPr bwMode="auto">
          <a:xfrm>
            <a:off x="609606" y="1546224"/>
            <a:ext cx="7848601" cy="4702175"/>
          </a:xfrm>
          <a:prstGeom prst="rect">
            <a:avLst/>
          </a:prstGeom>
          <a:noFill/>
          <a:ln w="9525">
            <a:noFill/>
            <a:miter lim="800000"/>
            <a:headEnd/>
            <a:tailEnd/>
          </a:ln>
        </p:spPr>
        <p:txBody>
          <a:bodyPr/>
          <a:lstStyle/>
          <a:p>
            <a:pPr marL="342900" indent="-342900">
              <a:spcBef>
                <a:spcPct val="20000"/>
              </a:spcBef>
              <a:buClr>
                <a:srgbClr val="92D050"/>
              </a:buClr>
              <a:buFont typeface="Wingdings" pitchFamily="2" charset="2"/>
              <a:buChar char="§"/>
            </a:pPr>
            <a:r>
              <a:rPr lang="en-US" sz="2400" dirty="0"/>
              <a:t>Helping you to participate in new practice and payment models that promote high value, patient-centered radiologic care</a:t>
            </a:r>
          </a:p>
          <a:p>
            <a:pPr marL="342900" indent="-342900">
              <a:spcBef>
                <a:spcPct val="20000"/>
              </a:spcBef>
              <a:buClr>
                <a:srgbClr val="92D050"/>
              </a:buClr>
              <a:buFont typeface="Wingdings" pitchFamily="2" charset="2"/>
              <a:buChar char="§"/>
            </a:pPr>
            <a:r>
              <a:rPr lang="en-US" sz="2400" dirty="0"/>
              <a:t>Providing you with the necessary tools to adapt, succeed and thrive in the changing world of health care</a:t>
            </a:r>
          </a:p>
          <a:p>
            <a:pPr marL="342900" indent="-342900">
              <a:spcBef>
                <a:spcPct val="20000"/>
              </a:spcBef>
              <a:buClr>
                <a:srgbClr val="92D050"/>
              </a:buClr>
              <a:buFont typeface="Wingdings" pitchFamily="2" charset="2"/>
              <a:buChar char="§"/>
            </a:pPr>
            <a:r>
              <a:rPr lang="en-US" sz="2400" dirty="0"/>
              <a:t>Protecting and supporting the work you do through advocacy, economics, leadership, quality and safety, and innovation initiatives</a:t>
            </a:r>
          </a:p>
          <a:p>
            <a:pPr marL="342900" indent="-342900">
              <a:spcBef>
                <a:spcPct val="20000"/>
              </a:spcBef>
              <a:buClr>
                <a:srgbClr val="92D050"/>
              </a:buClr>
              <a:buFont typeface="Wingdings" pitchFamily="2" charset="2"/>
              <a:buChar char="§"/>
            </a:pPr>
            <a:r>
              <a:rPr lang="en-US" sz="2400" dirty="0"/>
              <a:t>Connecting you directly with a dedicated community of professionals who are shaping radiology to ensure it remains integral to the future of health care</a:t>
            </a:r>
          </a:p>
          <a:p>
            <a:pPr marL="342900" indent="-342900">
              <a:spcBef>
                <a:spcPct val="20000"/>
              </a:spcBef>
              <a:buClr>
                <a:srgbClr val="92D050"/>
              </a:buClr>
              <a:buFont typeface="Wingdings" pitchFamily="2" charset="2"/>
              <a:buChar char="§"/>
            </a:pPr>
            <a:endParaRPr lang="en-US" sz="2400" b="1" dirty="0">
              <a:cs typeface="Arial" charset="0"/>
            </a:endParaRPr>
          </a:p>
          <a:p>
            <a:pPr>
              <a:spcBef>
                <a:spcPct val="20000"/>
              </a:spcBef>
              <a:buClr>
                <a:srgbClr val="92D050"/>
              </a:buClr>
            </a:pPr>
            <a:endParaRPr lang="en-US" sz="2400" b="1" dirty="0">
              <a:cs typeface="Arial" charset="0"/>
            </a:endParaRPr>
          </a:p>
          <a:p>
            <a:pPr>
              <a:spcBef>
                <a:spcPct val="20000"/>
              </a:spcBef>
              <a:buClr>
                <a:srgbClr val="92D050"/>
              </a:buClr>
            </a:pPr>
            <a:endParaRPr lang="en-US" sz="2400" b="1" dirty="0">
              <a:cs typeface="Arial" charset="0"/>
            </a:endParaRPr>
          </a:p>
          <a:p>
            <a:pPr>
              <a:spcBef>
                <a:spcPct val="20000"/>
              </a:spcBef>
              <a:buClr>
                <a:srgbClr val="92D050"/>
              </a:buClr>
            </a:pPr>
            <a:r>
              <a:rPr lang="en-US" sz="1400" b="1" dirty="0">
                <a:cs typeface="Arial" charset="0"/>
              </a:rPr>
              <a:t>                    </a:t>
            </a:r>
          </a:p>
        </p:txBody>
      </p:sp>
    </p:spTree>
    <p:extLst>
      <p:ext uri="{BB962C8B-B14F-4D97-AF65-F5344CB8AC3E}">
        <p14:creationId xmlns:p14="http://schemas.microsoft.com/office/powerpoint/2010/main" val="284130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838200"/>
          </a:xfrm>
        </p:spPr>
        <p:txBody>
          <a:bodyPr>
            <a:noAutofit/>
          </a:bodyPr>
          <a:lstStyle/>
          <a:p>
            <a:r>
              <a:rPr lang="en-US" dirty="0"/>
              <a:t> ACR Is The Voice of Radiology</a:t>
            </a:r>
          </a:p>
        </p:txBody>
      </p:sp>
      <p:sp>
        <p:nvSpPr>
          <p:cNvPr id="3" name="Content Placeholder 2"/>
          <p:cNvSpPr>
            <a:spLocks noGrp="1"/>
          </p:cNvSpPr>
          <p:nvPr>
            <p:ph idx="1"/>
          </p:nvPr>
        </p:nvSpPr>
        <p:spPr>
          <a:xfrm>
            <a:off x="838200" y="1676400"/>
            <a:ext cx="7620000" cy="4648200"/>
          </a:xfrm>
        </p:spPr>
        <p:txBody>
          <a:bodyPr>
            <a:noAutofit/>
          </a:bodyPr>
          <a:lstStyle/>
          <a:p>
            <a:pPr marL="0" indent="0">
              <a:buNone/>
            </a:pPr>
            <a:r>
              <a:rPr lang="en-US" sz="2400" dirty="0"/>
              <a:t>ACR Advocacy: </a:t>
            </a:r>
          </a:p>
          <a:p>
            <a:r>
              <a:rPr lang="en-US" sz="2400" dirty="0"/>
              <a:t>Works for you and the radiology community at the local, state and federal levels</a:t>
            </a:r>
          </a:p>
          <a:p>
            <a:r>
              <a:rPr lang="en-US" sz="2400" dirty="0"/>
              <a:t>Advocates for positive change in regulations and legislation </a:t>
            </a:r>
          </a:p>
          <a:p>
            <a:r>
              <a:rPr lang="en-US" sz="2400" dirty="0"/>
              <a:t>Supports important changes, such as physician payment reform, imaging utilization research and patient access to diagnostic screening services</a:t>
            </a:r>
          </a:p>
          <a:p>
            <a:r>
              <a:rPr lang="en-US" sz="2400" dirty="0"/>
              <a:t>Shapes our medical specialty, working with members, to ensure that radiology remains integral to the future of health care</a:t>
            </a:r>
          </a:p>
        </p:txBody>
      </p:sp>
      <p:sp>
        <p:nvSpPr>
          <p:cNvPr id="4" name="Footer Placeholder 3"/>
          <p:cNvSpPr>
            <a:spLocks noGrp="1"/>
          </p:cNvSpPr>
          <p:nvPr>
            <p:ph type="ftr" sz="quarter" idx="10"/>
          </p:nvPr>
        </p:nvSpPr>
        <p:spPr/>
        <p:txBody>
          <a:bodyPr/>
          <a:lstStyle/>
          <a:p>
            <a:pPr>
              <a:defRPr/>
            </a:pPr>
            <a:fld id="{34C50791-7160-4ECD-B2B9-11F30D04B53E}" type="slidenum">
              <a:rPr lang="en-US" smtClean="0"/>
              <a:pPr>
                <a:defRPr/>
              </a:pPr>
              <a:t>8</a:t>
            </a:fld>
            <a:endParaRPr lang="en-US"/>
          </a:p>
        </p:txBody>
      </p:sp>
    </p:spTree>
    <p:extLst>
      <p:ext uri="{BB962C8B-B14F-4D97-AF65-F5344CB8AC3E}">
        <p14:creationId xmlns:p14="http://schemas.microsoft.com/office/powerpoint/2010/main" val="250612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838200"/>
          </a:xfrm>
        </p:spPr>
        <p:txBody>
          <a:bodyPr>
            <a:noAutofit/>
          </a:bodyPr>
          <a:lstStyle/>
          <a:p>
            <a:r>
              <a:rPr lang="en-US" dirty="0"/>
              <a:t> ACR Advocacy</a:t>
            </a:r>
          </a:p>
        </p:txBody>
      </p:sp>
      <p:sp>
        <p:nvSpPr>
          <p:cNvPr id="3" name="Content Placeholder 2"/>
          <p:cNvSpPr>
            <a:spLocks noGrp="1"/>
          </p:cNvSpPr>
          <p:nvPr>
            <p:ph idx="1"/>
          </p:nvPr>
        </p:nvSpPr>
        <p:spPr>
          <a:xfrm>
            <a:off x="838200" y="1676400"/>
            <a:ext cx="7848600" cy="4267200"/>
          </a:xfrm>
        </p:spPr>
        <p:txBody>
          <a:bodyPr>
            <a:normAutofit/>
          </a:bodyPr>
          <a:lstStyle/>
          <a:p>
            <a:pPr marL="0" indent="0">
              <a:buNone/>
            </a:pPr>
            <a:endParaRPr lang="en-US" sz="2200" dirty="0"/>
          </a:p>
          <a:p>
            <a:pPr lvl="1">
              <a:lnSpc>
                <a:spcPct val="105000"/>
              </a:lnSpc>
            </a:pPr>
            <a:endParaRPr lang="en-US" dirty="0"/>
          </a:p>
          <a:p>
            <a:pPr lvl="1"/>
            <a:endParaRPr lang="en-US" sz="2200" dirty="0"/>
          </a:p>
        </p:txBody>
      </p:sp>
      <p:sp>
        <p:nvSpPr>
          <p:cNvPr id="4" name="Footer Placeholder 3"/>
          <p:cNvSpPr>
            <a:spLocks noGrp="1"/>
          </p:cNvSpPr>
          <p:nvPr>
            <p:ph type="ftr" sz="quarter" idx="10"/>
          </p:nvPr>
        </p:nvSpPr>
        <p:spPr/>
        <p:txBody>
          <a:bodyPr/>
          <a:lstStyle/>
          <a:p>
            <a:pPr>
              <a:defRPr/>
            </a:pPr>
            <a:fld id="{34C50791-7160-4ECD-B2B9-11F30D04B53E}" type="slidenum">
              <a:rPr lang="en-US" smtClean="0"/>
              <a:pPr>
                <a:defRPr/>
              </a:pPr>
              <a:t>9</a:t>
            </a:fld>
            <a:endParaRPr lang="en-US"/>
          </a:p>
        </p:txBody>
      </p:sp>
      <p:sp>
        <p:nvSpPr>
          <p:cNvPr id="5" name="Content Placeholder 2"/>
          <p:cNvSpPr txBox="1">
            <a:spLocks/>
          </p:cNvSpPr>
          <p:nvPr/>
        </p:nvSpPr>
        <p:spPr bwMode="auto">
          <a:xfrm>
            <a:off x="609600" y="16764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rgbClr val="92D050"/>
              </a:buClr>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Clr>
                <a:srgbClr val="92D050"/>
              </a:buClr>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92D050"/>
              </a:buClr>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92D050"/>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92D050"/>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dirty="0">
                <a:solidFill>
                  <a:srgbClr val="000000"/>
                </a:solidFill>
                <a:cs typeface="Arial" pitchFamily="34" charset="0"/>
              </a:rPr>
              <a:t>Takes a proactive approach in representing and advancing radiology before U.S. Congress, state legislatures and federal agencies</a:t>
            </a:r>
          </a:p>
          <a:p>
            <a:r>
              <a:rPr lang="en-US" sz="2400" dirty="0">
                <a:solidFill>
                  <a:srgbClr val="000000"/>
                </a:solidFill>
                <a:cs typeface="Arial" pitchFamily="34" charset="0"/>
              </a:rPr>
              <a:t>Supports important issues, including: </a:t>
            </a:r>
          </a:p>
          <a:p>
            <a:pPr lvl="1"/>
            <a:r>
              <a:rPr lang="en-US" sz="2200" dirty="0">
                <a:solidFill>
                  <a:srgbClr val="000000"/>
                </a:solidFill>
                <a:cs typeface="Arial" pitchFamily="34" charset="0"/>
              </a:rPr>
              <a:t>Transition to value-based models</a:t>
            </a:r>
          </a:p>
          <a:p>
            <a:pPr lvl="1"/>
            <a:r>
              <a:rPr lang="en-US" sz="2200" dirty="0">
                <a:solidFill>
                  <a:srgbClr val="000000"/>
                </a:solidFill>
              </a:rPr>
              <a:t>Imaging appropriateness</a:t>
            </a:r>
          </a:p>
          <a:p>
            <a:pPr lvl="1"/>
            <a:r>
              <a:rPr lang="en-US" sz="2200" dirty="0">
                <a:solidFill>
                  <a:srgbClr val="000000"/>
                </a:solidFill>
                <a:cs typeface="Arial" pitchFamily="34" charset="0"/>
              </a:rPr>
              <a:t>Patient- and family-centered care</a:t>
            </a:r>
          </a:p>
          <a:p>
            <a:pPr lvl="1"/>
            <a:r>
              <a:rPr lang="en-US" sz="2200" dirty="0">
                <a:solidFill>
                  <a:srgbClr val="000000"/>
                </a:solidFill>
              </a:rPr>
              <a:t>Quality Payment Program (APMs/MIPS)</a:t>
            </a:r>
          </a:p>
          <a:p>
            <a:pPr lvl="1"/>
            <a:r>
              <a:rPr lang="en-US" sz="2200" dirty="0">
                <a:solidFill>
                  <a:srgbClr val="000000"/>
                </a:solidFill>
              </a:rPr>
              <a:t>Regulatory affairs and research policy</a:t>
            </a:r>
          </a:p>
          <a:p>
            <a:pPr lvl="1"/>
            <a:r>
              <a:rPr lang="en-US" sz="2200" dirty="0">
                <a:solidFill>
                  <a:srgbClr val="000000"/>
                </a:solidFill>
                <a:cs typeface="Arial" pitchFamily="34" charset="0"/>
              </a:rPr>
              <a:t>Evidence-based justification for covered services</a:t>
            </a:r>
          </a:p>
          <a:p>
            <a:r>
              <a:rPr lang="en-US" sz="2400" dirty="0">
                <a:solidFill>
                  <a:srgbClr val="000000"/>
                </a:solidFill>
                <a:cs typeface="Arial" pitchFamily="34" charset="0"/>
              </a:rPr>
              <a:t>Learn more at </a:t>
            </a:r>
            <a:r>
              <a:rPr lang="en-US" b="1" dirty="0">
                <a:solidFill>
                  <a:srgbClr val="000000"/>
                </a:solidFill>
                <a:cs typeface="Arial" pitchFamily="34" charset="0"/>
                <a:hlinkClick r:id="rId3"/>
              </a:rPr>
              <a:t>acr.org</a:t>
            </a:r>
            <a:r>
              <a:rPr lang="en-US" b="1" dirty="0">
                <a:solidFill>
                  <a:srgbClr val="000000"/>
                </a:solidFill>
                <a:cs typeface="Arial" pitchFamily="34" charset="0"/>
              </a:rPr>
              <a:t> </a:t>
            </a:r>
            <a:r>
              <a:rPr lang="en-US" sz="2400" b="1" dirty="0">
                <a:solidFill>
                  <a:srgbClr val="000000"/>
                </a:solidFill>
                <a:cs typeface="Arial" pitchFamily="34" charset="0"/>
              </a:rPr>
              <a:t>search Advocacy</a:t>
            </a:r>
          </a:p>
          <a:p>
            <a:endParaRPr lang="en-US" sz="2400" b="1" kern="0" dirty="0">
              <a:solidFill>
                <a:srgbClr val="000000"/>
              </a:solidFill>
            </a:endParaRPr>
          </a:p>
        </p:txBody>
      </p:sp>
    </p:spTree>
    <p:extLst>
      <p:ext uri="{BB962C8B-B14F-4D97-AF65-F5344CB8AC3E}">
        <p14:creationId xmlns:p14="http://schemas.microsoft.com/office/powerpoint/2010/main" val="1866507572"/>
      </p:ext>
    </p:extLst>
  </p:cSld>
  <p:clrMapOvr>
    <a:masterClrMapping/>
  </p:clrMapOvr>
</p:sld>
</file>

<file path=ppt/theme/theme1.xml><?xml version="1.0" encoding="utf-8"?>
<a:theme xmlns:a="http://schemas.openxmlformats.org/drawingml/2006/main" name="ACR_PPT Light Bkgrd_F">
  <a:themeElements>
    <a:clrScheme name="Custom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L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R_Theme">
  <a:themeElements>
    <a:clrScheme name="94 WESTBOUND">
      <a:dk1>
        <a:sysClr val="windowText" lastClr="000000"/>
      </a:dk1>
      <a:lt1>
        <a:sysClr val="window" lastClr="FFFFFF"/>
      </a:lt1>
      <a:dk2>
        <a:srgbClr val="064469"/>
      </a:dk2>
      <a:lt2>
        <a:srgbClr val="EEF7FF"/>
      </a:lt2>
      <a:accent1>
        <a:srgbClr val="00687F"/>
      </a:accent1>
      <a:accent2>
        <a:srgbClr val="4D8790"/>
      </a:accent2>
      <a:accent3>
        <a:srgbClr val="4D8C40"/>
      </a:accent3>
      <a:accent4>
        <a:srgbClr val="FFA710"/>
      </a:accent4>
      <a:accent5>
        <a:srgbClr val="B73D96"/>
      </a:accent5>
      <a:accent6>
        <a:srgbClr val="F71E4A"/>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rgbClr val="00687F"/>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R_Theme" id="{137B87E9-D185-AF44-97E7-4D3402B7B4CF}" vid="{B3F8D098-7622-E742-BB5F-68B758E61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ACR_PPT Light Bkgrd_F</Template>
  <TotalTime>7409</TotalTime>
  <Words>4330</Words>
  <Application>Microsoft Office PowerPoint</Application>
  <PresentationFormat>On-screen Show (4:3)</PresentationFormat>
  <Paragraphs>600</Paragraphs>
  <Slides>52</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MS PGothic</vt:lpstr>
      <vt:lpstr>MS PGothic</vt:lpstr>
      <vt:lpstr>Arial</vt:lpstr>
      <vt:lpstr>Calibri</vt:lpstr>
      <vt:lpstr>Georgia</vt:lpstr>
      <vt:lpstr>Times New Roman</vt:lpstr>
      <vt:lpstr>Verdana</vt:lpstr>
      <vt:lpstr>Wingdings</vt:lpstr>
      <vt:lpstr>ACR_PPT Light Bkgrd_F</vt:lpstr>
      <vt:lpstr>ACR_Theme</vt:lpstr>
      <vt:lpstr>ACR Overview</vt:lpstr>
      <vt:lpstr>ACR Key Facts</vt:lpstr>
      <vt:lpstr>ACR Is Led by Members</vt:lpstr>
      <vt:lpstr>ACR Core Purpose and Values</vt:lpstr>
      <vt:lpstr>ACR Core Areas</vt:lpstr>
      <vt:lpstr>ACR ― The Voice of Radiology</vt:lpstr>
      <vt:lpstr>ACR Supports Members and Patients</vt:lpstr>
      <vt:lpstr> ACR Is The Voice of Radiology</vt:lpstr>
      <vt:lpstr> ACR Advocacy</vt:lpstr>
      <vt:lpstr>ACR Advocacy Communication</vt:lpstr>
      <vt:lpstr> ACR Advocacy: Recent Victories</vt:lpstr>
      <vt:lpstr>115th Congress Legislative Forecast</vt:lpstr>
      <vt:lpstr>Failure of AHCA Illustrates Many Things</vt:lpstr>
      <vt:lpstr>PowerPoint Presentation</vt:lpstr>
      <vt:lpstr>So What’s Congress Been Doing Since the ACA Repeal Effort?</vt:lpstr>
      <vt:lpstr>What’s Next for Health Care?</vt:lpstr>
      <vt:lpstr>Other Key Issues in 115th Congress</vt:lpstr>
      <vt:lpstr>PowerPoint Presentation</vt:lpstr>
      <vt:lpstr>ACR DSI Mission</vt:lpstr>
      <vt:lpstr>ACR Data Science Institute: Initial Focus</vt:lpstr>
      <vt:lpstr>Education</vt:lpstr>
      <vt:lpstr>ACR Economics and Health Policy</vt:lpstr>
      <vt:lpstr>CDS Update</vt:lpstr>
      <vt:lpstr>Important CDS Points</vt:lpstr>
      <vt:lpstr>CDS/AUC opportunities for radiologists</vt:lpstr>
      <vt:lpstr>PowerPoint Presentation</vt:lpstr>
      <vt:lpstr>Medicare Access and CHIP Reauthorization Act</vt:lpstr>
      <vt:lpstr>Imaging 3.0</vt:lpstr>
      <vt:lpstr>Quality and Safety</vt:lpstr>
      <vt:lpstr>ACR Quality and Safety Tools for  Patient Care</vt:lpstr>
      <vt:lpstr>Lung Cancer Screening Activities</vt:lpstr>
      <vt:lpstr>CMS Quality Payment Program </vt:lpstr>
      <vt:lpstr>ACR QPP Resources</vt:lpstr>
      <vt:lpstr>Radiology Support, Communication  and Alignment Network (R-SCAN) </vt:lpstr>
      <vt:lpstr>What Is R-SCAN? </vt:lpstr>
      <vt:lpstr>Why Participate? </vt:lpstr>
      <vt:lpstr>Interventional Radiology Toolkit</vt:lpstr>
      <vt:lpstr>Radiation Oncology Resources</vt:lpstr>
      <vt:lpstr>Radiation Oncology Resources</vt:lpstr>
      <vt:lpstr>Radiation Oncology Resources</vt:lpstr>
      <vt:lpstr>Helping Improve the Patient Experience</vt:lpstr>
      <vt:lpstr>Education</vt:lpstr>
      <vt:lpstr> Annual Meeting of  the American College of Radiology SAVE THE DATE!   May 19−23, 2018  Marriott Wardman Park Hotel Washington, DC  Governance ● Advocacy ● Economics ● Education   Search acr.org ACR 2018</vt:lpstr>
      <vt:lpstr>ACR Center for Research  and Innovation</vt:lpstr>
      <vt:lpstr>Harvey L. Neiman Health Policy Institute® </vt:lpstr>
      <vt:lpstr>PowerPoint Presentation</vt:lpstr>
      <vt:lpstr>PowerPoint Presentation</vt:lpstr>
      <vt:lpstr>ACR Foundation (ACRF)</vt:lpstr>
      <vt:lpstr>ACRF Update</vt:lpstr>
      <vt:lpstr>Member Services</vt:lpstr>
      <vt:lpstr>ACR Member Benefits </vt:lpstr>
      <vt:lpstr>  Join ACR or Renew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 Update</dc:title>
  <dc:creator>Whiting, Anne</dc:creator>
  <cp:lastModifiedBy>William Herrington</cp:lastModifiedBy>
  <cp:revision>919</cp:revision>
  <cp:lastPrinted>2017-01-25T21:33:52Z</cp:lastPrinted>
  <dcterms:created xsi:type="dcterms:W3CDTF">2012-07-11T18:09:01Z</dcterms:created>
  <dcterms:modified xsi:type="dcterms:W3CDTF">2018-05-28T15:29:04Z</dcterms:modified>
</cp:coreProperties>
</file>