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Lst>
  <p:notesMasterIdLst>
    <p:notesMasterId r:id="rId49"/>
  </p:notesMasterIdLst>
  <p:sldIdLst>
    <p:sldId id="256" r:id="rId2"/>
    <p:sldId id="257" r:id="rId3"/>
    <p:sldId id="344" r:id="rId4"/>
    <p:sldId id="259" r:id="rId5"/>
    <p:sldId id="260" r:id="rId6"/>
    <p:sldId id="262" r:id="rId7"/>
    <p:sldId id="263" r:id="rId8"/>
    <p:sldId id="264" r:id="rId9"/>
    <p:sldId id="265" r:id="rId10"/>
    <p:sldId id="266" r:id="rId11"/>
    <p:sldId id="267" r:id="rId12"/>
    <p:sldId id="268" r:id="rId13"/>
    <p:sldId id="269" r:id="rId14"/>
    <p:sldId id="271" r:id="rId15"/>
    <p:sldId id="272" r:id="rId16"/>
    <p:sldId id="273" r:id="rId17"/>
    <p:sldId id="274" r:id="rId18"/>
    <p:sldId id="275" r:id="rId19"/>
    <p:sldId id="276" r:id="rId20"/>
    <p:sldId id="277" r:id="rId21"/>
    <p:sldId id="278" r:id="rId22"/>
    <p:sldId id="280" r:id="rId23"/>
    <p:sldId id="282" r:id="rId24"/>
    <p:sldId id="281" r:id="rId25"/>
    <p:sldId id="283" r:id="rId26"/>
    <p:sldId id="285" r:id="rId27"/>
    <p:sldId id="286" r:id="rId28"/>
    <p:sldId id="287" r:id="rId29"/>
    <p:sldId id="288" r:id="rId30"/>
    <p:sldId id="289" r:id="rId31"/>
    <p:sldId id="290" r:id="rId32"/>
    <p:sldId id="291" r:id="rId33"/>
    <p:sldId id="292" r:id="rId34"/>
    <p:sldId id="346" r:id="rId35"/>
    <p:sldId id="352" r:id="rId36"/>
    <p:sldId id="353" r:id="rId37"/>
    <p:sldId id="354" r:id="rId38"/>
    <p:sldId id="355" r:id="rId39"/>
    <p:sldId id="356" r:id="rId40"/>
    <p:sldId id="357" r:id="rId41"/>
    <p:sldId id="293" r:id="rId42"/>
    <p:sldId id="295" r:id="rId43"/>
    <p:sldId id="297" r:id="rId44"/>
    <p:sldId id="304" r:id="rId45"/>
    <p:sldId id="305" r:id="rId46"/>
    <p:sldId id="362" r:id="rId47"/>
    <p:sldId id="306" r:id="rId48"/>
  </p:sldIdLst>
  <p:sldSz cx="9144000" cy="6858000" type="screen4x3"/>
  <p:notesSz cx="6858000" cy="9144000"/>
  <p:embeddedFontLst>
    <p:embeddedFont>
      <p:font typeface="Quattrocento Sans" panose="020B0604020202020204" charset="0"/>
      <p:bold r:id="rId50"/>
      <p:italic r:id="rId51"/>
      <p:boldItalic r:id="rId52"/>
    </p:embeddedFont>
    <p:embeddedFont>
      <p:font typeface="Arial Narrow" panose="020B0606020202030204" pitchFamily="34" charset="0"/>
      <p:regular r:id="rId53"/>
      <p:bold r:id="rId54"/>
      <p:italic r:id="rId55"/>
      <p:boldItalic r:id="rId56"/>
    </p:embeddedFont>
    <p:embeddedFont>
      <p:font typeface="Calibri" panose="020F0502020204030204" pitchFamily="34" charset="0"/>
      <p:regular r:id="rId57"/>
      <p:bold r:id="rId58"/>
      <p:italic r:id="rId59"/>
      <p:boldItalic r:id="rId60"/>
    </p:embeddedFont>
    <p:embeddedFont>
      <p:font typeface="Pacifico" panose="020B0604020202020204" charset="0"/>
      <p:regular r:id="rId6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 xmlns:p15="http://schemas.microsoft.com/office/powerpoint/2012/main">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103" d="100"/>
          <a:sy n="103" d="100"/>
        </p:scale>
        <p:origin x="-206" y="221"/>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1.fntdata"/><Relationship Id="rId55" Type="http://schemas.openxmlformats.org/officeDocument/2006/relationships/font" Target="fonts/font6.fntdata"/><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5.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4.fntdata"/><Relationship Id="rId58"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57" Type="http://schemas.openxmlformats.org/officeDocument/2006/relationships/font" Target="fonts/font8.fntdata"/><Relationship Id="rId61"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7.fntdata"/><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800" cy="457200"/>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3" y="0"/>
            <a:ext cx="2971800" cy="457200"/>
          </a:xfrm>
          <a:prstGeom prst="rect">
            <a:avLst/>
          </a:prstGeom>
          <a:noFill/>
          <a:ln>
            <a:noFill/>
          </a:ln>
        </p:spPr>
        <p:txBody>
          <a:bodyPr spcFirstLastPara="1" wrap="square" lIns="91425" tIns="91425" rIns="91425" bIns="91425"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Shape 6"/>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800" cy="457200"/>
          </a:xfrm>
          <a:prstGeom prst="rect">
            <a:avLst/>
          </a:prstGeom>
          <a:noFill/>
          <a:ln>
            <a:noFill/>
          </a:ln>
        </p:spPr>
        <p:txBody>
          <a:bodyPr spcFirstLastPara="1" wrap="square" lIns="91425" tIns="91425" rIns="91425" bIns="91425"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9636769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Shape 13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37" name="Shape 1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Shape 24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Shape 245"/>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r>
              <a:rPr lang="en-US" sz="1200" b="0" i="0" u="none" strike="noStrike" cap="none">
                <a:solidFill>
                  <a:schemeClr val="dk1"/>
                </a:solidFill>
                <a:latin typeface="Calibri"/>
                <a:ea typeface="Calibri"/>
                <a:cs typeface="Calibri"/>
                <a:sym typeface="Calibri"/>
              </a:rPr>
              <a:t>TEMPLATE</a:t>
            </a:r>
            <a:endParaRPr/>
          </a:p>
        </p:txBody>
      </p:sp>
      <p:sp>
        <p:nvSpPr>
          <p:cNvPr id="246" name="Shape 246"/>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chemeClr val="dk1"/>
              </a:buClr>
              <a:buSzPts val="1200"/>
              <a:buFont typeface="Calibri"/>
              <a:buNone/>
            </a:pPr>
            <a:fld id="{00000000-1234-1234-1234-123412341234}" type="slidenum">
              <a:rPr lang="en-US" sz="1200">
                <a:solidFill>
                  <a:schemeClr val="dk1"/>
                </a:solidFill>
                <a:latin typeface="Calibri"/>
                <a:ea typeface="Calibri"/>
                <a:cs typeface="Calibri"/>
                <a:sym typeface="Calibri"/>
              </a:rPr>
              <a:t>11</a:t>
            </a:fld>
            <a:endParaRPr sz="1200">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Shape 25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6" name="Shape 256"/>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257" name="Shape 257"/>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Shape 26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63" name="Shape 26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Shape 27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5" name="Shape 275"/>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r>
              <a:rPr lang="en-US" sz="1200" b="0" i="0" u="none" strike="noStrike" cap="none">
                <a:solidFill>
                  <a:schemeClr val="dk1"/>
                </a:solidFill>
                <a:latin typeface="Calibri"/>
                <a:ea typeface="Calibri"/>
                <a:cs typeface="Calibri"/>
                <a:sym typeface="Calibri"/>
              </a:rPr>
              <a:t>TEMPLATE</a:t>
            </a:r>
            <a:endParaRPr/>
          </a:p>
        </p:txBody>
      </p:sp>
      <p:sp>
        <p:nvSpPr>
          <p:cNvPr id="276" name="Shape 276"/>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chemeClr val="dk1"/>
              </a:buClr>
              <a:buSzPts val="1200"/>
              <a:buFont typeface="Calibri"/>
              <a:buNone/>
            </a:pPr>
            <a:fld id="{00000000-1234-1234-1234-123412341234}" type="slidenum">
              <a:rPr lang="en-US" sz="1200">
                <a:solidFill>
                  <a:schemeClr val="dk1"/>
                </a:solidFill>
                <a:latin typeface="Calibri"/>
                <a:ea typeface="Calibri"/>
                <a:cs typeface="Calibri"/>
                <a:sym typeface="Calibri"/>
              </a:rPr>
              <a:t>14</a:t>
            </a:fld>
            <a:endParaRPr sz="1200">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Shape 28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4" name="Shape 28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r>
              <a:rPr lang="en-US" sz="1200" b="0" i="0" u="none" strike="noStrike" cap="none">
                <a:solidFill>
                  <a:schemeClr val="dk1"/>
                </a:solidFill>
                <a:latin typeface="Calibri"/>
                <a:ea typeface="Calibri"/>
                <a:cs typeface="Calibri"/>
                <a:sym typeface="Calibri"/>
              </a:rPr>
              <a:t>TEMPLATE</a:t>
            </a:r>
            <a:endParaRPr/>
          </a:p>
        </p:txBody>
      </p:sp>
      <p:sp>
        <p:nvSpPr>
          <p:cNvPr id="285" name="Shape 285"/>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chemeClr val="dk1"/>
              </a:buClr>
              <a:buSzPts val="1200"/>
              <a:buFont typeface="Calibri"/>
              <a:buNone/>
            </a:pPr>
            <a:fld id="{00000000-1234-1234-1234-123412341234}" type="slidenum">
              <a:rPr lang="en-US" sz="1200">
                <a:solidFill>
                  <a:schemeClr val="dk1"/>
                </a:solidFill>
                <a:latin typeface="Calibri"/>
                <a:ea typeface="Calibri"/>
                <a:cs typeface="Calibri"/>
                <a:sym typeface="Calibri"/>
              </a:rPr>
              <a:t>15</a:t>
            </a:fld>
            <a:endParaRPr sz="1200">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6" name="Shape 296"/>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297" name="Shape 297"/>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Arial"/>
              <a:buNone/>
            </a:pPr>
            <a:fld id="{00000000-1234-1234-1234-123412341234}" type="slidenum">
              <a:rPr lang="en-US" sz="1200">
                <a:solidFill>
                  <a:schemeClr val="dk1"/>
                </a:solidFill>
                <a:latin typeface="Calibri"/>
                <a:ea typeface="Calibri"/>
                <a:cs typeface="Calibri"/>
                <a:sym typeface="Calibri"/>
              </a:rPr>
              <a:t>16</a:t>
            </a:fld>
            <a:endParaRPr sz="1200">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Shape 30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303" name="Shape 30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Shape 30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309" name="Shape 30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Shape 31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314" name="Shape 3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Shape 31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319" name="Shape 31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43" name="Shape 1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Shape 32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27" name="Shape 32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Shape 33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340" name="Shape 34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Shape 35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352" name="Shape 35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Shape 34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346" name="Shape 34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Shape 36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361" name="Shape 3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Shape 37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376" name="Shape 37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Shape 38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382" name="Shape 38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Shape 38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89" name="Shape 38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Shape 39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96" name="Shape 39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Shape 40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404" name="Shape 40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Shape 15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8" name="Shape 15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59" name="Shape 159"/>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4</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Shape 40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410" name="Shape 41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Shape 41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416" name="Shape 41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Shape 42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422" name="Shape 42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Shape 49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495" name="Shape 4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54895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Shape 50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04" name="Shape 50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505" name="Shape 505"/>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40</a:t>
            </a:fld>
            <a:endParaRPr/>
          </a:p>
        </p:txBody>
      </p:sp>
    </p:spTree>
    <p:extLst>
      <p:ext uri="{BB962C8B-B14F-4D97-AF65-F5344CB8AC3E}">
        <p14:creationId xmlns:p14="http://schemas.microsoft.com/office/powerpoint/2010/main" val="28195878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Shape 42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8" name="Shape 42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429" name="Shape 429"/>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41</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Shape 44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47" name="Shape 44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448" name="Shape 448"/>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42</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Shape 46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67" name="Shape 46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468" name="Shape 468"/>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rtl="0">
              <a:spcBef>
                <a:spcPts val="0"/>
              </a:spcBef>
              <a:spcAft>
                <a:spcPts val="0"/>
              </a:spcAft>
              <a:buClr>
                <a:srgbClr val="000000"/>
              </a:buClr>
              <a:buFont typeface="Arial"/>
              <a:buNone/>
            </a:pPr>
            <a:fld id="{00000000-1234-1234-1234-123412341234}" type="slidenum">
              <a:rPr lang="en-US"/>
              <a:t>43</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Shape 51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8" name="Shape 51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519" name="Shape 519"/>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44</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Shape 52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7" name="Shape 52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528" name="Shape 528"/>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45</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Shape 16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Shape 165"/>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r>
              <a:rPr lang="en-US" sz="1200" b="0" i="0" u="none" strike="noStrike" cap="none">
                <a:solidFill>
                  <a:schemeClr val="dk1"/>
                </a:solidFill>
                <a:latin typeface="Calibri"/>
                <a:ea typeface="Calibri"/>
                <a:cs typeface="Calibri"/>
                <a:sym typeface="Calibri"/>
              </a:rPr>
              <a:t>TEMPLATE</a:t>
            </a:r>
            <a:endParaRPr/>
          </a:p>
        </p:txBody>
      </p:sp>
      <p:sp>
        <p:nvSpPr>
          <p:cNvPr id="166" name="Shape 166"/>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Shape 53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34" name="Shape 53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535" name="Shape 535"/>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46</a:t>
            </a:fld>
            <a:endParaRPr/>
          </a:p>
        </p:txBody>
      </p:sp>
    </p:spTree>
    <p:extLst>
      <p:ext uri="{BB962C8B-B14F-4D97-AF65-F5344CB8AC3E}">
        <p14:creationId xmlns:p14="http://schemas.microsoft.com/office/powerpoint/2010/main" val="153022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Shape 53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34" name="Shape 53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535" name="Shape 535"/>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47</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Shape 18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 name="Shape 183"/>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r>
              <a:rPr lang="en-US" sz="1200" b="0" i="0" u="none" strike="noStrike" cap="none">
                <a:solidFill>
                  <a:schemeClr val="dk1"/>
                </a:solidFill>
                <a:latin typeface="Calibri"/>
                <a:ea typeface="Calibri"/>
                <a:cs typeface="Calibri"/>
                <a:sym typeface="Calibri"/>
              </a:rPr>
              <a:t>TEMPLATE</a:t>
            </a:r>
            <a:endParaRPr/>
          </a:p>
        </p:txBody>
      </p:sp>
      <p:sp>
        <p:nvSpPr>
          <p:cNvPr id="184" name="Shape 184"/>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Shape 19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7" name="Shape 197"/>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r>
              <a:rPr lang="en-US" sz="1200" b="0" i="0" u="none" strike="noStrike" cap="none">
                <a:solidFill>
                  <a:schemeClr val="dk1"/>
                </a:solidFill>
                <a:latin typeface="Calibri"/>
                <a:ea typeface="Calibri"/>
                <a:cs typeface="Calibri"/>
                <a:sym typeface="Calibri"/>
              </a:rPr>
              <a:t>TEMPLATE</a:t>
            </a:r>
            <a:endParaRPr/>
          </a:p>
        </p:txBody>
      </p:sp>
      <p:sp>
        <p:nvSpPr>
          <p:cNvPr id="198" name="Shape 198"/>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Shape 20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Shape 208"/>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900"/>
              <a:buFont typeface="Calibri"/>
              <a:buNone/>
            </a:pPr>
            <a:endParaRPr sz="900" b="0" i="0" u="none" strike="noStrike" cap="none">
              <a:solidFill>
                <a:schemeClr val="dk1"/>
              </a:solidFill>
              <a:latin typeface="Calibri"/>
              <a:ea typeface="Calibri"/>
              <a:cs typeface="Calibri"/>
              <a:sym typeface="Calibri"/>
            </a:endParaRPr>
          </a:p>
        </p:txBody>
      </p:sp>
      <p:sp>
        <p:nvSpPr>
          <p:cNvPr id="209" name="Shape 209"/>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chemeClr val="dk1"/>
              </a:buClr>
              <a:buSzPts val="1200"/>
              <a:buFont typeface="Calibri"/>
              <a:buNone/>
            </a:pPr>
            <a:fld id="{00000000-1234-1234-1234-123412341234}" type="slidenum">
              <a:rPr lang="en-US" sz="1200">
                <a:solidFill>
                  <a:schemeClr val="dk1"/>
                </a:solidFill>
                <a:latin typeface="Calibri"/>
                <a:ea typeface="Calibri"/>
                <a:cs typeface="Calibri"/>
                <a:sym typeface="Calibri"/>
              </a:rPr>
              <a:t>8</a:t>
            </a:fld>
            <a:endParaRPr sz="1200">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Shape 22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26" name="Shape 22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Shape 232"/>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233" name="Shape 23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Shape 16"/>
          <p:cNvSpPr txBox="1">
            <a:spLocks noGrp="1"/>
          </p:cNvSpPr>
          <p:nvPr>
            <p:ph type="ctrTitle"/>
          </p:nvPr>
        </p:nvSpPr>
        <p:spPr>
          <a:xfrm>
            <a:off x="685800" y="2130425"/>
            <a:ext cx="7772400" cy="14700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7" name="Shape 17"/>
          <p:cNvSpPr txBox="1">
            <a:spLocks noGrp="1"/>
          </p:cNvSpPr>
          <p:nvPr>
            <p:ph type="subTitle" idx="1"/>
          </p:nvPr>
        </p:nvSpPr>
        <p:spPr>
          <a:xfrm>
            <a:off x="1371600" y="3886200"/>
            <a:ext cx="6400800" cy="1752600"/>
          </a:xfrm>
          <a:prstGeom prst="rect">
            <a:avLst/>
          </a:prstGeom>
          <a:noFill/>
          <a:ln>
            <a:noFill/>
          </a:ln>
        </p:spPr>
        <p:txBody>
          <a:bodyPr spcFirstLastPara="1" wrap="square" lIns="91425" tIns="91425" rIns="91425" bIns="91425" anchor="t" anchorCtr="0"/>
          <a:lstStyle>
            <a:lvl1pPr marR="0" lvl="0" algn="ctr" rtl="0">
              <a:spcBef>
                <a:spcPts val="640"/>
              </a:spcBef>
              <a:spcAft>
                <a:spcPts val="0"/>
              </a:spcAft>
              <a:buClr>
                <a:srgbClr val="F5F5F5"/>
              </a:buClr>
              <a:buSzPts val="3200"/>
              <a:buFont typeface="Arial"/>
              <a:buNone/>
              <a:defRPr sz="3200" b="0" i="0" u="none" strike="noStrike" cap="none">
                <a:solidFill>
                  <a:srgbClr val="F5F5F5"/>
                </a:solidFill>
                <a:latin typeface="Calibri"/>
                <a:ea typeface="Calibri"/>
                <a:cs typeface="Calibri"/>
                <a:sym typeface="Calibri"/>
              </a:defRPr>
            </a:lvl1pPr>
            <a:lvl2pPr marR="0" lvl="1" algn="ctr" rtl="0">
              <a:spcBef>
                <a:spcPts val="560"/>
              </a:spcBef>
              <a:spcAft>
                <a:spcPts val="0"/>
              </a:spcAft>
              <a:buClr>
                <a:srgbClr val="F5F5F5"/>
              </a:buClr>
              <a:buSzPts val="2800"/>
              <a:buFont typeface="Arial"/>
              <a:buNone/>
              <a:defRPr sz="2800" b="0" i="0" u="none" strike="noStrike" cap="none">
                <a:solidFill>
                  <a:srgbClr val="F5F5F5"/>
                </a:solidFill>
                <a:latin typeface="Calibri"/>
                <a:ea typeface="Calibri"/>
                <a:cs typeface="Calibri"/>
                <a:sym typeface="Calibri"/>
              </a:defRPr>
            </a:lvl2pPr>
            <a:lvl3pPr marR="0" lvl="2" algn="ctr" rtl="0">
              <a:spcBef>
                <a:spcPts val="480"/>
              </a:spcBef>
              <a:spcAft>
                <a:spcPts val="0"/>
              </a:spcAft>
              <a:buClr>
                <a:srgbClr val="F5F5F5"/>
              </a:buClr>
              <a:buSzPts val="2400"/>
              <a:buFont typeface="Arial"/>
              <a:buNone/>
              <a:defRPr sz="2400" b="0" i="0" u="none" strike="noStrike" cap="none">
                <a:solidFill>
                  <a:srgbClr val="F5F5F5"/>
                </a:solidFill>
                <a:latin typeface="Calibri"/>
                <a:ea typeface="Calibri"/>
                <a:cs typeface="Calibri"/>
                <a:sym typeface="Calibri"/>
              </a:defRPr>
            </a:lvl3pPr>
            <a:lvl4pPr marR="0" lvl="3" algn="ctr" rtl="0">
              <a:spcBef>
                <a:spcPts val="400"/>
              </a:spcBef>
              <a:spcAft>
                <a:spcPts val="0"/>
              </a:spcAft>
              <a:buClr>
                <a:srgbClr val="F5F5F5"/>
              </a:buClr>
              <a:buSzPts val="2000"/>
              <a:buFont typeface="Arial"/>
              <a:buNone/>
              <a:defRPr sz="2000" b="0" i="0" u="none" strike="noStrike" cap="none">
                <a:solidFill>
                  <a:srgbClr val="F5F5F5"/>
                </a:solidFill>
                <a:latin typeface="Calibri"/>
                <a:ea typeface="Calibri"/>
                <a:cs typeface="Calibri"/>
                <a:sym typeface="Calibri"/>
              </a:defRPr>
            </a:lvl4pPr>
            <a:lvl5pPr marR="0" lvl="4" algn="ctr" rtl="0">
              <a:spcBef>
                <a:spcPts val="400"/>
              </a:spcBef>
              <a:spcAft>
                <a:spcPts val="0"/>
              </a:spcAft>
              <a:buClr>
                <a:srgbClr val="F5F5F5"/>
              </a:buClr>
              <a:buSzPts val="2000"/>
              <a:buFont typeface="Arial"/>
              <a:buNone/>
              <a:defRPr sz="2000" b="0" i="0" u="none" strike="noStrike" cap="none">
                <a:solidFill>
                  <a:srgbClr val="F5F5F5"/>
                </a:solidFill>
                <a:latin typeface="Calibri"/>
                <a:ea typeface="Calibri"/>
                <a:cs typeface="Calibri"/>
                <a:sym typeface="Calibri"/>
              </a:defRPr>
            </a:lvl5pPr>
            <a:lvl6pPr marR="0" lvl="5" algn="ctr" rtl="0">
              <a:spcBef>
                <a:spcPts val="400"/>
              </a:spcBef>
              <a:spcAft>
                <a:spcPts val="0"/>
              </a:spcAft>
              <a:buClr>
                <a:srgbClr val="F5F5F5"/>
              </a:buClr>
              <a:buSzPts val="2000"/>
              <a:buFont typeface="Arial"/>
              <a:buNone/>
              <a:defRPr sz="2000" b="0" i="0" u="none" strike="noStrike" cap="none">
                <a:solidFill>
                  <a:srgbClr val="F5F5F5"/>
                </a:solidFill>
                <a:latin typeface="Calibri"/>
                <a:ea typeface="Calibri"/>
                <a:cs typeface="Calibri"/>
                <a:sym typeface="Calibri"/>
              </a:defRPr>
            </a:lvl6pPr>
            <a:lvl7pPr marR="0" lvl="6" algn="ctr" rtl="0">
              <a:spcBef>
                <a:spcPts val="400"/>
              </a:spcBef>
              <a:spcAft>
                <a:spcPts val="0"/>
              </a:spcAft>
              <a:buClr>
                <a:srgbClr val="F5F5F5"/>
              </a:buClr>
              <a:buSzPts val="2000"/>
              <a:buFont typeface="Arial"/>
              <a:buNone/>
              <a:defRPr sz="2000" b="0" i="0" u="none" strike="noStrike" cap="none">
                <a:solidFill>
                  <a:srgbClr val="F5F5F5"/>
                </a:solidFill>
                <a:latin typeface="Calibri"/>
                <a:ea typeface="Calibri"/>
                <a:cs typeface="Calibri"/>
                <a:sym typeface="Calibri"/>
              </a:defRPr>
            </a:lvl7pPr>
            <a:lvl8pPr marR="0" lvl="7" algn="ctr" rtl="0">
              <a:spcBef>
                <a:spcPts val="400"/>
              </a:spcBef>
              <a:spcAft>
                <a:spcPts val="0"/>
              </a:spcAft>
              <a:buClr>
                <a:srgbClr val="F5F5F5"/>
              </a:buClr>
              <a:buSzPts val="2000"/>
              <a:buFont typeface="Arial"/>
              <a:buNone/>
              <a:defRPr sz="2000" b="0" i="0" u="none" strike="noStrike" cap="none">
                <a:solidFill>
                  <a:srgbClr val="F5F5F5"/>
                </a:solidFill>
                <a:latin typeface="Calibri"/>
                <a:ea typeface="Calibri"/>
                <a:cs typeface="Calibri"/>
                <a:sym typeface="Calibri"/>
              </a:defRPr>
            </a:lvl8pPr>
            <a:lvl9pPr marR="0" lvl="8" algn="ctr" rtl="0">
              <a:spcBef>
                <a:spcPts val="400"/>
              </a:spcBef>
              <a:spcAft>
                <a:spcPts val="0"/>
              </a:spcAft>
              <a:buClr>
                <a:srgbClr val="F5F5F5"/>
              </a:buClr>
              <a:buSzPts val="2000"/>
              <a:buFont typeface="Arial"/>
              <a:buNone/>
              <a:defRPr sz="2000" b="0" i="0" u="none" strike="noStrike" cap="none">
                <a:solidFill>
                  <a:srgbClr val="F5F5F5"/>
                </a:solidFill>
                <a:latin typeface="Calibri"/>
                <a:ea typeface="Calibri"/>
                <a:cs typeface="Calibri"/>
                <a:sym typeface="Calibri"/>
              </a:defRPr>
            </a:lvl9pPr>
          </a:lstStyle>
          <a:p>
            <a:endParaRPr/>
          </a:p>
        </p:txBody>
      </p:sp>
      <p:sp>
        <p:nvSpPr>
          <p:cNvPr id="18" name="Shape 18"/>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rgbClr val="F5F5F5"/>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19" name="Shape 19"/>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F5F5F5"/>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20" name="Shape 2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F5F5F5"/>
                </a:solidFill>
                <a:latin typeface="Calibri"/>
                <a:ea typeface="Calibri"/>
                <a:cs typeface="Calibri"/>
                <a:sym typeface="Calibri"/>
              </a:defRPr>
            </a:lvl1pPr>
            <a:lvl2pPr marL="0" marR="0" lvl="1" indent="0" algn="r" rtl="0">
              <a:spcBef>
                <a:spcPts val="0"/>
              </a:spcBef>
              <a:buNone/>
              <a:defRPr sz="1200" b="0" i="0" u="none" strike="noStrike" cap="none">
                <a:solidFill>
                  <a:srgbClr val="F5F5F5"/>
                </a:solidFill>
                <a:latin typeface="Calibri"/>
                <a:ea typeface="Calibri"/>
                <a:cs typeface="Calibri"/>
                <a:sym typeface="Calibri"/>
              </a:defRPr>
            </a:lvl2pPr>
            <a:lvl3pPr marL="0" marR="0" lvl="2" indent="0" algn="r" rtl="0">
              <a:spcBef>
                <a:spcPts val="0"/>
              </a:spcBef>
              <a:buNone/>
              <a:defRPr sz="1200" b="0" i="0" u="none" strike="noStrike" cap="none">
                <a:solidFill>
                  <a:srgbClr val="F5F5F5"/>
                </a:solidFill>
                <a:latin typeface="Calibri"/>
                <a:ea typeface="Calibri"/>
                <a:cs typeface="Calibri"/>
                <a:sym typeface="Calibri"/>
              </a:defRPr>
            </a:lvl3pPr>
            <a:lvl4pPr marL="0" marR="0" lvl="3" indent="0" algn="r" rtl="0">
              <a:spcBef>
                <a:spcPts val="0"/>
              </a:spcBef>
              <a:buNone/>
              <a:defRPr sz="1200" b="0" i="0" u="none" strike="noStrike" cap="none">
                <a:solidFill>
                  <a:srgbClr val="F5F5F5"/>
                </a:solidFill>
                <a:latin typeface="Calibri"/>
                <a:ea typeface="Calibri"/>
                <a:cs typeface="Calibri"/>
                <a:sym typeface="Calibri"/>
              </a:defRPr>
            </a:lvl4pPr>
            <a:lvl5pPr marL="0" marR="0" lvl="4" indent="0" algn="r" rtl="0">
              <a:spcBef>
                <a:spcPts val="0"/>
              </a:spcBef>
              <a:buNone/>
              <a:defRPr sz="1200" b="0" i="0" u="none" strike="noStrike" cap="none">
                <a:solidFill>
                  <a:srgbClr val="F5F5F5"/>
                </a:solidFill>
                <a:latin typeface="Calibri"/>
                <a:ea typeface="Calibri"/>
                <a:cs typeface="Calibri"/>
                <a:sym typeface="Calibri"/>
              </a:defRPr>
            </a:lvl5pPr>
            <a:lvl6pPr marL="0" marR="0" lvl="5" indent="0" algn="r" rtl="0">
              <a:spcBef>
                <a:spcPts val="0"/>
              </a:spcBef>
              <a:buNone/>
              <a:defRPr sz="1200" b="0" i="0" u="none" strike="noStrike" cap="none">
                <a:solidFill>
                  <a:srgbClr val="F5F5F5"/>
                </a:solidFill>
                <a:latin typeface="Calibri"/>
                <a:ea typeface="Calibri"/>
                <a:cs typeface="Calibri"/>
                <a:sym typeface="Calibri"/>
              </a:defRPr>
            </a:lvl6pPr>
            <a:lvl7pPr marL="0" marR="0" lvl="6" indent="0" algn="r" rtl="0">
              <a:spcBef>
                <a:spcPts val="0"/>
              </a:spcBef>
              <a:buNone/>
              <a:defRPr sz="1200" b="0" i="0" u="none" strike="noStrike" cap="none">
                <a:solidFill>
                  <a:srgbClr val="F5F5F5"/>
                </a:solidFill>
                <a:latin typeface="Calibri"/>
                <a:ea typeface="Calibri"/>
                <a:cs typeface="Calibri"/>
                <a:sym typeface="Calibri"/>
              </a:defRPr>
            </a:lvl7pPr>
            <a:lvl8pPr marL="0" marR="0" lvl="7" indent="0" algn="r" rtl="0">
              <a:spcBef>
                <a:spcPts val="0"/>
              </a:spcBef>
              <a:buNone/>
              <a:defRPr sz="1200" b="0" i="0" u="none" strike="noStrike" cap="none">
                <a:solidFill>
                  <a:srgbClr val="F5F5F5"/>
                </a:solidFill>
                <a:latin typeface="Calibri"/>
                <a:ea typeface="Calibri"/>
                <a:cs typeface="Calibri"/>
                <a:sym typeface="Calibri"/>
              </a:defRPr>
            </a:lvl8pPr>
            <a:lvl9pPr marL="0" marR="0" lvl="8" indent="0" algn="r" rtl="0">
              <a:spcBef>
                <a:spcPts val="0"/>
              </a:spcBef>
              <a:buNone/>
              <a:defRPr sz="1200" b="0" i="0" u="none" strike="noStrike" cap="none">
                <a:solidFill>
                  <a:srgbClr val="F5F5F5"/>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4" name="Shape 74"/>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75" name="Shape 75"/>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F5F5F5"/>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76" name="Shape 76"/>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F5F5F5"/>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77" name="Shape 7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F5F5F5"/>
                </a:solidFill>
                <a:latin typeface="Calibri"/>
                <a:ea typeface="Calibri"/>
                <a:cs typeface="Calibri"/>
                <a:sym typeface="Calibri"/>
              </a:defRPr>
            </a:lvl1pPr>
            <a:lvl2pPr marL="0" marR="0" lvl="1" indent="0" algn="r" rtl="0">
              <a:spcBef>
                <a:spcPts val="0"/>
              </a:spcBef>
              <a:buNone/>
              <a:defRPr sz="1200">
                <a:solidFill>
                  <a:srgbClr val="F5F5F5"/>
                </a:solidFill>
                <a:latin typeface="Calibri"/>
                <a:ea typeface="Calibri"/>
                <a:cs typeface="Calibri"/>
                <a:sym typeface="Calibri"/>
              </a:defRPr>
            </a:lvl2pPr>
            <a:lvl3pPr marL="0" marR="0" lvl="2" indent="0" algn="r" rtl="0">
              <a:spcBef>
                <a:spcPts val="0"/>
              </a:spcBef>
              <a:buNone/>
              <a:defRPr sz="1200">
                <a:solidFill>
                  <a:srgbClr val="F5F5F5"/>
                </a:solidFill>
                <a:latin typeface="Calibri"/>
                <a:ea typeface="Calibri"/>
                <a:cs typeface="Calibri"/>
                <a:sym typeface="Calibri"/>
              </a:defRPr>
            </a:lvl3pPr>
            <a:lvl4pPr marL="0" marR="0" lvl="3" indent="0" algn="r" rtl="0">
              <a:spcBef>
                <a:spcPts val="0"/>
              </a:spcBef>
              <a:buNone/>
              <a:defRPr sz="1200">
                <a:solidFill>
                  <a:srgbClr val="F5F5F5"/>
                </a:solidFill>
                <a:latin typeface="Calibri"/>
                <a:ea typeface="Calibri"/>
                <a:cs typeface="Calibri"/>
                <a:sym typeface="Calibri"/>
              </a:defRPr>
            </a:lvl4pPr>
            <a:lvl5pPr marL="0" marR="0" lvl="4" indent="0" algn="r" rtl="0">
              <a:spcBef>
                <a:spcPts val="0"/>
              </a:spcBef>
              <a:buNone/>
              <a:defRPr sz="1200">
                <a:solidFill>
                  <a:srgbClr val="F5F5F5"/>
                </a:solidFill>
                <a:latin typeface="Calibri"/>
                <a:ea typeface="Calibri"/>
                <a:cs typeface="Calibri"/>
                <a:sym typeface="Calibri"/>
              </a:defRPr>
            </a:lvl5pPr>
            <a:lvl6pPr marL="0" marR="0" lvl="5" indent="0" algn="r" rtl="0">
              <a:spcBef>
                <a:spcPts val="0"/>
              </a:spcBef>
              <a:buNone/>
              <a:defRPr sz="1200">
                <a:solidFill>
                  <a:srgbClr val="F5F5F5"/>
                </a:solidFill>
                <a:latin typeface="Calibri"/>
                <a:ea typeface="Calibri"/>
                <a:cs typeface="Calibri"/>
                <a:sym typeface="Calibri"/>
              </a:defRPr>
            </a:lvl6pPr>
            <a:lvl7pPr marL="0" marR="0" lvl="6" indent="0" algn="r" rtl="0">
              <a:spcBef>
                <a:spcPts val="0"/>
              </a:spcBef>
              <a:buNone/>
              <a:defRPr sz="1200">
                <a:solidFill>
                  <a:srgbClr val="F5F5F5"/>
                </a:solidFill>
                <a:latin typeface="Calibri"/>
                <a:ea typeface="Calibri"/>
                <a:cs typeface="Calibri"/>
                <a:sym typeface="Calibri"/>
              </a:defRPr>
            </a:lvl7pPr>
            <a:lvl8pPr marL="0" marR="0" lvl="7" indent="0" algn="r" rtl="0">
              <a:spcBef>
                <a:spcPts val="0"/>
              </a:spcBef>
              <a:buNone/>
              <a:defRPr sz="1200">
                <a:solidFill>
                  <a:srgbClr val="F5F5F5"/>
                </a:solidFill>
                <a:latin typeface="Calibri"/>
                <a:ea typeface="Calibri"/>
                <a:cs typeface="Calibri"/>
                <a:sym typeface="Calibri"/>
              </a:defRPr>
            </a:lvl8pPr>
            <a:lvl9pPr marL="0" marR="0" lvl="8" indent="0" algn="r" rtl="0">
              <a:spcBef>
                <a:spcPts val="0"/>
              </a:spcBef>
              <a:buNone/>
              <a:defRPr sz="1200">
                <a:solidFill>
                  <a:srgbClr val="F5F5F5"/>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Shape 79"/>
          <p:cNvSpPr txBox="1">
            <a:spLocks noGrp="1"/>
          </p:cNvSpPr>
          <p:nvPr>
            <p:ph type="title"/>
          </p:nvPr>
        </p:nvSpPr>
        <p:spPr>
          <a:xfrm rot="5400000">
            <a:off x="4732337" y="2171700"/>
            <a:ext cx="5851525" cy="20574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0" name="Shape 80"/>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81" name="Shape 81"/>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F5F5F5"/>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82" name="Shape 82"/>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F5F5F5"/>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83" name="Shape 8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F5F5F5"/>
                </a:solidFill>
                <a:latin typeface="Calibri"/>
                <a:ea typeface="Calibri"/>
                <a:cs typeface="Calibri"/>
                <a:sym typeface="Calibri"/>
              </a:defRPr>
            </a:lvl1pPr>
            <a:lvl2pPr marL="0" marR="0" lvl="1" indent="0" algn="r" rtl="0">
              <a:spcBef>
                <a:spcPts val="0"/>
              </a:spcBef>
              <a:buNone/>
              <a:defRPr sz="1200">
                <a:solidFill>
                  <a:srgbClr val="F5F5F5"/>
                </a:solidFill>
                <a:latin typeface="Calibri"/>
                <a:ea typeface="Calibri"/>
                <a:cs typeface="Calibri"/>
                <a:sym typeface="Calibri"/>
              </a:defRPr>
            </a:lvl2pPr>
            <a:lvl3pPr marL="0" marR="0" lvl="2" indent="0" algn="r" rtl="0">
              <a:spcBef>
                <a:spcPts val="0"/>
              </a:spcBef>
              <a:buNone/>
              <a:defRPr sz="1200">
                <a:solidFill>
                  <a:srgbClr val="F5F5F5"/>
                </a:solidFill>
                <a:latin typeface="Calibri"/>
                <a:ea typeface="Calibri"/>
                <a:cs typeface="Calibri"/>
                <a:sym typeface="Calibri"/>
              </a:defRPr>
            </a:lvl3pPr>
            <a:lvl4pPr marL="0" marR="0" lvl="3" indent="0" algn="r" rtl="0">
              <a:spcBef>
                <a:spcPts val="0"/>
              </a:spcBef>
              <a:buNone/>
              <a:defRPr sz="1200">
                <a:solidFill>
                  <a:srgbClr val="F5F5F5"/>
                </a:solidFill>
                <a:latin typeface="Calibri"/>
                <a:ea typeface="Calibri"/>
                <a:cs typeface="Calibri"/>
                <a:sym typeface="Calibri"/>
              </a:defRPr>
            </a:lvl4pPr>
            <a:lvl5pPr marL="0" marR="0" lvl="4" indent="0" algn="r" rtl="0">
              <a:spcBef>
                <a:spcPts val="0"/>
              </a:spcBef>
              <a:buNone/>
              <a:defRPr sz="1200">
                <a:solidFill>
                  <a:srgbClr val="F5F5F5"/>
                </a:solidFill>
                <a:latin typeface="Calibri"/>
                <a:ea typeface="Calibri"/>
                <a:cs typeface="Calibri"/>
                <a:sym typeface="Calibri"/>
              </a:defRPr>
            </a:lvl5pPr>
            <a:lvl6pPr marL="0" marR="0" lvl="5" indent="0" algn="r" rtl="0">
              <a:spcBef>
                <a:spcPts val="0"/>
              </a:spcBef>
              <a:buNone/>
              <a:defRPr sz="1200">
                <a:solidFill>
                  <a:srgbClr val="F5F5F5"/>
                </a:solidFill>
                <a:latin typeface="Calibri"/>
                <a:ea typeface="Calibri"/>
                <a:cs typeface="Calibri"/>
                <a:sym typeface="Calibri"/>
              </a:defRPr>
            </a:lvl6pPr>
            <a:lvl7pPr marL="0" marR="0" lvl="6" indent="0" algn="r" rtl="0">
              <a:spcBef>
                <a:spcPts val="0"/>
              </a:spcBef>
              <a:buNone/>
              <a:defRPr sz="1200">
                <a:solidFill>
                  <a:srgbClr val="F5F5F5"/>
                </a:solidFill>
                <a:latin typeface="Calibri"/>
                <a:ea typeface="Calibri"/>
                <a:cs typeface="Calibri"/>
                <a:sym typeface="Calibri"/>
              </a:defRPr>
            </a:lvl7pPr>
            <a:lvl8pPr marL="0" marR="0" lvl="7" indent="0" algn="r" rtl="0">
              <a:spcBef>
                <a:spcPts val="0"/>
              </a:spcBef>
              <a:buNone/>
              <a:defRPr sz="1200">
                <a:solidFill>
                  <a:srgbClr val="F5F5F5"/>
                </a:solidFill>
                <a:latin typeface="Calibri"/>
                <a:ea typeface="Calibri"/>
                <a:cs typeface="Calibri"/>
                <a:sym typeface="Calibri"/>
              </a:defRPr>
            </a:lvl8pPr>
            <a:lvl9pPr marL="0" marR="0" lvl="8" indent="0" algn="r" rtl="0">
              <a:spcBef>
                <a:spcPts val="0"/>
              </a:spcBef>
              <a:buNone/>
              <a:defRPr sz="1200">
                <a:solidFill>
                  <a:srgbClr val="F5F5F5"/>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3" name="Shape 23"/>
          <p:cNvSpPr txBox="1">
            <a:spLocks noGrp="1"/>
          </p:cNvSpPr>
          <p:nvPr>
            <p:ph type="body" idx="1"/>
          </p:nvPr>
        </p:nvSpPr>
        <p:spPr>
          <a:xfrm>
            <a:off x="457200" y="1600200"/>
            <a:ext cx="8229600" cy="4525963"/>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24" name="Shape 24"/>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rgbClr val="F5F5F5"/>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25" name="Shape 25"/>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F5F5F5"/>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26" name="Shape 2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F5F5F5"/>
                </a:solidFill>
                <a:latin typeface="Calibri"/>
                <a:ea typeface="Calibri"/>
                <a:cs typeface="Calibri"/>
                <a:sym typeface="Calibri"/>
              </a:defRPr>
            </a:lvl1pPr>
            <a:lvl2pPr marL="0" marR="0" lvl="1" indent="0" algn="r" rtl="0">
              <a:spcBef>
                <a:spcPts val="0"/>
              </a:spcBef>
              <a:buNone/>
              <a:defRPr sz="1200" b="0" i="0" u="none" strike="noStrike" cap="none">
                <a:solidFill>
                  <a:srgbClr val="F5F5F5"/>
                </a:solidFill>
                <a:latin typeface="Calibri"/>
                <a:ea typeface="Calibri"/>
                <a:cs typeface="Calibri"/>
                <a:sym typeface="Calibri"/>
              </a:defRPr>
            </a:lvl2pPr>
            <a:lvl3pPr marL="0" marR="0" lvl="2" indent="0" algn="r" rtl="0">
              <a:spcBef>
                <a:spcPts val="0"/>
              </a:spcBef>
              <a:buNone/>
              <a:defRPr sz="1200" b="0" i="0" u="none" strike="noStrike" cap="none">
                <a:solidFill>
                  <a:srgbClr val="F5F5F5"/>
                </a:solidFill>
                <a:latin typeface="Calibri"/>
                <a:ea typeface="Calibri"/>
                <a:cs typeface="Calibri"/>
                <a:sym typeface="Calibri"/>
              </a:defRPr>
            </a:lvl3pPr>
            <a:lvl4pPr marL="0" marR="0" lvl="3" indent="0" algn="r" rtl="0">
              <a:spcBef>
                <a:spcPts val="0"/>
              </a:spcBef>
              <a:buNone/>
              <a:defRPr sz="1200" b="0" i="0" u="none" strike="noStrike" cap="none">
                <a:solidFill>
                  <a:srgbClr val="F5F5F5"/>
                </a:solidFill>
                <a:latin typeface="Calibri"/>
                <a:ea typeface="Calibri"/>
                <a:cs typeface="Calibri"/>
                <a:sym typeface="Calibri"/>
              </a:defRPr>
            </a:lvl4pPr>
            <a:lvl5pPr marL="0" marR="0" lvl="4" indent="0" algn="r" rtl="0">
              <a:spcBef>
                <a:spcPts val="0"/>
              </a:spcBef>
              <a:buNone/>
              <a:defRPr sz="1200" b="0" i="0" u="none" strike="noStrike" cap="none">
                <a:solidFill>
                  <a:srgbClr val="F5F5F5"/>
                </a:solidFill>
                <a:latin typeface="Calibri"/>
                <a:ea typeface="Calibri"/>
                <a:cs typeface="Calibri"/>
                <a:sym typeface="Calibri"/>
              </a:defRPr>
            </a:lvl5pPr>
            <a:lvl6pPr marL="0" marR="0" lvl="5" indent="0" algn="r" rtl="0">
              <a:spcBef>
                <a:spcPts val="0"/>
              </a:spcBef>
              <a:buNone/>
              <a:defRPr sz="1200" b="0" i="0" u="none" strike="noStrike" cap="none">
                <a:solidFill>
                  <a:srgbClr val="F5F5F5"/>
                </a:solidFill>
                <a:latin typeface="Calibri"/>
                <a:ea typeface="Calibri"/>
                <a:cs typeface="Calibri"/>
                <a:sym typeface="Calibri"/>
              </a:defRPr>
            </a:lvl6pPr>
            <a:lvl7pPr marL="0" marR="0" lvl="6" indent="0" algn="r" rtl="0">
              <a:spcBef>
                <a:spcPts val="0"/>
              </a:spcBef>
              <a:buNone/>
              <a:defRPr sz="1200" b="0" i="0" u="none" strike="noStrike" cap="none">
                <a:solidFill>
                  <a:srgbClr val="F5F5F5"/>
                </a:solidFill>
                <a:latin typeface="Calibri"/>
                <a:ea typeface="Calibri"/>
                <a:cs typeface="Calibri"/>
                <a:sym typeface="Calibri"/>
              </a:defRPr>
            </a:lvl7pPr>
            <a:lvl8pPr marL="0" marR="0" lvl="7" indent="0" algn="r" rtl="0">
              <a:spcBef>
                <a:spcPts val="0"/>
              </a:spcBef>
              <a:buNone/>
              <a:defRPr sz="1200" b="0" i="0" u="none" strike="noStrike" cap="none">
                <a:solidFill>
                  <a:srgbClr val="F5F5F5"/>
                </a:solidFill>
                <a:latin typeface="Calibri"/>
                <a:ea typeface="Calibri"/>
                <a:cs typeface="Calibri"/>
                <a:sym typeface="Calibri"/>
              </a:defRPr>
            </a:lvl8pPr>
            <a:lvl9pPr marL="0" marR="0" lvl="8" indent="0" algn="r" rtl="0">
              <a:spcBef>
                <a:spcPts val="0"/>
              </a:spcBef>
              <a:buNone/>
              <a:defRPr sz="1200" b="0" i="0" u="none" strike="noStrike" cap="none">
                <a:solidFill>
                  <a:srgbClr val="F5F5F5"/>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9" name="Shape 29"/>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rgbClr val="F5F5F5"/>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30" name="Shape 30"/>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F5F5F5"/>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31" name="Shape 3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F5F5F5"/>
                </a:solidFill>
                <a:latin typeface="Calibri"/>
                <a:ea typeface="Calibri"/>
                <a:cs typeface="Calibri"/>
                <a:sym typeface="Calibri"/>
              </a:defRPr>
            </a:lvl1pPr>
            <a:lvl2pPr marL="0" marR="0" lvl="1" indent="0" algn="r" rtl="0">
              <a:spcBef>
                <a:spcPts val="0"/>
              </a:spcBef>
              <a:buNone/>
              <a:defRPr sz="1200" b="0" i="0" u="none" strike="noStrike" cap="none">
                <a:solidFill>
                  <a:srgbClr val="F5F5F5"/>
                </a:solidFill>
                <a:latin typeface="Calibri"/>
                <a:ea typeface="Calibri"/>
                <a:cs typeface="Calibri"/>
                <a:sym typeface="Calibri"/>
              </a:defRPr>
            </a:lvl2pPr>
            <a:lvl3pPr marL="0" marR="0" lvl="2" indent="0" algn="r" rtl="0">
              <a:spcBef>
                <a:spcPts val="0"/>
              </a:spcBef>
              <a:buNone/>
              <a:defRPr sz="1200" b="0" i="0" u="none" strike="noStrike" cap="none">
                <a:solidFill>
                  <a:srgbClr val="F5F5F5"/>
                </a:solidFill>
                <a:latin typeface="Calibri"/>
                <a:ea typeface="Calibri"/>
                <a:cs typeface="Calibri"/>
                <a:sym typeface="Calibri"/>
              </a:defRPr>
            </a:lvl3pPr>
            <a:lvl4pPr marL="0" marR="0" lvl="3" indent="0" algn="r" rtl="0">
              <a:spcBef>
                <a:spcPts val="0"/>
              </a:spcBef>
              <a:buNone/>
              <a:defRPr sz="1200" b="0" i="0" u="none" strike="noStrike" cap="none">
                <a:solidFill>
                  <a:srgbClr val="F5F5F5"/>
                </a:solidFill>
                <a:latin typeface="Calibri"/>
                <a:ea typeface="Calibri"/>
                <a:cs typeface="Calibri"/>
                <a:sym typeface="Calibri"/>
              </a:defRPr>
            </a:lvl4pPr>
            <a:lvl5pPr marL="0" marR="0" lvl="4" indent="0" algn="r" rtl="0">
              <a:spcBef>
                <a:spcPts val="0"/>
              </a:spcBef>
              <a:buNone/>
              <a:defRPr sz="1200" b="0" i="0" u="none" strike="noStrike" cap="none">
                <a:solidFill>
                  <a:srgbClr val="F5F5F5"/>
                </a:solidFill>
                <a:latin typeface="Calibri"/>
                <a:ea typeface="Calibri"/>
                <a:cs typeface="Calibri"/>
                <a:sym typeface="Calibri"/>
              </a:defRPr>
            </a:lvl5pPr>
            <a:lvl6pPr marL="0" marR="0" lvl="5" indent="0" algn="r" rtl="0">
              <a:spcBef>
                <a:spcPts val="0"/>
              </a:spcBef>
              <a:buNone/>
              <a:defRPr sz="1200" b="0" i="0" u="none" strike="noStrike" cap="none">
                <a:solidFill>
                  <a:srgbClr val="F5F5F5"/>
                </a:solidFill>
                <a:latin typeface="Calibri"/>
                <a:ea typeface="Calibri"/>
                <a:cs typeface="Calibri"/>
                <a:sym typeface="Calibri"/>
              </a:defRPr>
            </a:lvl6pPr>
            <a:lvl7pPr marL="0" marR="0" lvl="6" indent="0" algn="r" rtl="0">
              <a:spcBef>
                <a:spcPts val="0"/>
              </a:spcBef>
              <a:buNone/>
              <a:defRPr sz="1200" b="0" i="0" u="none" strike="noStrike" cap="none">
                <a:solidFill>
                  <a:srgbClr val="F5F5F5"/>
                </a:solidFill>
                <a:latin typeface="Calibri"/>
                <a:ea typeface="Calibri"/>
                <a:cs typeface="Calibri"/>
                <a:sym typeface="Calibri"/>
              </a:defRPr>
            </a:lvl7pPr>
            <a:lvl8pPr marL="0" marR="0" lvl="7" indent="0" algn="r" rtl="0">
              <a:spcBef>
                <a:spcPts val="0"/>
              </a:spcBef>
              <a:buNone/>
              <a:defRPr sz="1200" b="0" i="0" u="none" strike="noStrike" cap="none">
                <a:solidFill>
                  <a:srgbClr val="F5F5F5"/>
                </a:solidFill>
                <a:latin typeface="Calibri"/>
                <a:ea typeface="Calibri"/>
                <a:cs typeface="Calibri"/>
                <a:sym typeface="Calibri"/>
              </a:defRPr>
            </a:lvl8pPr>
            <a:lvl9pPr marL="0" marR="0" lvl="8" indent="0" algn="r" rtl="0">
              <a:spcBef>
                <a:spcPts val="0"/>
              </a:spcBef>
              <a:buNone/>
              <a:defRPr sz="1200" b="0" i="0" u="none" strike="noStrike" cap="none">
                <a:solidFill>
                  <a:srgbClr val="F5F5F5"/>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4" name="Shape 34"/>
          <p:cNvSpPr txBox="1">
            <a:spLocks noGrp="1"/>
          </p:cNvSpPr>
          <p:nvPr>
            <p:ph type="body" idx="1"/>
          </p:nvPr>
        </p:nvSpPr>
        <p:spPr>
          <a:xfrm>
            <a:off x="457200" y="1600200"/>
            <a:ext cx="4038600" cy="4525963"/>
          </a:xfrm>
          <a:prstGeom prst="rect">
            <a:avLst/>
          </a:prstGeom>
          <a:noFill/>
          <a:ln>
            <a:noFill/>
          </a:ln>
        </p:spPr>
        <p:txBody>
          <a:bodyPr spcFirstLastPara="1" wrap="square" lIns="91425" tIns="91425" rIns="91425" bIns="91425" anchor="t" anchorCtr="0"/>
          <a:lstStyle>
            <a:lvl1pPr marL="457200" marR="0" lvl="0" indent="-406400" algn="l" rtl="0">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rtl="0">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6pPr>
            <a:lvl7pPr marL="3200400" marR="0" lvl="6" indent="-342900" algn="l" rtl="0">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7pPr>
            <a:lvl8pPr marL="3657600" marR="0" lvl="7" indent="-342900" algn="l" rtl="0">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8pPr>
            <a:lvl9pPr marL="4114800" marR="0" lvl="8" indent="-342900" algn="l" rtl="0">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9pPr>
          </a:lstStyle>
          <a:p>
            <a:endParaRPr/>
          </a:p>
        </p:txBody>
      </p:sp>
      <p:sp>
        <p:nvSpPr>
          <p:cNvPr id="35" name="Shape 35"/>
          <p:cNvSpPr txBox="1">
            <a:spLocks noGrp="1"/>
          </p:cNvSpPr>
          <p:nvPr>
            <p:ph type="body" idx="2"/>
          </p:nvPr>
        </p:nvSpPr>
        <p:spPr>
          <a:xfrm>
            <a:off x="4648200" y="1600200"/>
            <a:ext cx="4038600" cy="4525963"/>
          </a:xfrm>
          <a:prstGeom prst="rect">
            <a:avLst/>
          </a:prstGeom>
          <a:noFill/>
          <a:ln>
            <a:noFill/>
          </a:ln>
        </p:spPr>
        <p:txBody>
          <a:bodyPr spcFirstLastPara="1" wrap="square" lIns="91425" tIns="91425" rIns="91425" bIns="91425" anchor="t" anchorCtr="0"/>
          <a:lstStyle>
            <a:lvl1pPr marL="457200" marR="0" lvl="0" indent="-406400" algn="l" rtl="0">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rtl="0">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6pPr>
            <a:lvl7pPr marL="3200400" marR="0" lvl="6" indent="-342900" algn="l" rtl="0">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7pPr>
            <a:lvl8pPr marL="3657600" marR="0" lvl="7" indent="-342900" algn="l" rtl="0">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8pPr>
            <a:lvl9pPr marL="4114800" marR="0" lvl="8" indent="-342900" algn="l" rtl="0">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9pPr>
          </a:lstStyle>
          <a:p>
            <a:endParaRPr/>
          </a:p>
        </p:txBody>
      </p:sp>
      <p:sp>
        <p:nvSpPr>
          <p:cNvPr id="36" name="Shape 36"/>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F5F5F5"/>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37" name="Shape 37"/>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F5F5F5"/>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38" name="Shape 3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F5F5F5"/>
                </a:solidFill>
                <a:latin typeface="Calibri"/>
                <a:ea typeface="Calibri"/>
                <a:cs typeface="Calibri"/>
                <a:sym typeface="Calibri"/>
              </a:defRPr>
            </a:lvl1pPr>
            <a:lvl2pPr marL="0" marR="0" lvl="1" indent="0" algn="r" rtl="0">
              <a:spcBef>
                <a:spcPts val="0"/>
              </a:spcBef>
              <a:buNone/>
              <a:defRPr sz="1200">
                <a:solidFill>
                  <a:srgbClr val="F5F5F5"/>
                </a:solidFill>
                <a:latin typeface="Calibri"/>
                <a:ea typeface="Calibri"/>
                <a:cs typeface="Calibri"/>
                <a:sym typeface="Calibri"/>
              </a:defRPr>
            </a:lvl2pPr>
            <a:lvl3pPr marL="0" marR="0" lvl="2" indent="0" algn="r" rtl="0">
              <a:spcBef>
                <a:spcPts val="0"/>
              </a:spcBef>
              <a:buNone/>
              <a:defRPr sz="1200">
                <a:solidFill>
                  <a:srgbClr val="F5F5F5"/>
                </a:solidFill>
                <a:latin typeface="Calibri"/>
                <a:ea typeface="Calibri"/>
                <a:cs typeface="Calibri"/>
                <a:sym typeface="Calibri"/>
              </a:defRPr>
            </a:lvl3pPr>
            <a:lvl4pPr marL="0" marR="0" lvl="3" indent="0" algn="r" rtl="0">
              <a:spcBef>
                <a:spcPts val="0"/>
              </a:spcBef>
              <a:buNone/>
              <a:defRPr sz="1200">
                <a:solidFill>
                  <a:srgbClr val="F5F5F5"/>
                </a:solidFill>
                <a:latin typeface="Calibri"/>
                <a:ea typeface="Calibri"/>
                <a:cs typeface="Calibri"/>
                <a:sym typeface="Calibri"/>
              </a:defRPr>
            </a:lvl4pPr>
            <a:lvl5pPr marL="0" marR="0" lvl="4" indent="0" algn="r" rtl="0">
              <a:spcBef>
                <a:spcPts val="0"/>
              </a:spcBef>
              <a:buNone/>
              <a:defRPr sz="1200">
                <a:solidFill>
                  <a:srgbClr val="F5F5F5"/>
                </a:solidFill>
                <a:latin typeface="Calibri"/>
                <a:ea typeface="Calibri"/>
                <a:cs typeface="Calibri"/>
                <a:sym typeface="Calibri"/>
              </a:defRPr>
            </a:lvl5pPr>
            <a:lvl6pPr marL="0" marR="0" lvl="5" indent="0" algn="r" rtl="0">
              <a:spcBef>
                <a:spcPts val="0"/>
              </a:spcBef>
              <a:buNone/>
              <a:defRPr sz="1200">
                <a:solidFill>
                  <a:srgbClr val="F5F5F5"/>
                </a:solidFill>
                <a:latin typeface="Calibri"/>
                <a:ea typeface="Calibri"/>
                <a:cs typeface="Calibri"/>
                <a:sym typeface="Calibri"/>
              </a:defRPr>
            </a:lvl6pPr>
            <a:lvl7pPr marL="0" marR="0" lvl="6" indent="0" algn="r" rtl="0">
              <a:spcBef>
                <a:spcPts val="0"/>
              </a:spcBef>
              <a:buNone/>
              <a:defRPr sz="1200">
                <a:solidFill>
                  <a:srgbClr val="F5F5F5"/>
                </a:solidFill>
                <a:latin typeface="Calibri"/>
                <a:ea typeface="Calibri"/>
                <a:cs typeface="Calibri"/>
                <a:sym typeface="Calibri"/>
              </a:defRPr>
            </a:lvl7pPr>
            <a:lvl8pPr marL="0" marR="0" lvl="7" indent="0" algn="r" rtl="0">
              <a:spcBef>
                <a:spcPts val="0"/>
              </a:spcBef>
              <a:buNone/>
              <a:defRPr sz="1200">
                <a:solidFill>
                  <a:srgbClr val="F5F5F5"/>
                </a:solidFill>
                <a:latin typeface="Calibri"/>
                <a:ea typeface="Calibri"/>
                <a:cs typeface="Calibri"/>
                <a:sym typeface="Calibri"/>
              </a:defRPr>
            </a:lvl8pPr>
            <a:lvl9pPr marL="0" marR="0" lvl="8" indent="0" algn="r" rtl="0">
              <a:spcBef>
                <a:spcPts val="0"/>
              </a:spcBef>
              <a:buNone/>
              <a:defRPr sz="1200">
                <a:solidFill>
                  <a:srgbClr val="F5F5F5"/>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9"/>
        <p:cNvGrpSpPr/>
        <p:nvPr/>
      </p:nvGrpSpPr>
      <p:grpSpPr>
        <a:xfrm>
          <a:off x="0" y="0"/>
          <a:ext cx="0" cy="0"/>
          <a:chOff x="0" y="0"/>
          <a:chExt cx="0" cy="0"/>
        </a:xfrm>
      </p:grpSpPr>
      <p:sp>
        <p:nvSpPr>
          <p:cNvPr id="40" name="Shape 40"/>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F5F5F5"/>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41" name="Shape 41"/>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F5F5F5"/>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42" name="Shape 4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F5F5F5"/>
                </a:solidFill>
                <a:latin typeface="Calibri"/>
                <a:ea typeface="Calibri"/>
                <a:cs typeface="Calibri"/>
                <a:sym typeface="Calibri"/>
              </a:defRPr>
            </a:lvl1pPr>
            <a:lvl2pPr marL="0" marR="0" lvl="1" indent="0" algn="r" rtl="0">
              <a:spcBef>
                <a:spcPts val="0"/>
              </a:spcBef>
              <a:buNone/>
              <a:defRPr sz="1200">
                <a:solidFill>
                  <a:srgbClr val="F5F5F5"/>
                </a:solidFill>
                <a:latin typeface="Calibri"/>
                <a:ea typeface="Calibri"/>
                <a:cs typeface="Calibri"/>
                <a:sym typeface="Calibri"/>
              </a:defRPr>
            </a:lvl2pPr>
            <a:lvl3pPr marL="0" marR="0" lvl="2" indent="0" algn="r" rtl="0">
              <a:spcBef>
                <a:spcPts val="0"/>
              </a:spcBef>
              <a:buNone/>
              <a:defRPr sz="1200">
                <a:solidFill>
                  <a:srgbClr val="F5F5F5"/>
                </a:solidFill>
                <a:latin typeface="Calibri"/>
                <a:ea typeface="Calibri"/>
                <a:cs typeface="Calibri"/>
                <a:sym typeface="Calibri"/>
              </a:defRPr>
            </a:lvl3pPr>
            <a:lvl4pPr marL="0" marR="0" lvl="3" indent="0" algn="r" rtl="0">
              <a:spcBef>
                <a:spcPts val="0"/>
              </a:spcBef>
              <a:buNone/>
              <a:defRPr sz="1200">
                <a:solidFill>
                  <a:srgbClr val="F5F5F5"/>
                </a:solidFill>
                <a:latin typeface="Calibri"/>
                <a:ea typeface="Calibri"/>
                <a:cs typeface="Calibri"/>
                <a:sym typeface="Calibri"/>
              </a:defRPr>
            </a:lvl4pPr>
            <a:lvl5pPr marL="0" marR="0" lvl="4" indent="0" algn="r" rtl="0">
              <a:spcBef>
                <a:spcPts val="0"/>
              </a:spcBef>
              <a:buNone/>
              <a:defRPr sz="1200">
                <a:solidFill>
                  <a:srgbClr val="F5F5F5"/>
                </a:solidFill>
                <a:latin typeface="Calibri"/>
                <a:ea typeface="Calibri"/>
                <a:cs typeface="Calibri"/>
                <a:sym typeface="Calibri"/>
              </a:defRPr>
            </a:lvl5pPr>
            <a:lvl6pPr marL="0" marR="0" lvl="5" indent="0" algn="r" rtl="0">
              <a:spcBef>
                <a:spcPts val="0"/>
              </a:spcBef>
              <a:buNone/>
              <a:defRPr sz="1200">
                <a:solidFill>
                  <a:srgbClr val="F5F5F5"/>
                </a:solidFill>
                <a:latin typeface="Calibri"/>
                <a:ea typeface="Calibri"/>
                <a:cs typeface="Calibri"/>
                <a:sym typeface="Calibri"/>
              </a:defRPr>
            </a:lvl6pPr>
            <a:lvl7pPr marL="0" marR="0" lvl="6" indent="0" algn="r" rtl="0">
              <a:spcBef>
                <a:spcPts val="0"/>
              </a:spcBef>
              <a:buNone/>
              <a:defRPr sz="1200">
                <a:solidFill>
                  <a:srgbClr val="F5F5F5"/>
                </a:solidFill>
                <a:latin typeface="Calibri"/>
                <a:ea typeface="Calibri"/>
                <a:cs typeface="Calibri"/>
                <a:sym typeface="Calibri"/>
              </a:defRPr>
            </a:lvl7pPr>
            <a:lvl8pPr marL="0" marR="0" lvl="7" indent="0" algn="r" rtl="0">
              <a:spcBef>
                <a:spcPts val="0"/>
              </a:spcBef>
              <a:buNone/>
              <a:defRPr sz="1200">
                <a:solidFill>
                  <a:srgbClr val="F5F5F5"/>
                </a:solidFill>
                <a:latin typeface="Calibri"/>
                <a:ea typeface="Calibri"/>
                <a:cs typeface="Calibri"/>
                <a:sym typeface="Calibri"/>
              </a:defRPr>
            </a:lvl8pPr>
            <a:lvl9pPr marL="0" marR="0" lvl="8" indent="0" algn="r" rtl="0">
              <a:spcBef>
                <a:spcPts val="0"/>
              </a:spcBef>
              <a:buNone/>
              <a:defRPr sz="1200">
                <a:solidFill>
                  <a:srgbClr val="F5F5F5"/>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3"/>
        <p:cNvGrpSpPr/>
        <p:nvPr/>
      </p:nvGrpSpPr>
      <p:grpSpPr>
        <a:xfrm>
          <a:off x="0" y="0"/>
          <a:ext cx="0" cy="0"/>
          <a:chOff x="0" y="0"/>
          <a:chExt cx="0" cy="0"/>
        </a:xfrm>
      </p:grpSpPr>
      <p:sp>
        <p:nvSpPr>
          <p:cNvPr id="44" name="Shape 44"/>
          <p:cNvSpPr txBox="1">
            <a:spLocks noGrp="1"/>
          </p:cNvSpPr>
          <p:nvPr>
            <p:ph type="title"/>
          </p:nvPr>
        </p:nvSpPr>
        <p:spPr>
          <a:xfrm>
            <a:off x="722313" y="4406900"/>
            <a:ext cx="7772400" cy="1362075"/>
          </a:xfrm>
          <a:prstGeom prst="rect">
            <a:avLst/>
          </a:prstGeom>
          <a:noFill/>
          <a:ln>
            <a:noFill/>
          </a:ln>
        </p:spPr>
        <p:txBody>
          <a:bodyPr spcFirstLastPara="1" wrap="square" lIns="91425" tIns="91425" rIns="91425" bIns="91425" anchor="t" anchorCtr="0"/>
          <a:lstStyle>
            <a:lvl1pPr marR="0" lvl="0" algn="l" rtl="0">
              <a:spcBef>
                <a:spcPts val="0"/>
              </a:spcBef>
              <a:spcAft>
                <a:spcPts val="0"/>
              </a:spcAft>
              <a:buClr>
                <a:schemeClr val="lt1"/>
              </a:buClr>
              <a:buSzPts val="4000"/>
              <a:buFont typeface="Calibri"/>
              <a:buNone/>
              <a:defRPr sz="4000" b="1"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5" name="Shape 45"/>
          <p:cNvSpPr txBox="1">
            <a:spLocks noGrp="1"/>
          </p:cNvSpPr>
          <p:nvPr>
            <p:ph type="body" idx="1"/>
          </p:nvPr>
        </p:nvSpPr>
        <p:spPr>
          <a:xfrm>
            <a:off x="722313" y="2906713"/>
            <a:ext cx="7772400" cy="1500187"/>
          </a:xfrm>
          <a:prstGeom prst="rect">
            <a:avLst/>
          </a:prstGeom>
          <a:noFill/>
          <a:ln>
            <a:noFill/>
          </a:ln>
        </p:spPr>
        <p:txBody>
          <a:bodyPr spcFirstLastPara="1" wrap="square" lIns="91425" tIns="91425" rIns="91425" bIns="91425" anchor="b" anchorCtr="0"/>
          <a:lstStyle>
            <a:lvl1pPr marL="457200" marR="0" lvl="0" indent="-228600" algn="l" rtl="0">
              <a:spcBef>
                <a:spcPts val="400"/>
              </a:spcBef>
              <a:spcAft>
                <a:spcPts val="0"/>
              </a:spcAft>
              <a:buClr>
                <a:srgbClr val="F5F5F5"/>
              </a:buClr>
              <a:buSzPts val="2000"/>
              <a:buFont typeface="Arial"/>
              <a:buNone/>
              <a:defRPr sz="2000" b="0" i="0" u="none" strike="noStrike" cap="none">
                <a:solidFill>
                  <a:srgbClr val="F5F5F5"/>
                </a:solidFill>
                <a:latin typeface="Calibri"/>
                <a:ea typeface="Calibri"/>
                <a:cs typeface="Calibri"/>
                <a:sym typeface="Calibri"/>
              </a:defRPr>
            </a:lvl1pPr>
            <a:lvl2pPr marL="914400" marR="0" lvl="1" indent="-228600" algn="l" rtl="0">
              <a:spcBef>
                <a:spcPts val="360"/>
              </a:spcBef>
              <a:spcAft>
                <a:spcPts val="0"/>
              </a:spcAft>
              <a:buClr>
                <a:srgbClr val="F5F5F5"/>
              </a:buClr>
              <a:buSzPts val="1800"/>
              <a:buFont typeface="Arial"/>
              <a:buNone/>
              <a:defRPr sz="1800" b="0" i="0" u="none" strike="noStrike" cap="none">
                <a:solidFill>
                  <a:srgbClr val="F5F5F5"/>
                </a:solidFill>
                <a:latin typeface="Calibri"/>
                <a:ea typeface="Calibri"/>
                <a:cs typeface="Calibri"/>
                <a:sym typeface="Calibri"/>
              </a:defRPr>
            </a:lvl2pPr>
            <a:lvl3pPr marL="1371600" marR="0" lvl="2" indent="-228600" algn="l" rtl="0">
              <a:spcBef>
                <a:spcPts val="320"/>
              </a:spcBef>
              <a:spcAft>
                <a:spcPts val="0"/>
              </a:spcAft>
              <a:buClr>
                <a:srgbClr val="F5F5F5"/>
              </a:buClr>
              <a:buSzPts val="1600"/>
              <a:buFont typeface="Arial"/>
              <a:buNone/>
              <a:defRPr sz="1600" b="0" i="0" u="none" strike="noStrike" cap="none">
                <a:solidFill>
                  <a:srgbClr val="F5F5F5"/>
                </a:solidFill>
                <a:latin typeface="Calibri"/>
                <a:ea typeface="Calibri"/>
                <a:cs typeface="Calibri"/>
                <a:sym typeface="Calibri"/>
              </a:defRPr>
            </a:lvl3pPr>
            <a:lvl4pPr marL="1828800" marR="0" lvl="3" indent="-228600" algn="l" rtl="0">
              <a:spcBef>
                <a:spcPts val="280"/>
              </a:spcBef>
              <a:spcAft>
                <a:spcPts val="0"/>
              </a:spcAft>
              <a:buClr>
                <a:srgbClr val="F5F5F5"/>
              </a:buClr>
              <a:buSzPts val="1400"/>
              <a:buFont typeface="Arial"/>
              <a:buNone/>
              <a:defRPr sz="1400" b="0" i="0" u="none" strike="noStrike" cap="none">
                <a:solidFill>
                  <a:srgbClr val="F5F5F5"/>
                </a:solidFill>
                <a:latin typeface="Calibri"/>
                <a:ea typeface="Calibri"/>
                <a:cs typeface="Calibri"/>
                <a:sym typeface="Calibri"/>
              </a:defRPr>
            </a:lvl4pPr>
            <a:lvl5pPr marL="2286000" marR="0" lvl="4" indent="-228600" algn="l" rtl="0">
              <a:spcBef>
                <a:spcPts val="280"/>
              </a:spcBef>
              <a:spcAft>
                <a:spcPts val="0"/>
              </a:spcAft>
              <a:buClr>
                <a:srgbClr val="F5F5F5"/>
              </a:buClr>
              <a:buSzPts val="1400"/>
              <a:buFont typeface="Arial"/>
              <a:buNone/>
              <a:defRPr sz="1400" b="0" i="0" u="none" strike="noStrike" cap="none">
                <a:solidFill>
                  <a:srgbClr val="F5F5F5"/>
                </a:solidFill>
                <a:latin typeface="Calibri"/>
                <a:ea typeface="Calibri"/>
                <a:cs typeface="Calibri"/>
                <a:sym typeface="Calibri"/>
              </a:defRPr>
            </a:lvl5pPr>
            <a:lvl6pPr marL="2743200" marR="0" lvl="5" indent="-228600" algn="l" rtl="0">
              <a:spcBef>
                <a:spcPts val="280"/>
              </a:spcBef>
              <a:spcAft>
                <a:spcPts val="0"/>
              </a:spcAft>
              <a:buClr>
                <a:srgbClr val="F5F5F5"/>
              </a:buClr>
              <a:buSzPts val="1400"/>
              <a:buFont typeface="Arial"/>
              <a:buNone/>
              <a:defRPr sz="1400" b="0" i="0" u="none" strike="noStrike" cap="none">
                <a:solidFill>
                  <a:srgbClr val="F5F5F5"/>
                </a:solidFill>
                <a:latin typeface="Calibri"/>
                <a:ea typeface="Calibri"/>
                <a:cs typeface="Calibri"/>
                <a:sym typeface="Calibri"/>
              </a:defRPr>
            </a:lvl6pPr>
            <a:lvl7pPr marL="3200400" marR="0" lvl="6" indent="-228600" algn="l" rtl="0">
              <a:spcBef>
                <a:spcPts val="280"/>
              </a:spcBef>
              <a:spcAft>
                <a:spcPts val="0"/>
              </a:spcAft>
              <a:buClr>
                <a:srgbClr val="F5F5F5"/>
              </a:buClr>
              <a:buSzPts val="1400"/>
              <a:buFont typeface="Arial"/>
              <a:buNone/>
              <a:defRPr sz="1400" b="0" i="0" u="none" strike="noStrike" cap="none">
                <a:solidFill>
                  <a:srgbClr val="F5F5F5"/>
                </a:solidFill>
                <a:latin typeface="Calibri"/>
                <a:ea typeface="Calibri"/>
                <a:cs typeface="Calibri"/>
                <a:sym typeface="Calibri"/>
              </a:defRPr>
            </a:lvl7pPr>
            <a:lvl8pPr marL="3657600" marR="0" lvl="7" indent="-228600" algn="l" rtl="0">
              <a:spcBef>
                <a:spcPts val="280"/>
              </a:spcBef>
              <a:spcAft>
                <a:spcPts val="0"/>
              </a:spcAft>
              <a:buClr>
                <a:srgbClr val="F5F5F5"/>
              </a:buClr>
              <a:buSzPts val="1400"/>
              <a:buFont typeface="Arial"/>
              <a:buNone/>
              <a:defRPr sz="1400" b="0" i="0" u="none" strike="noStrike" cap="none">
                <a:solidFill>
                  <a:srgbClr val="F5F5F5"/>
                </a:solidFill>
                <a:latin typeface="Calibri"/>
                <a:ea typeface="Calibri"/>
                <a:cs typeface="Calibri"/>
                <a:sym typeface="Calibri"/>
              </a:defRPr>
            </a:lvl8pPr>
            <a:lvl9pPr marL="4114800" marR="0" lvl="8" indent="-228600" algn="l" rtl="0">
              <a:spcBef>
                <a:spcPts val="280"/>
              </a:spcBef>
              <a:spcAft>
                <a:spcPts val="0"/>
              </a:spcAft>
              <a:buClr>
                <a:srgbClr val="F5F5F5"/>
              </a:buClr>
              <a:buSzPts val="1400"/>
              <a:buFont typeface="Arial"/>
              <a:buNone/>
              <a:defRPr sz="1400" b="0" i="0" u="none" strike="noStrike" cap="none">
                <a:solidFill>
                  <a:srgbClr val="F5F5F5"/>
                </a:solidFill>
                <a:latin typeface="Calibri"/>
                <a:ea typeface="Calibri"/>
                <a:cs typeface="Calibri"/>
                <a:sym typeface="Calibri"/>
              </a:defRPr>
            </a:lvl9pPr>
          </a:lstStyle>
          <a:p>
            <a:endParaRPr/>
          </a:p>
        </p:txBody>
      </p:sp>
      <p:sp>
        <p:nvSpPr>
          <p:cNvPr id="46" name="Shape 46"/>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F5F5F5"/>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47" name="Shape 47"/>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F5F5F5"/>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48" name="Shape 4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F5F5F5"/>
                </a:solidFill>
                <a:latin typeface="Calibri"/>
                <a:ea typeface="Calibri"/>
                <a:cs typeface="Calibri"/>
                <a:sym typeface="Calibri"/>
              </a:defRPr>
            </a:lvl1pPr>
            <a:lvl2pPr marL="0" marR="0" lvl="1" indent="0" algn="r" rtl="0">
              <a:spcBef>
                <a:spcPts val="0"/>
              </a:spcBef>
              <a:buNone/>
              <a:defRPr sz="1200">
                <a:solidFill>
                  <a:srgbClr val="F5F5F5"/>
                </a:solidFill>
                <a:latin typeface="Calibri"/>
                <a:ea typeface="Calibri"/>
                <a:cs typeface="Calibri"/>
                <a:sym typeface="Calibri"/>
              </a:defRPr>
            </a:lvl2pPr>
            <a:lvl3pPr marL="0" marR="0" lvl="2" indent="0" algn="r" rtl="0">
              <a:spcBef>
                <a:spcPts val="0"/>
              </a:spcBef>
              <a:buNone/>
              <a:defRPr sz="1200">
                <a:solidFill>
                  <a:srgbClr val="F5F5F5"/>
                </a:solidFill>
                <a:latin typeface="Calibri"/>
                <a:ea typeface="Calibri"/>
                <a:cs typeface="Calibri"/>
                <a:sym typeface="Calibri"/>
              </a:defRPr>
            </a:lvl3pPr>
            <a:lvl4pPr marL="0" marR="0" lvl="3" indent="0" algn="r" rtl="0">
              <a:spcBef>
                <a:spcPts val="0"/>
              </a:spcBef>
              <a:buNone/>
              <a:defRPr sz="1200">
                <a:solidFill>
                  <a:srgbClr val="F5F5F5"/>
                </a:solidFill>
                <a:latin typeface="Calibri"/>
                <a:ea typeface="Calibri"/>
                <a:cs typeface="Calibri"/>
                <a:sym typeface="Calibri"/>
              </a:defRPr>
            </a:lvl4pPr>
            <a:lvl5pPr marL="0" marR="0" lvl="4" indent="0" algn="r" rtl="0">
              <a:spcBef>
                <a:spcPts val="0"/>
              </a:spcBef>
              <a:buNone/>
              <a:defRPr sz="1200">
                <a:solidFill>
                  <a:srgbClr val="F5F5F5"/>
                </a:solidFill>
                <a:latin typeface="Calibri"/>
                <a:ea typeface="Calibri"/>
                <a:cs typeface="Calibri"/>
                <a:sym typeface="Calibri"/>
              </a:defRPr>
            </a:lvl5pPr>
            <a:lvl6pPr marL="0" marR="0" lvl="5" indent="0" algn="r" rtl="0">
              <a:spcBef>
                <a:spcPts val="0"/>
              </a:spcBef>
              <a:buNone/>
              <a:defRPr sz="1200">
                <a:solidFill>
                  <a:srgbClr val="F5F5F5"/>
                </a:solidFill>
                <a:latin typeface="Calibri"/>
                <a:ea typeface="Calibri"/>
                <a:cs typeface="Calibri"/>
                <a:sym typeface="Calibri"/>
              </a:defRPr>
            </a:lvl6pPr>
            <a:lvl7pPr marL="0" marR="0" lvl="6" indent="0" algn="r" rtl="0">
              <a:spcBef>
                <a:spcPts val="0"/>
              </a:spcBef>
              <a:buNone/>
              <a:defRPr sz="1200">
                <a:solidFill>
                  <a:srgbClr val="F5F5F5"/>
                </a:solidFill>
                <a:latin typeface="Calibri"/>
                <a:ea typeface="Calibri"/>
                <a:cs typeface="Calibri"/>
                <a:sym typeface="Calibri"/>
              </a:defRPr>
            </a:lvl7pPr>
            <a:lvl8pPr marL="0" marR="0" lvl="7" indent="0" algn="r" rtl="0">
              <a:spcBef>
                <a:spcPts val="0"/>
              </a:spcBef>
              <a:buNone/>
              <a:defRPr sz="1200">
                <a:solidFill>
                  <a:srgbClr val="F5F5F5"/>
                </a:solidFill>
                <a:latin typeface="Calibri"/>
                <a:ea typeface="Calibri"/>
                <a:cs typeface="Calibri"/>
                <a:sym typeface="Calibri"/>
              </a:defRPr>
            </a:lvl8pPr>
            <a:lvl9pPr marL="0" marR="0" lvl="8" indent="0" algn="r" rtl="0">
              <a:spcBef>
                <a:spcPts val="0"/>
              </a:spcBef>
              <a:buNone/>
              <a:defRPr sz="1200">
                <a:solidFill>
                  <a:srgbClr val="F5F5F5"/>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1" name="Shape 51"/>
          <p:cNvSpPr txBox="1">
            <a:spLocks noGrp="1"/>
          </p:cNvSpPr>
          <p:nvPr>
            <p:ph type="body" idx="1"/>
          </p:nvPr>
        </p:nvSpPr>
        <p:spPr>
          <a:xfrm>
            <a:off x="457200" y="1535113"/>
            <a:ext cx="4040188" cy="639762"/>
          </a:xfrm>
          <a:prstGeom prst="rect">
            <a:avLst/>
          </a:prstGeom>
          <a:noFill/>
          <a:ln>
            <a:noFill/>
          </a:ln>
        </p:spPr>
        <p:txBody>
          <a:bodyPr spcFirstLastPara="1" wrap="square" lIns="91425" tIns="91425" rIns="91425" bIns="91425" anchor="b" anchorCtr="0"/>
          <a:lstStyle>
            <a:lvl1pPr marL="457200" marR="0" lvl="0" indent="-228600" algn="l" rtl="0">
              <a:spcBef>
                <a:spcPts val="480"/>
              </a:spcBef>
              <a:spcAft>
                <a:spcPts val="0"/>
              </a:spcAft>
              <a:buClr>
                <a:schemeClr val="lt1"/>
              </a:buClr>
              <a:buSzPts val="2400"/>
              <a:buFont typeface="Arial"/>
              <a:buNone/>
              <a:defRPr sz="2400" b="1" i="0" u="none" strike="noStrike" cap="none">
                <a:solidFill>
                  <a:schemeClr val="lt1"/>
                </a:solidFill>
                <a:latin typeface="Calibri"/>
                <a:ea typeface="Calibri"/>
                <a:cs typeface="Calibri"/>
                <a:sym typeface="Calibri"/>
              </a:defRPr>
            </a:lvl1pPr>
            <a:lvl2pPr marL="914400" marR="0" lvl="1" indent="-228600" algn="l" rtl="0">
              <a:spcBef>
                <a:spcPts val="4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2pPr>
            <a:lvl3pPr marL="1371600" marR="0" lvl="2" indent="-228600" algn="l" rtl="0">
              <a:spcBef>
                <a:spcPts val="360"/>
              </a:spcBef>
              <a:spcAft>
                <a:spcPts val="0"/>
              </a:spcAft>
              <a:buClr>
                <a:schemeClr val="lt1"/>
              </a:buClr>
              <a:buSzPts val="1800"/>
              <a:buFont typeface="Arial"/>
              <a:buNone/>
              <a:defRPr sz="1800" b="1" i="0" u="none" strike="noStrike" cap="none">
                <a:solidFill>
                  <a:schemeClr val="lt1"/>
                </a:solidFill>
                <a:latin typeface="Calibri"/>
                <a:ea typeface="Calibri"/>
                <a:cs typeface="Calibri"/>
                <a:sym typeface="Calibri"/>
              </a:defRPr>
            </a:lvl3pPr>
            <a:lvl4pPr marL="1828800" marR="0" lvl="3" indent="-228600" algn="l" rtl="0">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4pPr>
            <a:lvl5pPr marL="2286000" marR="0" lvl="4" indent="-228600" algn="l" rtl="0">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5pPr>
            <a:lvl6pPr marL="2743200" marR="0" lvl="5" indent="-228600" algn="l" rtl="0">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6pPr>
            <a:lvl7pPr marL="3200400" marR="0" lvl="6" indent="-228600" algn="l" rtl="0">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7pPr>
            <a:lvl8pPr marL="3657600" marR="0" lvl="7" indent="-228600" algn="l" rtl="0">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8pPr>
            <a:lvl9pPr marL="4114800" marR="0" lvl="8" indent="-228600" algn="l" rtl="0">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9pPr>
          </a:lstStyle>
          <a:p>
            <a:endParaRPr/>
          </a:p>
        </p:txBody>
      </p:sp>
      <p:sp>
        <p:nvSpPr>
          <p:cNvPr id="52" name="Shape 52"/>
          <p:cNvSpPr txBox="1">
            <a:spLocks noGrp="1"/>
          </p:cNvSpPr>
          <p:nvPr>
            <p:ph type="body" idx="2"/>
          </p:nvPr>
        </p:nvSpPr>
        <p:spPr>
          <a:xfrm>
            <a:off x="457200" y="2174875"/>
            <a:ext cx="4040188" cy="3951288"/>
          </a:xfrm>
          <a:prstGeom prst="rect">
            <a:avLst/>
          </a:prstGeom>
          <a:noFill/>
          <a:ln>
            <a:noFill/>
          </a:ln>
        </p:spPr>
        <p:txBody>
          <a:bodyPr spcFirstLastPara="1" wrap="square" lIns="91425" tIns="91425" rIns="91425" bIns="91425" anchor="t" anchorCtr="0"/>
          <a:lstStyle>
            <a:lvl1pPr marL="457200" marR="0" lvl="0" indent="-381000" algn="l" rtl="0">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1pPr>
            <a:lvl2pPr marL="914400" marR="0" lvl="1"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2pPr>
            <a:lvl3pPr marL="1371600" marR="0" lvl="2" indent="-342900" algn="l" rtl="0">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3pPr>
            <a:lvl4pPr marL="1828800" marR="0" lvl="3" indent="-330200" algn="l" rtl="0">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4pPr>
            <a:lvl5pPr marL="2286000" marR="0" lvl="4" indent="-330200" algn="l" rtl="0">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5pPr>
            <a:lvl6pPr marL="2743200" marR="0" lvl="5" indent="-330200" algn="l" rtl="0">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6pPr>
            <a:lvl7pPr marL="3200400" marR="0" lvl="6" indent="-330200" algn="l" rtl="0">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7pPr>
            <a:lvl8pPr marL="3657600" marR="0" lvl="7" indent="-330200" algn="l" rtl="0">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8pPr>
            <a:lvl9pPr marL="4114800" marR="0" lvl="8" indent="-330200" algn="l" rtl="0">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9pPr>
          </a:lstStyle>
          <a:p>
            <a:endParaRPr/>
          </a:p>
        </p:txBody>
      </p:sp>
      <p:sp>
        <p:nvSpPr>
          <p:cNvPr id="53" name="Shape 53"/>
          <p:cNvSpPr txBox="1">
            <a:spLocks noGrp="1"/>
          </p:cNvSpPr>
          <p:nvPr>
            <p:ph type="body" idx="3"/>
          </p:nvPr>
        </p:nvSpPr>
        <p:spPr>
          <a:xfrm>
            <a:off x="4645025" y="1535113"/>
            <a:ext cx="4041775" cy="639762"/>
          </a:xfrm>
          <a:prstGeom prst="rect">
            <a:avLst/>
          </a:prstGeom>
          <a:noFill/>
          <a:ln>
            <a:noFill/>
          </a:ln>
        </p:spPr>
        <p:txBody>
          <a:bodyPr spcFirstLastPara="1" wrap="square" lIns="91425" tIns="91425" rIns="91425" bIns="91425" anchor="b" anchorCtr="0"/>
          <a:lstStyle>
            <a:lvl1pPr marL="457200" marR="0" lvl="0" indent="-228600" algn="l" rtl="0">
              <a:spcBef>
                <a:spcPts val="480"/>
              </a:spcBef>
              <a:spcAft>
                <a:spcPts val="0"/>
              </a:spcAft>
              <a:buClr>
                <a:schemeClr val="lt1"/>
              </a:buClr>
              <a:buSzPts val="2400"/>
              <a:buFont typeface="Arial"/>
              <a:buNone/>
              <a:defRPr sz="2400" b="1" i="0" u="none" strike="noStrike" cap="none">
                <a:solidFill>
                  <a:schemeClr val="lt1"/>
                </a:solidFill>
                <a:latin typeface="Calibri"/>
                <a:ea typeface="Calibri"/>
                <a:cs typeface="Calibri"/>
                <a:sym typeface="Calibri"/>
              </a:defRPr>
            </a:lvl1pPr>
            <a:lvl2pPr marL="914400" marR="0" lvl="1" indent="-228600" algn="l" rtl="0">
              <a:spcBef>
                <a:spcPts val="4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2pPr>
            <a:lvl3pPr marL="1371600" marR="0" lvl="2" indent="-228600" algn="l" rtl="0">
              <a:spcBef>
                <a:spcPts val="360"/>
              </a:spcBef>
              <a:spcAft>
                <a:spcPts val="0"/>
              </a:spcAft>
              <a:buClr>
                <a:schemeClr val="lt1"/>
              </a:buClr>
              <a:buSzPts val="1800"/>
              <a:buFont typeface="Arial"/>
              <a:buNone/>
              <a:defRPr sz="1800" b="1" i="0" u="none" strike="noStrike" cap="none">
                <a:solidFill>
                  <a:schemeClr val="lt1"/>
                </a:solidFill>
                <a:latin typeface="Calibri"/>
                <a:ea typeface="Calibri"/>
                <a:cs typeface="Calibri"/>
                <a:sym typeface="Calibri"/>
              </a:defRPr>
            </a:lvl3pPr>
            <a:lvl4pPr marL="1828800" marR="0" lvl="3" indent="-228600" algn="l" rtl="0">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4pPr>
            <a:lvl5pPr marL="2286000" marR="0" lvl="4" indent="-228600" algn="l" rtl="0">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5pPr>
            <a:lvl6pPr marL="2743200" marR="0" lvl="5" indent="-228600" algn="l" rtl="0">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6pPr>
            <a:lvl7pPr marL="3200400" marR="0" lvl="6" indent="-228600" algn="l" rtl="0">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7pPr>
            <a:lvl8pPr marL="3657600" marR="0" lvl="7" indent="-228600" algn="l" rtl="0">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8pPr>
            <a:lvl9pPr marL="4114800" marR="0" lvl="8" indent="-228600" algn="l" rtl="0">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9pPr>
          </a:lstStyle>
          <a:p>
            <a:endParaRPr/>
          </a:p>
        </p:txBody>
      </p:sp>
      <p:sp>
        <p:nvSpPr>
          <p:cNvPr id="54" name="Shape 54"/>
          <p:cNvSpPr txBox="1">
            <a:spLocks noGrp="1"/>
          </p:cNvSpPr>
          <p:nvPr>
            <p:ph type="body" idx="4"/>
          </p:nvPr>
        </p:nvSpPr>
        <p:spPr>
          <a:xfrm>
            <a:off x="4645025" y="2174875"/>
            <a:ext cx="4041775" cy="3951288"/>
          </a:xfrm>
          <a:prstGeom prst="rect">
            <a:avLst/>
          </a:prstGeom>
          <a:noFill/>
          <a:ln>
            <a:noFill/>
          </a:ln>
        </p:spPr>
        <p:txBody>
          <a:bodyPr spcFirstLastPara="1" wrap="square" lIns="91425" tIns="91425" rIns="91425" bIns="91425" anchor="t" anchorCtr="0"/>
          <a:lstStyle>
            <a:lvl1pPr marL="457200" marR="0" lvl="0" indent="-381000" algn="l" rtl="0">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1pPr>
            <a:lvl2pPr marL="914400" marR="0" lvl="1"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2pPr>
            <a:lvl3pPr marL="1371600" marR="0" lvl="2" indent="-342900" algn="l" rtl="0">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3pPr>
            <a:lvl4pPr marL="1828800" marR="0" lvl="3" indent="-330200" algn="l" rtl="0">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4pPr>
            <a:lvl5pPr marL="2286000" marR="0" lvl="4" indent="-330200" algn="l" rtl="0">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5pPr>
            <a:lvl6pPr marL="2743200" marR="0" lvl="5" indent="-330200" algn="l" rtl="0">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6pPr>
            <a:lvl7pPr marL="3200400" marR="0" lvl="6" indent="-330200" algn="l" rtl="0">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7pPr>
            <a:lvl8pPr marL="3657600" marR="0" lvl="7" indent="-330200" algn="l" rtl="0">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8pPr>
            <a:lvl9pPr marL="4114800" marR="0" lvl="8" indent="-330200" algn="l" rtl="0">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9pPr>
          </a:lstStyle>
          <a:p>
            <a:endParaRPr/>
          </a:p>
        </p:txBody>
      </p:sp>
      <p:sp>
        <p:nvSpPr>
          <p:cNvPr id="55" name="Shape 55"/>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F5F5F5"/>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56" name="Shape 56"/>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F5F5F5"/>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57" name="Shape 5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F5F5F5"/>
                </a:solidFill>
                <a:latin typeface="Calibri"/>
                <a:ea typeface="Calibri"/>
                <a:cs typeface="Calibri"/>
                <a:sym typeface="Calibri"/>
              </a:defRPr>
            </a:lvl1pPr>
            <a:lvl2pPr marL="0" marR="0" lvl="1" indent="0" algn="r" rtl="0">
              <a:spcBef>
                <a:spcPts val="0"/>
              </a:spcBef>
              <a:buNone/>
              <a:defRPr sz="1200">
                <a:solidFill>
                  <a:srgbClr val="F5F5F5"/>
                </a:solidFill>
                <a:latin typeface="Calibri"/>
                <a:ea typeface="Calibri"/>
                <a:cs typeface="Calibri"/>
                <a:sym typeface="Calibri"/>
              </a:defRPr>
            </a:lvl2pPr>
            <a:lvl3pPr marL="0" marR="0" lvl="2" indent="0" algn="r" rtl="0">
              <a:spcBef>
                <a:spcPts val="0"/>
              </a:spcBef>
              <a:buNone/>
              <a:defRPr sz="1200">
                <a:solidFill>
                  <a:srgbClr val="F5F5F5"/>
                </a:solidFill>
                <a:latin typeface="Calibri"/>
                <a:ea typeface="Calibri"/>
                <a:cs typeface="Calibri"/>
                <a:sym typeface="Calibri"/>
              </a:defRPr>
            </a:lvl3pPr>
            <a:lvl4pPr marL="0" marR="0" lvl="3" indent="0" algn="r" rtl="0">
              <a:spcBef>
                <a:spcPts val="0"/>
              </a:spcBef>
              <a:buNone/>
              <a:defRPr sz="1200">
                <a:solidFill>
                  <a:srgbClr val="F5F5F5"/>
                </a:solidFill>
                <a:latin typeface="Calibri"/>
                <a:ea typeface="Calibri"/>
                <a:cs typeface="Calibri"/>
                <a:sym typeface="Calibri"/>
              </a:defRPr>
            </a:lvl4pPr>
            <a:lvl5pPr marL="0" marR="0" lvl="4" indent="0" algn="r" rtl="0">
              <a:spcBef>
                <a:spcPts val="0"/>
              </a:spcBef>
              <a:buNone/>
              <a:defRPr sz="1200">
                <a:solidFill>
                  <a:srgbClr val="F5F5F5"/>
                </a:solidFill>
                <a:latin typeface="Calibri"/>
                <a:ea typeface="Calibri"/>
                <a:cs typeface="Calibri"/>
                <a:sym typeface="Calibri"/>
              </a:defRPr>
            </a:lvl5pPr>
            <a:lvl6pPr marL="0" marR="0" lvl="5" indent="0" algn="r" rtl="0">
              <a:spcBef>
                <a:spcPts val="0"/>
              </a:spcBef>
              <a:buNone/>
              <a:defRPr sz="1200">
                <a:solidFill>
                  <a:srgbClr val="F5F5F5"/>
                </a:solidFill>
                <a:latin typeface="Calibri"/>
                <a:ea typeface="Calibri"/>
                <a:cs typeface="Calibri"/>
                <a:sym typeface="Calibri"/>
              </a:defRPr>
            </a:lvl6pPr>
            <a:lvl7pPr marL="0" marR="0" lvl="6" indent="0" algn="r" rtl="0">
              <a:spcBef>
                <a:spcPts val="0"/>
              </a:spcBef>
              <a:buNone/>
              <a:defRPr sz="1200">
                <a:solidFill>
                  <a:srgbClr val="F5F5F5"/>
                </a:solidFill>
                <a:latin typeface="Calibri"/>
                <a:ea typeface="Calibri"/>
                <a:cs typeface="Calibri"/>
                <a:sym typeface="Calibri"/>
              </a:defRPr>
            </a:lvl7pPr>
            <a:lvl8pPr marL="0" marR="0" lvl="7" indent="0" algn="r" rtl="0">
              <a:spcBef>
                <a:spcPts val="0"/>
              </a:spcBef>
              <a:buNone/>
              <a:defRPr sz="1200">
                <a:solidFill>
                  <a:srgbClr val="F5F5F5"/>
                </a:solidFill>
                <a:latin typeface="Calibri"/>
                <a:ea typeface="Calibri"/>
                <a:cs typeface="Calibri"/>
                <a:sym typeface="Calibri"/>
              </a:defRPr>
            </a:lvl8pPr>
            <a:lvl9pPr marL="0" marR="0" lvl="8" indent="0" algn="r" rtl="0">
              <a:spcBef>
                <a:spcPts val="0"/>
              </a:spcBef>
              <a:buNone/>
              <a:defRPr sz="1200">
                <a:solidFill>
                  <a:srgbClr val="F5F5F5"/>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457200" y="273050"/>
            <a:ext cx="3008313" cy="1162050"/>
          </a:xfrm>
          <a:prstGeom prst="rect">
            <a:avLst/>
          </a:prstGeom>
          <a:noFill/>
          <a:ln>
            <a:noFill/>
          </a:ln>
        </p:spPr>
        <p:txBody>
          <a:bodyPr spcFirstLastPara="1" wrap="square" lIns="91425" tIns="91425" rIns="91425" bIns="91425" anchor="b" anchorCtr="0"/>
          <a:lstStyle>
            <a:lvl1pPr marR="0" lvl="0" algn="l" rtl="0">
              <a:spcBef>
                <a:spcPts val="0"/>
              </a:spcBef>
              <a:spcAft>
                <a:spcPts val="0"/>
              </a:spcAft>
              <a:buClr>
                <a:schemeClr val="lt1"/>
              </a:buClr>
              <a:buSzPts val="2000"/>
              <a:buFont typeface="Calibri"/>
              <a:buNone/>
              <a:defRPr sz="2000" b="1"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0" name="Shape 60"/>
          <p:cNvSpPr txBox="1">
            <a:spLocks noGrp="1"/>
          </p:cNvSpPr>
          <p:nvPr>
            <p:ph type="body" idx="1"/>
          </p:nvPr>
        </p:nvSpPr>
        <p:spPr>
          <a:xfrm>
            <a:off x="3575050" y="273050"/>
            <a:ext cx="5111750" cy="5853113"/>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61" name="Shape 61"/>
          <p:cNvSpPr txBox="1">
            <a:spLocks noGrp="1"/>
          </p:cNvSpPr>
          <p:nvPr>
            <p:ph type="body" idx="2"/>
          </p:nvPr>
        </p:nvSpPr>
        <p:spPr>
          <a:xfrm>
            <a:off x="457200" y="1435100"/>
            <a:ext cx="3008313" cy="4691063"/>
          </a:xfrm>
          <a:prstGeom prst="rect">
            <a:avLst/>
          </a:prstGeom>
          <a:noFill/>
          <a:ln>
            <a:noFill/>
          </a:ln>
        </p:spPr>
        <p:txBody>
          <a:bodyPr spcFirstLastPara="1" wrap="square" lIns="91425" tIns="91425" rIns="91425" bIns="91425" anchor="t" anchorCtr="0"/>
          <a:lstStyle>
            <a:lvl1pPr marL="457200" marR="0" lvl="0" indent="-228600" algn="l" rtl="0">
              <a:spcBef>
                <a:spcPts val="28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rtl="0">
              <a:spcBef>
                <a:spcPts val="240"/>
              </a:spcBef>
              <a:spcAft>
                <a:spcPts val="0"/>
              </a:spcAft>
              <a:buClr>
                <a:schemeClr val="lt1"/>
              </a:buClr>
              <a:buSzPts val="1200"/>
              <a:buFont typeface="Arial"/>
              <a:buNone/>
              <a:defRPr sz="1200" b="0" i="0" u="none" strike="noStrike" cap="none">
                <a:solidFill>
                  <a:schemeClr val="lt1"/>
                </a:solidFill>
                <a:latin typeface="Calibri"/>
                <a:ea typeface="Calibri"/>
                <a:cs typeface="Calibri"/>
                <a:sym typeface="Calibri"/>
              </a:defRPr>
            </a:lvl2pPr>
            <a:lvl3pPr marL="1371600" marR="0" lvl="2" indent="-228600" algn="l" rtl="0">
              <a:spcBef>
                <a:spcPts val="200"/>
              </a:spcBef>
              <a:spcAft>
                <a:spcPts val="0"/>
              </a:spcAft>
              <a:buClr>
                <a:schemeClr val="lt1"/>
              </a:buClr>
              <a:buSzPts val="1000"/>
              <a:buFont typeface="Arial"/>
              <a:buNone/>
              <a:defRPr sz="1000" b="0" i="0" u="none" strike="noStrike" cap="none">
                <a:solidFill>
                  <a:schemeClr val="lt1"/>
                </a:solidFill>
                <a:latin typeface="Calibri"/>
                <a:ea typeface="Calibri"/>
                <a:cs typeface="Calibri"/>
                <a:sym typeface="Calibri"/>
              </a:defRPr>
            </a:lvl3pPr>
            <a:lvl4pPr marL="1828800" marR="0" lvl="3" indent="-228600" algn="l" rtl="0">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4pPr>
            <a:lvl5pPr marL="2286000" marR="0" lvl="4" indent="-228600" algn="l" rtl="0">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5pPr>
            <a:lvl6pPr marL="2743200" marR="0" lvl="5" indent="-228600" algn="l" rtl="0">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6pPr>
            <a:lvl7pPr marL="3200400" marR="0" lvl="6" indent="-228600" algn="l" rtl="0">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7pPr>
            <a:lvl8pPr marL="3657600" marR="0" lvl="7" indent="-228600" algn="l" rtl="0">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8pPr>
            <a:lvl9pPr marL="4114800" marR="0" lvl="8" indent="-228600" algn="l" rtl="0">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9pPr>
          </a:lstStyle>
          <a:p>
            <a:endParaRPr/>
          </a:p>
        </p:txBody>
      </p:sp>
      <p:sp>
        <p:nvSpPr>
          <p:cNvPr id="62" name="Shape 62"/>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F5F5F5"/>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63" name="Shape 63"/>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F5F5F5"/>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64" name="Shape 6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F5F5F5"/>
                </a:solidFill>
                <a:latin typeface="Calibri"/>
                <a:ea typeface="Calibri"/>
                <a:cs typeface="Calibri"/>
                <a:sym typeface="Calibri"/>
              </a:defRPr>
            </a:lvl1pPr>
            <a:lvl2pPr marL="0" marR="0" lvl="1" indent="0" algn="r" rtl="0">
              <a:spcBef>
                <a:spcPts val="0"/>
              </a:spcBef>
              <a:buNone/>
              <a:defRPr sz="1200">
                <a:solidFill>
                  <a:srgbClr val="F5F5F5"/>
                </a:solidFill>
                <a:latin typeface="Calibri"/>
                <a:ea typeface="Calibri"/>
                <a:cs typeface="Calibri"/>
                <a:sym typeface="Calibri"/>
              </a:defRPr>
            </a:lvl2pPr>
            <a:lvl3pPr marL="0" marR="0" lvl="2" indent="0" algn="r" rtl="0">
              <a:spcBef>
                <a:spcPts val="0"/>
              </a:spcBef>
              <a:buNone/>
              <a:defRPr sz="1200">
                <a:solidFill>
                  <a:srgbClr val="F5F5F5"/>
                </a:solidFill>
                <a:latin typeface="Calibri"/>
                <a:ea typeface="Calibri"/>
                <a:cs typeface="Calibri"/>
                <a:sym typeface="Calibri"/>
              </a:defRPr>
            </a:lvl3pPr>
            <a:lvl4pPr marL="0" marR="0" lvl="3" indent="0" algn="r" rtl="0">
              <a:spcBef>
                <a:spcPts val="0"/>
              </a:spcBef>
              <a:buNone/>
              <a:defRPr sz="1200">
                <a:solidFill>
                  <a:srgbClr val="F5F5F5"/>
                </a:solidFill>
                <a:latin typeface="Calibri"/>
                <a:ea typeface="Calibri"/>
                <a:cs typeface="Calibri"/>
                <a:sym typeface="Calibri"/>
              </a:defRPr>
            </a:lvl4pPr>
            <a:lvl5pPr marL="0" marR="0" lvl="4" indent="0" algn="r" rtl="0">
              <a:spcBef>
                <a:spcPts val="0"/>
              </a:spcBef>
              <a:buNone/>
              <a:defRPr sz="1200">
                <a:solidFill>
                  <a:srgbClr val="F5F5F5"/>
                </a:solidFill>
                <a:latin typeface="Calibri"/>
                <a:ea typeface="Calibri"/>
                <a:cs typeface="Calibri"/>
                <a:sym typeface="Calibri"/>
              </a:defRPr>
            </a:lvl5pPr>
            <a:lvl6pPr marL="0" marR="0" lvl="5" indent="0" algn="r" rtl="0">
              <a:spcBef>
                <a:spcPts val="0"/>
              </a:spcBef>
              <a:buNone/>
              <a:defRPr sz="1200">
                <a:solidFill>
                  <a:srgbClr val="F5F5F5"/>
                </a:solidFill>
                <a:latin typeface="Calibri"/>
                <a:ea typeface="Calibri"/>
                <a:cs typeface="Calibri"/>
                <a:sym typeface="Calibri"/>
              </a:defRPr>
            </a:lvl6pPr>
            <a:lvl7pPr marL="0" marR="0" lvl="6" indent="0" algn="r" rtl="0">
              <a:spcBef>
                <a:spcPts val="0"/>
              </a:spcBef>
              <a:buNone/>
              <a:defRPr sz="1200">
                <a:solidFill>
                  <a:srgbClr val="F5F5F5"/>
                </a:solidFill>
                <a:latin typeface="Calibri"/>
                <a:ea typeface="Calibri"/>
                <a:cs typeface="Calibri"/>
                <a:sym typeface="Calibri"/>
              </a:defRPr>
            </a:lvl7pPr>
            <a:lvl8pPr marL="0" marR="0" lvl="7" indent="0" algn="r" rtl="0">
              <a:spcBef>
                <a:spcPts val="0"/>
              </a:spcBef>
              <a:buNone/>
              <a:defRPr sz="1200">
                <a:solidFill>
                  <a:srgbClr val="F5F5F5"/>
                </a:solidFill>
                <a:latin typeface="Calibri"/>
                <a:ea typeface="Calibri"/>
                <a:cs typeface="Calibri"/>
                <a:sym typeface="Calibri"/>
              </a:defRPr>
            </a:lvl8pPr>
            <a:lvl9pPr marL="0" marR="0" lvl="8" indent="0" algn="r" rtl="0">
              <a:spcBef>
                <a:spcPts val="0"/>
              </a:spcBef>
              <a:buNone/>
              <a:defRPr sz="1200">
                <a:solidFill>
                  <a:srgbClr val="F5F5F5"/>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1792288" y="4800600"/>
            <a:ext cx="5486400" cy="566738"/>
          </a:xfrm>
          <a:prstGeom prst="rect">
            <a:avLst/>
          </a:prstGeom>
          <a:noFill/>
          <a:ln>
            <a:noFill/>
          </a:ln>
        </p:spPr>
        <p:txBody>
          <a:bodyPr spcFirstLastPara="1" wrap="square" lIns="91425" tIns="91425" rIns="91425" bIns="91425" anchor="b" anchorCtr="0"/>
          <a:lstStyle>
            <a:lvl1pPr marR="0" lvl="0" algn="l" rtl="0">
              <a:spcBef>
                <a:spcPts val="0"/>
              </a:spcBef>
              <a:spcAft>
                <a:spcPts val="0"/>
              </a:spcAft>
              <a:buClr>
                <a:schemeClr val="lt1"/>
              </a:buClr>
              <a:buSzPts val="2000"/>
              <a:buFont typeface="Calibri"/>
              <a:buNone/>
              <a:defRPr sz="2000" b="1"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7" name="Shape 67"/>
          <p:cNvSpPr>
            <a:spLocks noGrp="1"/>
          </p:cNvSpPr>
          <p:nvPr>
            <p:ph type="pic" idx="2"/>
          </p:nvPr>
        </p:nvSpPr>
        <p:spPr>
          <a:xfrm>
            <a:off x="1792288" y="612775"/>
            <a:ext cx="5486400" cy="4114800"/>
          </a:xfrm>
          <a:prstGeom prst="rect">
            <a:avLst/>
          </a:prstGeom>
          <a:noFill/>
          <a:ln>
            <a:noFill/>
          </a:ln>
        </p:spPr>
        <p:txBody>
          <a:bodyPr spcFirstLastPara="1" wrap="square" lIns="91425" tIns="91425" rIns="91425" bIns="91425" anchor="t" anchorCtr="0"/>
          <a:lstStyle>
            <a:lvl1pPr marR="0" lvl="0" algn="l" rtl="0">
              <a:spcBef>
                <a:spcPts val="64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R="0" lvl="1" algn="l" rtl="0">
              <a:spcBef>
                <a:spcPts val="56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2pPr>
            <a:lvl3pPr marR="0" lvl="2" algn="l" rtl="0">
              <a:spcBef>
                <a:spcPts val="48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3pPr>
            <a:lvl4pPr marR="0" lvl="3" algn="l" rtl="0">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4pPr>
            <a:lvl5pPr marR="0" lvl="4" algn="l" rtl="0">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5pPr>
            <a:lvl6pPr marR="0" lvl="5" algn="l" rtl="0">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6pPr>
            <a:lvl7pPr marR="0" lvl="6" algn="l" rtl="0">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7pPr>
            <a:lvl8pPr marR="0" lvl="7" algn="l" rtl="0">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8pPr>
            <a:lvl9pPr marR="0" lvl="8" algn="l" rtl="0">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9pPr>
          </a:lstStyle>
          <a:p>
            <a:endParaRPr/>
          </a:p>
        </p:txBody>
      </p:sp>
      <p:sp>
        <p:nvSpPr>
          <p:cNvPr id="68" name="Shape 68"/>
          <p:cNvSpPr txBox="1">
            <a:spLocks noGrp="1"/>
          </p:cNvSpPr>
          <p:nvPr>
            <p:ph type="body" idx="1"/>
          </p:nvPr>
        </p:nvSpPr>
        <p:spPr>
          <a:xfrm>
            <a:off x="1792288" y="5367338"/>
            <a:ext cx="5486400" cy="804862"/>
          </a:xfrm>
          <a:prstGeom prst="rect">
            <a:avLst/>
          </a:prstGeom>
          <a:noFill/>
          <a:ln>
            <a:noFill/>
          </a:ln>
        </p:spPr>
        <p:txBody>
          <a:bodyPr spcFirstLastPara="1" wrap="square" lIns="91425" tIns="91425" rIns="91425" bIns="91425" anchor="t" anchorCtr="0"/>
          <a:lstStyle>
            <a:lvl1pPr marL="457200" marR="0" lvl="0" indent="-228600" algn="l" rtl="0">
              <a:spcBef>
                <a:spcPts val="28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rtl="0">
              <a:spcBef>
                <a:spcPts val="240"/>
              </a:spcBef>
              <a:spcAft>
                <a:spcPts val="0"/>
              </a:spcAft>
              <a:buClr>
                <a:schemeClr val="lt1"/>
              </a:buClr>
              <a:buSzPts val="1200"/>
              <a:buFont typeface="Arial"/>
              <a:buNone/>
              <a:defRPr sz="1200" b="0" i="0" u="none" strike="noStrike" cap="none">
                <a:solidFill>
                  <a:schemeClr val="lt1"/>
                </a:solidFill>
                <a:latin typeface="Calibri"/>
                <a:ea typeface="Calibri"/>
                <a:cs typeface="Calibri"/>
                <a:sym typeface="Calibri"/>
              </a:defRPr>
            </a:lvl2pPr>
            <a:lvl3pPr marL="1371600" marR="0" lvl="2" indent="-228600" algn="l" rtl="0">
              <a:spcBef>
                <a:spcPts val="200"/>
              </a:spcBef>
              <a:spcAft>
                <a:spcPts val="0"/>
              </a:spcAft>
              <a:buClr>
                <a:schemeClr val="lt1"/>
              </a:buClr>
              <a:buSzPts val="1000"/>
              <a:buFont typeface="Arial"/>
              <a:buNone/>
              <a:defRPr sz="1000" b="0" i="0" u="none" strike="noStrike" cap="none">
                <a:solidFill>
                  <a:schemeClr val="lt1"/>
                </a:solidFill>
                <a:latin typeface="Calibri"/>
                <a:ea typeface="Calibri"/>
                <a:cs typeface="Calibri"/>
                <a:sym typeface="Calibri"/>
              </a:defRPr>
            </a:lvl3pPr>
            <a:lvl4pPr marL="1828800" marR="0" lvl="3" indent="-228600" algn="l" rtl="0">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4pPr>
            <a:lvl5pPr marL="2286000" marR="0" lvl="4" indent="-228600" algn="l" rtl="0">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5pPr>
            <a:lvl6pPr marL="2743200" marR="0" lvl="5" indent="-228600" algn="l" rtl="0">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6pPr>
            <a:lvl7pPr marL="3200400" marR="0" lvl="6" indent="-228600" algn="l" rtl="0">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7pPr>
            <a:lvl8pPr marL="3657600" marR="0" lvl="7" indent="-228600" algn="l" rtl="0">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8pPr>
            <a:lvl9pPr marL="4114800" marR="0" lvl="8" indent="-228600" algn="l" rtl="0">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9pPr>
          </a:lstStyle>
          <a:p>
            <a:endParaRPr/>
          </a:p>
        </p:txBody>
      </p:sp>
      <p:sp>
        <p:nvSpPr>
          <p:cNvPr id="69" name="Shape 69"/>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F5F5F5"/>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70" name="Shape 70"/>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F5F5F5"/>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71" name="Shape 7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F5F5F5"/>
                </a:solidFill>
                <a:latin typeface="Calibri"/>
                <a:ea typeface="Calibri"/>
                <a:cs typeface="Calibri"/>
                <a:sym typeface="Calibri"/>
              </a:defRPr>
            </a:lvl1pPr>
            <a:lvl2pPr marL="0" marR="0" lvl="1" indent="0" algn="r" rtl="0">
              <a:spcBef>
                <a:spcPts val="0"/>
              </a:spcBef>
              <a:buNone/>
              <a:defRPr sz="1200">
                <a:solidFill>
                  <a:srgbClr val="F5F5F5"/>
                </a:solidFill>
                <a:latin typeface="Calibri"/>
                <a:ea typeface="Calibri"/>
                <a:cs typeface="Calibri"/>
                <a:sym typeface="Calibri"/>
              </a:defRPr>
            </a:lvl2pPr>
            <a:lvl3pPr marL="0" marR="0" lvl="2" indent="0" algn="r" rtl="0">
              <a:spcBef>
                <a:spcPts val="0"/>
              </a:spcBef>
              <a:buNone/>
              <a:defRPr sz="1200">
                <a:solidFill>
                  <a:srgbClr val="F5F5F5"/>
                </a:solidFill>
                <a:latin typeface="Calibri"/>
                <a:ea typeface="Calibri"/>
                <a:cs typeface="Calibri"/>
                <a:sym typeface="Calibri"/>
              </a:defRPr>
            </a:lvl3pPr>
            <a:lvl4pPr marL="0" marR="0" lvl="3" indent="0" algn="r" rtl="0">
              <a:spcBef>
                <a:spcPts val="0"/>
              </a:spcBef>
              <a:buNone/>
              <a:defRPr sz="1200">
                <a:solidFill>
                  <a:srgbClr val="F5F5F5"/>
                </a:solidFill>
                <a:latin typeface="Calibri"/>
                <a:ea typeface="Calibri"/>
                <a:cs typeface="Calibri"/>
                <a:sym typeface="Calibri"/>
              </a:defRPr>
            </a:lvl4pPr>
            <a:lvl5pPr marL="0" marR="0" lvl="4" indent="0" algn="r" rtl="0">
              <a:spcBef>
                <a:spcPts val="0"/>
              </a:spcBef>
              <a:buNone/>
              <a:defRPr sz="1200">
                <a:solidFill>
                  <a:srgbClr val="F5F5F5"/>
                </a:solidFill>
                <a:latin typeface="Calibri"/>
                <a:ea typeface="Calibri"/>
                <a:cs typeface="Calibri"/>
                <a:sym typeface="Calibri"/>
              </a:defRPr>
            </a:lvl5pPr>
            <a:lvl6pPr marL="0" marR="0" lvl="5" indent="0" algn="r" rtl="0">
              <a:spcBef>
                <a:spcPts val="0"/>
              </a:spcBef>
              <a:buNone/>
              <a:defRPr sz="1200">
                <a:solidFill>
                  <a:srgbClr val="F5F5F5"/>
                </a:solidFill>
                <a:latin typeface="Calibri"/>
                <a:ea typeface="Calibri"/>
                <a:cs typeface="Calibri"/>
                <a:sym typeface="Calibri"/>
              </a:defRPr>
            </a:lvl6pPr>
            <a:lvl7pPr marL="0" marR="0" lvl="6" indent="0" algn="r" rtl="0">
              <a:spcBef>
                <a:spcPts val="0"/>
              </a:spcBef>
              <a:buNone/>
              <a:defRPr sz="1200">
                <a:solidFill>
                  <a:srgbClr val="F5F5F5"/>
                </a:solidFill>
                <a:latin typeface="Calibri"/>
                <a:ea typeface="Calibri"/>
                <a:cs typeface="Calibri"/>
                <a:sym typeface="Calibri"/>
              </a:defRPr>
            </a:lvl7pPr>
            <a:lvl8pPr marL="0" marR="0" lvl="7" indent="0" algn="r" rtl="0">
              <a:spcBef>
                <a:spcPts val="0"/>
              </a:spcBef>
              <a:buNone/>
              <a:defRPr sz="1200">
                <a:solidFill>
                  <a:srgbClr val="F5F5F5"/>
                </a:solidFill>
                <a:latin typeface="Calibri"/>
                <a:ea typeface="Calibri"/>
                <a:cs typeface="Calibri"/>
                <a:sym typeface="Calibri"/>
              </a:defRPr>
            </a:lvl8pPr>
            <a:lvl9pPr marL="0" marR="0" lvl="8" indent="0" algn="r" rtl="0">
              <a:spcBef>
                <a:spcPts val="0"/>
              </a:spcBef>
              <a:buNone/>
              <a:defRPr sz="1200">
                <a:solidFill>
                  <a:srgbClr val="F5F5F5"/>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rgbClr val="F5F5F5"/>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13" name="Shape 13"/>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F5F5F5"/>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14" name="Shape 1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F5F5F5"/>
                </a:solidFill>
                <a:latin typeface="Calibri"/>
                <a:ea typeface="Calibri"/>
                <a:cs typeface="Calibri"/>
                <a:sym typeface="Calibri"/>
              </a:defRPr>
            </a:lvl1pPr>
            <a:lvl2pPr marL="0" marR="0" lvl="1" indent="0" algn="r" rtl="0">
              <a:spcBef>
                <a:spcPts val="0"/>
              </a:spcBef>
              <a:buNone/>
              <a:defRPr sz="1200" b="0" i="0" u="none" strike="noStrike" cap="none">
                <a:solidFill>
                  <a:srgbClr val="F5F5F5"/>
                </a:solidFill>
                <a:latin typeface="Calibri"/>
                <a:ea typeface="Calibri"/>
                <a:cs typeface="Calibri"/>
                <a:sym typeface="Calibri"/>
              </a:defRPr>
            </a:lvl2pPr>
            <a:lvl3pPr marL="0" marR="0" lvl="2" indent="0" algn="r" rtl="0">
              <a:spcBef>
                <a:spcPts val="0"/>
              </a:spcBef>
              <a:buNone/>
              <a:defRPr sz="1200" b="0" i="0" u="none" strike="noStrike" cap="none">
                <a:solidFill>
                  <a:srgbClr val="F5F5F5"/>
                </a:solidFill>
                <a:latin typeface="Calibri"/>
                <a:ea typeface="Calibri"/>
                <a:cs typeface="Calibri"/>
                <a:sym typeface="Calibri"/>
              </a:defRPr>
            </a:lvl3pPr>
            <a:lvl4pPr marL="0" marR="0" lvl="3" indent="0" algn="r" rtl="0">
              <a:spcBef>
                <a:spcPts val="0"/>
              </a:spcBef>
              <a:buNone/>
              <a:defRPr sz="1200" b="0" i="0" u="none" strike="noStrike" cap="none">
                <a:solidFill>
                  <a:srgbClr val="F5F5F5"/>
                </a:solidFill>
                <a:latin typeface="Calibri"/>
                <a:ea typeface="Calibri"/>
                <a:cs typeface="Calibri"/>
                <a:sym typeface="Calibri"/>
              </a:defRPr>
            </a:lvl4pPr>
            <a:lvl5pPr marL="0" marR="0" lvl="4" indent="0" algn="r" rtl="0">
              <a:spcBef>
                <a:spcPts val="0"/>
              </a:spcBef>
              <a:buNone/>
              <a:defRPr sz="1200" b="0" i="0" u="none" strike="noStrike" cap="none">
                <a:solidFill>
                  <a:srgbClr val="F5F5F5"/>
                </a:solidFill>
                <a:latin typeface="Calibri"/>
                <a:ea typeface="Calibri"/>
                <a:cs typeface="Calibri"/>
                <a:sym typeface="Calibri"/>
              </a:defRPr>
            </a:lvl5pPr>
            <a:lvl6pPr marL="0" marR="0" lvl="5" indent="0" algn="r" rtl="0">
              <a:spcBef>
                <a:spcPts val="0"/>
              </a:spcBef>
              <a:buNone/>
              <a:defRPr sz="1200" b="0" i="0" u="none" strike="noStrike" cap="none">
                <a:solidFill>
                  <a:srgbClr val="F5F5F5"/>
                </a:solidFill>
                <a:latin typeface="Calibri"/>
                <a:ea typeface="Calibri"/>
                <a:cs typeface="Calibri"/>
                <a:sym typeface="Calibri"/>
              </a:defRPr>
            </a:lvl6pPr>
            <a:lvl7pPr marL="0" marR="0" lvl="6" indent="0" algn="r" rtl="0">
              <a:spcBef>
                <a:spcPts val="0"/>
              </a:spcBef>
              <a:buNone/>
              <a:defRPr sz="1200" b="0" i="0" u="none" strike="noStrike" cap="none">
                <a:solidFill>
                  <a:srgbClr val="F5F5F5"/>
                </a:solidFill>
                <a:latin typeface="Calibri"/>
                <a:ea typeface="Calibri"/>
                <a:cs typeface="Calibri"/>
                <a:sym typeface="Calibri"/>
              </a:defRPr>
            </a:lvl7pPr>
            <a:lvl8pPr marL="0" marR="0" lvl="7" indent="0" algn="r" rtl="0">
              <a:spcBef>
                <a:spcPts val="0"/>
              </a:spcBef>
              <a:buNone/>
              <a:defRPr sz="1200" b="0" i="0" u="none" strike="noStrike" cap="none">
                <a:solidFill>
                  <a:srgbClr val="F5F5F5"/>
                </a:solidFill>
                <a:latin typeface="Calibri"/>
                <a:ea typeface="Calibri"/>
                <a:cs typeface="Calibri"/>
                <a:sym typeface="Calibri"/>
              </a:defRPr>
            </a:lvl8pPr>
            <a:lvl9pPr marL="0" marR="0" lvl="8" indent="0" algn="r" rtl="0">
              <a:spcBef>
                <a:spcPts val="0"/>
              </a:spcBef>
              <a:buNone/>
              <a:defRPr sz="1200" b="0" i="0" u="none" strike="noStrike" cap="none">
                <a:solidFill>
                  <a:srgbClr val="F5F5F5"/>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7.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9.jp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26.jp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28.jp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32.jpg"/></Relationships>
</file>

<file path=ppt/slides/_rels/slide2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34.jp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38.jpg"/></Relationships>
</file>

<file path=ppt/slides/_rels/slide34.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45.jpg"/><Relationship Id="rId4" Type="http://schemas.openxmlformats.org/officeDocument/2006/relationships/image" Target="../media/image44.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47.jpg"/></Relationships>
</file>

<file path=ppt/slides/_rels/slide4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5.xml"/><Relationship Id="rId1" Type="http://schemas.openxmlformats.org/officeDocument/2006/relationships/slideLayout" Target="../slideLayouts/slideLayout3.xml"/><Relationship Id="rId5" Type="http://schemas.openxmlformats.org/officeDocument/2006/relationships/image" Target="../media/image50.png"/><Relationship Id="rId4" Type="http://schemas.openxmlformats.org/officeDocument/2006/relationships/image" Target="../media/image49.jpg"/></Relationships>
</file>

<file path=ppt/slides/_rels/slide4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52.jpg"/></Relationships>
</file>

<file path=ppt/slides/_rels/slide4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7.xml"/><Relationship Id="rId1" Type="http://schemas.openxmlformats.org/officeDocument/2006/relationships/slideLayout" Target="../slideLayouts/slideLayout3.xml"/><Relationship Id="rId5" Type="http://schemas.openxmlformats.org/officeDocument/2006/relationships/image" Target="../media/image55.jpg"/><Relationship Id="rId4" Type="http://schemas.openxmlformats.org/officeDocument/2006/relationships/image" Target="../media/image54.jpg"/></Relationships>
</file>

<file path=ppt/slides/_rels/slide4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58.jpg"/><Relationship Id="rId4" Type="http://schemas.openxmlformats.org/officeDocument/2006/relationships/image" Target="../media/image57.jpg"/></Relationships>
</file>

<file path=ppt/slides/_rels/slide45.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7.jpg"/><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Shape 139"/>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4400"/>
              <a:buFont typeface="Calibri"/>
              <a:buNone/>
            </a:pPr>
            <a:r>
              <a:rPr lang="en-US" sz="4400" b="0" i="0" u="none" strike="noStrike" cap="none">
                <a:solidFill>
                  <a:schemeClr val="lt1"/>
                </a:solidFill>
                <a:latin typeface="Calibri"/>
                <a:ea typeface="Calibri"/>
                <a:cs typeface="Calibri"/>
                <a:sym typeface="Calibri"/>
              </a:rPr>
              <a:t>Seaside and Maritime Injuries</a:t>
            </a:r>
            <a:endParaRPr sz="4400" b="0" i="0" u="none" strike="noStrike" cap="none">
              <a:solidFill>
                <a:schemeClr val="lt1"/>
              </a:solidFill>
              <a:latin typeface="Calibri"/>
              <a:ea typeface="Calibri"/>
              <a:cs typeface="Calibri"/>
              <a:sym typeface="Calibri"/>
            </a:endParaRPr>
          </a:p>
        </p:txBody>
      </p:sp>
      <p:sp>
        <p:nvSpPr>
          <p:cNvPr id="140" name="Shape 140"/>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F5F5F5"/>
              </a:buClr>
              <a:buSzPts val="3200"/>
              <a:buFont typeface="Arial"/>
              <a:buNone/>
            </a:pPr>
            <a:r>
              <a:rPr lang="en-US" sz="3200" b="0" i="0" u="none" strike="noStrike" cap="none">
                <a:solidFill>
                  <a:srgbClr val="F5F5F5"/>
                </a:solidFill>
                <a:latin typeface="Calibri"/>
                <a:ea typeface="Calibri"/>
                <a:cs typeface="Calibri"/>
                <a:sym typeface="Calibri"/>
              </a:rPr>
              <a:t>Russell Chapin</a:t>
            </a:r>
            <a:endParaRPr sz="3200" b="0" i="0" u="none" strike="noStrike" cap="none">
              <a:solidFill>
                <a:srgbClr val="F5F5F5"/>
              </a:solidFill>
              <a:latin typeface="Calibri"/>
              <a:ea typeface="Calibri"/>
              <a:cs typeface="Calibri"/>
              <a:sym typeface="Calibri"/>
            </a:endParaRPr>
          </a:p>
          <a:p>
            <a:pPr marL="0" marR="0" lvl="0" indent="0" algn="ctr" rtl="0">
              <a:spcBef>
                <a:spcPts val="0"/>
              </a:spcBef>
              <a:spcAft>
                <a:spcPts val="0"/>
              </a:spcAft>
              <a:buClr>
                <a:srgbClr val="F5F5F5"/>
              </a:buClr>
              <a:buSzPts val="3200"/>
              <a:buFont typeface="Arial"/>
              <a:buNone/>
            </a:pPr>
            <a:r>
              <a:rPr lang="en-US"/>
              <a:t>Medical University of South Carolina</a:t>
            </a:r>
            <a:endParaRPr/>
          </a:p>
          <a:p>
            <a:pPr marL="0" marR="0" lvl="0" indent="0" algn="ctr" rtl="0">
              <a:spcBef>
                <a:spcPts val="640"/>
              </a:spcBef>
              <a:spcAft>
                <a:spcPts val="0"/>
              </a:spcAft>
              <a:buClr>
                <a:srgbClr val="F5F5F5"/>
              </a:buClr>
              <a:buSzPts val="3200"/>
              <a:buFont typeface="Arial"/>
              <a:buNone/>
            </a:pPr>
            <a:r>
              <a:rPr lang="en-US" sz="3200" b="0" i="0" u="none" strike="noStrike" cap="none">
                <a:solidFill>
                  <a:srgbClr val="F5F5F5"/>
                </a:solidFill>
                <a:latin typeface="Calibri"/>
                <a:ea typeface="Calibri"/>
                <a:cs typeface="Calibri"/>
                <a:sym typeface="Calibri"/>
              </a:rPr>
              <a:t>May </a:t>
            </a:r>
            <a:r>
              <a:rPr lang="en-US"/>
              <a:t>6</a:t>
            </a:r>
            <a:r>
              <a:rPr lang="en-US" sz="3200" b="0" i="0" u="none" strike="noStrike" cap="none">
                <a:solidFill>
                  <a:srgbClr val="F5F5F5"/>
                </a:solidFill>
                <a:latin typeface="Calibri"/>
                <a:ea typeface="Calibri"/>
                <a:cs typeface="Calibri"/>
                <a:sym typeface="Calibri"/>
              </a:rPr>
              <a:t>, 2018</a:t>
            </a:r>
            <a:endParaRPr sz="3200" b="0" i="0" u="none" strike="noStrike" cap="none">
              <a:solidFill>
                <a:srgbClr val="F5F5F5"/>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Shape 235"/>
          <p:cNvSpPr txBox="1">
            <a:spLocks noGrp="1"/>
          </p:cNvSpPr>
          <p:nvPr>
            <p:ph type="title"/>
          </p:nvPr>
        </p:nvSpPr>
        <p:spPr>
          <a:xfrm>
            <a:off x="4182288" y="226201"/>
            <a:ext cx="4605900" cy="1325600"/>
          </a:xfrm>
          <a:prstGeom prst="rect">
            <a:avLst/>
          </a:prstGeom>
          <a:noFill/>
          <a:ln>
            <a:noFill/>
          </a:ln>
        </p:spPr>
        <p:txBody>
          <a:bodyPr spcFirstLastPara="1" wrap="square" lIns="68575" tIns="34275" rIns="68575" bIns="34275" anchor="ctr" anchorCtr="0">
            <a:noAutofit/>
          </a:bodyPr>
          <a:lstStyle/>
          <a:p>
            <a:pPr marL="0" marR="0" lvl="0" indent="0" rtl="0">
              <a:lnSpc>
                <a:spcPct val="90000"/>
              </a:lnSpc>
              <a:spcBef>
                <a:spcPts val="0"/>
              </a:spcBef>
              <a:spcAft>
                <a:spcPts val="0"/>
              </a:spcAft>
              <a:buClr>
                <a:srgbClr val="1E4E79"/>
              </a:buClr>
              <a:buSzPts val="4800"/>
              <a:buFont typeface="Pacifico"/>
              <a:buNone/>
            </a:pPr>
            <a:r>
              <a:rPr lang="en-US" sz="3600" b="0" i="0" u="none" strike="noStrike" cap="none" dirty="0">
                <a:solidFill>
                  <a:schemeClr val="lt1"/>
                </a:solidFill>
                <a:latin typeface="Calibri"/>
                <a:ea typeface="Calibri"/>
                <a:cs typeface="Calibri"/>
                <a:sym typeface="Calibri"/>
              </a:rPr>
              <a:t>Sting Ray Injury</a:t>
            </a:r>
            <a:endParaRPr dirty="0"/>
          </a:p>
        </p:txBody>
      </p:sp>
      <p:pic>
        <p:nvPicPr>
          <p:cNvPr id="236" name="Shape 236"/>
          <p:cNvPicPr preferRelativeResize="0"/>
          <p:nvPr/>
        </p:nvPicPr>
        <p:blipFill rotWithShape="1">
          <a:blip r:embed="rId3">
            <a:alphaModFix/>
          </a:blip>
          <a:srcRect l="41652" t="16373" r="36063" b="1299"/>
          <a:stretch/>
        </p:blipFill>
        <p:spPr>
          <a:xfrm>
            <a:off x="999438" y="2459115"/>
            <a:ext cx="1974582" cy="4357013"/>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745"/>
              </a:srgbClr>
            </a:outerShdw>
          </a:effectLst>
        </p:spPr>
      </p:pic>
      <p:pic>
        <p:nvPicPr>
          <p:cNvPr id="237" name="Shape 237"/>
          <p:cNvPicPr preferRelativeResize="0"/>
          <p:nvPr/>
        </p:nvPicPr>
        <p:blipFill rotWithShape="1">
          <a:blip r:embed="rId4">
            <a:alphaModFix/>
          </a:blip>
          <a:srcRect l="26317" t="33261" r="23987" b="9533"/>
          <a:stretch/>
        </p:blipFill>
        <p:spPr>
          <a:xfrm>
            <a:off x="152401" y="76200"/>
            <a:ext cx="3676537" cy="2527619"/>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745"/>
              </a:srgbClr>
            </a:outerShdw>
          </a:effectLst>
        </p:spPr>
      </p:pic>
      <p:sp>
        <p:nvSpPr>
          <p:cNvPr id="238" name="Shape 238"/>
          <p:cNvSpPr txBox="1"/>
          <p:nvPr/>
        </p:nvSpPr>
        <p:spPr>
          <a:xfrm>
            <a:off x="3970638" y="1376366"/>
            <a:ext cx="5029200" cy="5121269"/>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dirty="0">
              <a:solidFill>
                <a:schemeClr val="lt1"/>
              </a:solidFill>
              <a:latin typeface="Calibri"/>
              <a:ea typeface="Calibri"/>
              <a:cs typeface="Calibri"/>
              <a:sym typeface="Calibri"/>
            </a:endParaRPr>
          </a:p>
          <a:p>
            <a:pPr marL="171450" marR="0" lvl="0" indent="-171450" algn="l" rtl="0">
              <a:spcBef>
                <a:spcPts val="0"/>
              </a:spcBef>
              <a:spcAft>
                <a:spcPts val="0"/>
              </a:spcAft>
              <a:buClr>
                <a:schemeClr val="lt1"/>
              </a:buClr>
              <a:buSzPts val="1200"/>
              <a:buFont typeface="Arial"/>
              <a:buChar char="•"/>
            </a:pPr>
            <a:r>
              <a:rPr lang="en-US" dirty="0">
                <a:solidFill>
                  <a:schemeClr val="lt1"/>
                </a:solidFill>
                <a:latin typeface="Calibri"/>
                <a:ea typeface="Calibri"/>
                <a:cs typeface="Calibri"/>
                <a:sym typeface="Calibri"/>
              </a:rPr>
              <a:t>Stingrays are not generally aggressive but if stepped on, may whip their tail which contains a barb covered with sharp flat spines and venom</a:t>
            </a:r>
            <a:endParaRPr dirty="0"/>
          </a:p>
          <a:p>
            <a:pPr marL="0" marR="0" lvl="0" indent="0" algn="l" rtl="0">
              <a:spcBef>
                <a:spcPts val="0"/>
              </a:spcBef>
              <a:spcAft>
                <a:spcPts val="0"/>
              </a:spcAft>
              <a:buNone/>
            </a:pPr>
            <a:endParaRPr dirty="0">
              <a:solidFill>
                <a:schemeClr val="lt1"/>
              </a:solidFill>
              <a:latin typeface="Calibri"/>
              <a:ea typeface="Calibri"/>
              <a:cs typeface="Calibri"/>
              <a:sym typeface="Calibri"/>
            </a:endParaRPr>
          </a:p>
          <a:p>
            <a:pPr marL="171450" marR="0" lvl="0" indent="-171450" algn="l" rtl="0">
              <a:spcBef>
                <a:spcPts val="0"/>
              </a:spcBef>
              <a:spcAft>
                <a:spcPts val="0"/>
              </a:spcAft>
              <a:buClr>
                <a:schemeClr val="lt1"/>
              </a:buClr>
              <a:buSzPts val="1200"/>
              <a:buFont typeface="Arial"/>
              <a:buChar char="•"/>
            </a:pPr>
            <a:r>
              <a:rPr lang="en-US" dirty="0">
                <a:solidFill>
                  <a:schemeClr val="lt1"/>
                </a:solidFill>
                <a:latin typeface="Calibri"/>
                <a:ea typeface="Calibri"/>
                <a:cs typeface="Calibri"/>
                <a:sym typeface="Calibri"/>
              </a:rPr>
              <a:t>The most common </a:t>
            </a:r>
            <a:r>
              <a:rPr lang="en-US" i="0" u="none" strike="noStrike" cap="none" dirty="0">
                <a:solidFill>
                  <a:schemeClr val="lt1"/>
                </a:solidFill>
                <a:latin typeface="Calibri"/>
                <a:ea typeface="Calibri"/>
                <a:cs typeface="Calibri"/>
                <a:sym typeface="Calibri"/>
              </a:rPr>
              <a:t>injury is soft tissue laceration </a:t>
            </a:r>
            <a:r>
              <a:rPr lang="en-US" dirty="0">
                <a:solidFill>
                  <a:schemeClr val="lt1"/>
                </a:solidFill>
                <a:latin typeface="Calibri"/>
                <a:ea typeface="Calibri"/>
                <a:cs typeface="Calibri"/>
                <a:sym typeface="Calibri"/>
              </a:rPr>
              <a:t>without radiographic findings. </a:t>
            </a:r>
            <a:r>
              <a:rPr lang="en-US" i="0" u="none" strike="noStrike" cap="none" dirty="0">
                <a:solidFill>
                  <a:schemeClr val="lt1"/>
                </a:solidFill>
                <a:latin typeface="Calibri"/>
                <a:ea typeface="Calibri"/>
                <a:cs typeface="Calibri"/>
                <a:sym typeface="Calibri"/>
              </a:rPr>
              <a:t>However, the barb does frequently break</a:t>
            </a:r>
            <a:r>
              <a:rPr lang="en-US" dirty="0">
                <a:solidFill>
                  <a:schemeClr val="lt1"/>
                </a:solidFill>
                <a:latin typeface="Calibri"/>
                <a:ea typeface="Calibri"/>
                <a:cs typeface="Calibri"/>
                <a:sym typeface="Calibri"/>
              </a:rPr>
              <a:t> off.</a:t>
            </a:r>
            <a:endParaRPr dirty="0"/>
          </a:p>
          <a:p>
            <a:pPr marL="0" marR="0" lvl="0" indent="0" algn="l" rtl="0">
              <a:spcBef>
                <a:spcPts val="0"/>
              </a:spcBef>
              <a:spcAft>
                <a:spcPts val="0"/>
              </a:spcAft>
              <a:buNone/>
            </a:pPr>
            <a:endParaRPr dirty="0">
              <a:solidFill>
                <a:schemeClr val="lt1"/>
              </a:solidFill>
              <a:latin typeface="Calibri"/>
              <a:ea typeface="Calibri"/>
              <a:cs typeface="Calibri"/>
              <a:sym typeface="Calibri"/>
            </a:endParaRPr>
          </a:p>
          <a:p>
            <a:pPr marL="171450" indent="-171450">
              <a:buClr>
                <a:schemeClr val="lt1"/>
              </a:buClr>
              <a:buSzPts val="1200"/>
              <a:buFont typeface="Arial"/>
              <a:buChar char="•"/>
            </a:pPr>
            <a:r>
              <a:rPr lang="en-US" dirty="0">
                <a:solidFill>
                  <a:schemeClr val="lt1"/>
                </a:solidFill>
                <a:latin typeface="Calibri"/>
                <a:ea typeface="Calibri"/>
                <a:cs typeface="Calibri"/>
                <a:sym typeface="Calibri"/>
              </a:rPr>
              <a:t>Venom may cause systemic neurotoxicity or myotoxicity with local pain, nausea, vomiting, diarrhea, weakness, fasciculations, hypotension, and arrhythmias</a:t>
            </a:r>
          </a:p>
          <a:p>
            <a:pPr>
              <a:buClr>
                <a:schemeClr val="lt1"/>
              </a:buClr>
              <a:buSzPts val="1200"/>
            </a:pPr>
            <a:endParaRPr lang="en-US" dirty="0"/>
          </a:p>
          <a:p>
            <a:pPr marL="171450" marR="0" lvl="0" indent="-171450" algn="l" rtl="0">
              <a:spcBef>
                <a:spcPts val="0"/>
              </a:spcBef>
              <a:spcAft>
                <a:spcPts val="0"/>
              </a:spcAft>
              <a:buClr>
                <a:schemeClr val="lt1"/>
              </a:buClr>
              <a:buSzPts val="1200"/>
              <a:buFont typeface="Arial"/>
              <a:buChar char="•"/>
            </a:pPr>
            <a:r>
              <a:rPr lang="en-US" dirty="0">
                <a:solidFill>
                  <a:srgbClr val="FFFF00"/>
                </a:solidFill>
                <a:latin typeface="Calibri"/>
                <a:ea typeface="Calibri"/>
                <a:cs typeface="Calibri"/>
                <a:sym typeface="Calibri"/>
              </a:rPr>
              <a:t>Injury from stingrays, stinging fish, sea urchins, and coral require neutralization of the heat-labile toxin with immersion in non-scalding water for 30-90 minutes</a:t>
            </a:r>
            <a:endParaRPr dirty="0">
              <a:solidFill>
                <a:srgbClr val="FFFF00"/>
              </a:solidFill>
            </a:endParaRPr>
          </a:p>
          <a:p>
            <a:pPr marL="0" marR="0" lvl="0" indent="0" algn="l" rtl="0">
              <a:spcBef>
                <a:spcPts val="0"/>
              </a:spcBef>
              <a:spcAft>
                <a:spcPts val="0"/>
              </a:spcAft>
              <a:buNone/>
            </a:pPr>
            <a:endParaRPr dirty="0">
              <a:solidFill>
                <a:schemeClr val="lt1"/>
              </a:solidFill>
              <a:latin typeface="Calibri"/>
              <a:ea typeface="Calibri"/>
              <a:cs typeface="Calibri"/>
              <a:sym typeface="Calibri"/>
            </a:endParaRPr>
          </a:p>
          <a:p>
            <a:pPr marL="171450" marR="0" lvl="0" indent="-171450" algn="l" rtl="0">
              <a:spcBef>
                <a:spcPts val="0"/>
              </a:spcBef>
              <a:spcAft>
                <a:spcPts val="0"/>
              </a:spcAft>
              <a:buClr>
                <a:schemeClr val="lt1"/>
              </a:buClr>
              <a:buSzPts val="1200"/>
              <a:buFont typeface="Arial"/>
              <a:buChar char="•"/>
            </a:pPr>
            <a:r>
              <a:rPr lang="en-US" dirty="0">
                <a:solidFill>
                  <a:schemeClr val="lt1"/>
                </a:solidFill>
                <a:latin typeface="Calibri"/>
                <a:ea typeface="Calibri"/>
                <a:cs typeface="Calibri"/>
                <a:sym typeface="Calibri"/>
              </a:rPr>
              <a:t>Pain control with local anesthetics and oral medications is helpful</a:t>
            </a:r>
            <a:endParaRPr dirty="0">
              <a:solidFill>
                <a:schemeClr val="lt1"/>
              </a:solidFill>
              <a:latin typeface="Calibri"/>
              <a:ea typeface="Calibri"/>
              <a:cs typeface="Calibri"/>
              <a:sym typeface="Calibri"/>
            </a:endParaRPr>
          </a:p>
          <a:p>
            <a:pPr marL="0" marR="0" lvl="0" indent="0" algn="l" rtl="0">
              <a:spcBef>
                <a:spcPts val="0"/>
              </a:spcBef>
              <a:spcAft>
                <a:spcPts val="0"/>
              </a:spcAft>
              <a:buNone/>
            </a:pPr>
            <a:endParaRPr dirty="0">
              <a:solidFill>
                <a:schemeClr val="lt1"/>
              </a:solidFill>
              <a:latin typeface="Calibri"/>
              <a:ea typeface="Calibri"/>
              <a:cs typeface="Calibri"/>
              <a:sym typeface="Calibri"/>
            </a:endParaRPr>
          </a:p>
          <a:p>
            <a:pPr marL="171450" marR="0" lvl="0" indent="-171450" algn="l" rtl="0">
              <a:spcBef>
                <a:spcPts val="0"/>
              </a:spcBef>
              <a:spcAft>
                <a:spcPts val="0"/>
              </a:spcAft>
              <a:buClr>
                <a:schemeClr val="lt1"/>
              </a:buClr>
              <a:buSzPts val="1200"/>
              <a:buFont typeface="Arial"/>
              <a:buChar char="•"/>
            </a:pPr>
            <a:r>
              <a:rPr lang="en-US" dirty="0">
                <a:solidFill>
                  <a:schemeClr val="lt1"/>
                </a:solidFill>
                <a:latin typeface="Calibri"/>
                <a:ea typeface="Calibri"/>
                <a:cs typeface="Calibri"/>
                <a:sym typeface="Calibri"/>
              </a:rPr>
              <a:t>Allergic reactions can occur</a:t>
            </a:r>
            <a:endParaRPr dirty="0">
              <a:solidFill>
                <a:schemeClr val="lt1"/>
              </a:solidFill>
              <a:latin typeface="Calibri"/>
              <a:ea typeface="Calibri"/>
              <a:cs typeface="Calibri"/>
              <a:sym typeface="Calibri"/>
            </a:endParaRPr>
          </a:p>
          <a:p>
            <a:pPr marL="0" marR="0" lvl="0" indent="0" algn="l" rtl="0">
              <a:spcBef>
                <a:spcPts val="0"/>
              </a:spcBef>
              <a:spcAft>
                <a:spcPts val="0"/>
              </a:spcAft>
              <a:buNone/>
            </a:pPr>
            <a:endParaRPr dirty="0"/>
          </a:p>
        </p:txBody>
      </p:sp>
      <p:cxnSp>
        <p:nvCxnSpPr>
          <p:cNvPr id="240" name="Shape 240"/>
          <p:cNvCxnSpPr/>
          <p:nvPr/>
        </p:nvCxnSpPr>
        <p:spPr>
          <a:xfrm>
            <a:off x="1981200" y="889001"/>
            <a:ext cx="246184" cy="351327"/>
          </a:xfrm>
          <a:prstGeom prst="straightConnector1">
            <a:avLst/>
          </a:prstGeom>
          <a:noFill/>
          <a:ln w="19050" cap="flat" cmpd="sng">
            <a:solidFill>
              <a:srgbClr val="C00000"/>
            </a:solidFill>
            <a:prstDash val="solid"/>
            <a:miter lim="800000"/>
            <a:headEnd type="none" w="sm" len="sm"/>
            <a:tailEnd type="stealth" w="lg" len="lg"/>
          </a:ln>
        </p:spPr>
      </p:cxnSp>
      <p:cxnSp>
        <p:nvCxnSpPr>
          <p:cNvPr id="242" name="Shape 242"/>
          <p:cNvCxnSpPr/>
          <p:nvPr/>
        </p:nvCxnSpPr>
        <p:spPr>
          <a:xfrm rot="10800000">
            <a:off x="1990669" y="4127406"/>
            <a:ext cx="336300" cy="297164"/>
          </a:xfrm>
          <a:prstGeom prst="straightConnector1">
            <a:avLst/>
          </a:prstGeom>
          <a:noFill/>
          <a:ln w="19050" cap="flat" cmpd="sng">
            <a:solidFill>
              <a:srgbClr val="C00000"/>
            </a:solidFill>
            <a:prstDash val="solid"/>
            <a:miter lim="800000"/>
            <a:headEnd type="none" w="sm" len="sm"/>
            <a:tailEnd type="stealth" w="lg" len="lg"/>
          </a:ln>
        </p:spPr>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Shape 248"/>
          <p:cNvSpPr txBox="1">
            <a:spLocks noGrp="1"/>
          </p:cNvSpPr>
          <p:nvPr>
            <p:ph type="title"/>
          </p:nvPr>
        </p:nvSpPr>
        <p:spPr>
          <a:xfrm>
            <a:off x="3581400" y="76200"/>
            <a:ext cx="4724400" cy="1325600"/>
          </a:xfrm>
          <a:prstGeom prst="rect">
            <a:avLst/>
          </a:prstGeom>
          <a:noFill/>
          <a:ln>
            <a:noFill/>
          </a:ln>
        </p:spPr>
        <p:txBody>
          <a:bodyPr spcFirstLastPara="1" wrap="square" lIns="91425" tIns="91425" rIns="91425" bIns="91425" anchor="ctr" anchorCtr="0">
            <a:noAutofit/>
          </a:bodyPr>
          <a:lstStyle/>
          <a:p>
            <a:pPr marL="0" marR="0" lvl="0" indent="0" algn="ctr" rtl="0">
              <a:spcBef>
                <a:spcPts val="0"/>
              </a:spcBef>
              <a:spcAft>
                <a:spcPts val="0"/>
              </a:spcAft>
              <a:buClr>
                <a:schemeClr val="lt1"/>
              </a:buClr>
              <a:buSzPts val="3600"/>
              <a:buFont typeface="Pacifico"/>
              <a:buNone/>
            </a:pPr>
            <a:r>
              <a:rPr lang="en-US" sz="3600" b="0" i="0" u="none" strike="noStrike" cap="none" dirty="0">
                <a:solidFill>
                  <a:schemeClr val="lt1"/>
                </a:solidFill>
                <a:latin typeface="Calibri" panose="020F0502020204030204" pitchFamily="34" charset="0"/>
                <a:ea typeface="Pacifico"/>
                <a:cs typeface="Calibri" panose="020F0502020204030204" pitchFamily="34" charset="0"/>
                <a:sym typeface="Pacifico"/>
              </a:rPr>
              <a:t>Motorboat Propeller Injury</a:t>
            </a:r>
            <a:endParaRPr dirty="0">
              <a:latin typeface="Calibri" panose="020F0502020204030204" pitchFamily="34" charset="0"/>
              <a:cs typeface="Calibri" panose="020F0502020204030204" pitchFamily="34" charset="0"/>
            </a:endParaRPr>
          </a:p>
        </p:txBody>
      </p:sp>
      <p:sp>
        <p:nvSpPr>
          <p:cNvPr id="249" name="Shape 249"/>
          <p:cNvSpPr txBox="1"/>
          <p:nvPr/>
        </p:nvSpPr>
        <p:spPr>
          <a:xfrm>
            <a:off x="3832934" y="1905000"/>
            <a:ext cx="5130475" cy="4759817"/>
          </a:xfrm>
          <a:prstGeom prst="rect">
            <a:avLst/>
          </a:prstGeom>
          <a:noFill/>
          <a:ln>
            <a:noFill/>
          </a:ln>
        </p:spPr>
        <p:txBody>
          <a:bodyPr spcFirstLastPara="1" wrap="square" lIns="91425" tIns="91425" rIns="91425" bIns="91425" anchor="t" anchorCtr="0">
            <a:noAutofit/>
          </a:bodyPr>
          <a:lstStyle/>
          <a:p>
            <a:pPr marL="285750" marR="0" lvl="0" indent="-285750" algn="l" rtl="0">
              <a:spcBef>
                <a:spcPts val="0"/>
              </a:spcBef>
              <a:spcAft>
                <a:spcPts val="0"/>
              </a:spcAft>
              <a:buClr>
                <a:schemeClr val="bg1"/>
              </a:buClr>
              <a:buSzPts val="1300"/>
              <a:buFont typeface="Arial" panose="020B0604020202020204" pitchFamily="34" charset="0"/>
              <a:buChar char="•"/>
            </a:pPr>
            <a:r>
              <a:rPr lang="en-US" sz="1800" dirty="0">
                <a:solidFill>
                  <a:schemeClr val="lt1"/>
                </a:solidFill>
                <a:latin typeface="Calibri" panose="020F0502020204030204" pitchFamily="34" charset="0"/>
                <a:ea typeface="Arial Narrow"/>
                <a:cs typeface="Calibri" panose="020F0502020204030204" pitchFamily="34" charset="0"/>
                <a:sym typeface="Arial Narrow"/>
              </a:rPr>
              <a:t>A 14 year old injured by the propeller after a wave pushed her into the boat prop while swimming</a:t>
            </a:r>
            <a:endParaRPr sz="1600" dirty="0">
              <a:latin typeface="Calibri" panose="020F0502020204030204" pitchFamily="34" charset="0"/>
              <a:cs typeface="Calibri" panose="020F0502020204030204" pitchFamily="34" charset="0"/>
            </a:endParaRPr>
          </a:p>
          <a:p>
            <a:pPr marL="285750" marR="0" lvl="0" indent="-285750" algn="l" rtl="0">
              <a:spcBef>
                <a:spcPts val="0"/>
              </a:spcBef>
              <a:spcAft>
                <a:spcPts val="0"/>
              </a:spcAft>
              <a:buClr>
                <a:schemeClr val="bg1"/>
              </a:buClr>
              <a:buFont typeface="Arial" panose="020B0604020202020204" pitchFamily="34" charset="0"/>
              <a:buChar char="•"/>
            </a:pPr>
            <a:endParaRPr sz="1800" dirty="0">
              <a:solidFill>
                <a:schemeClr val="lt1"/>
              </a:solidFill>
              <a:latin typeface="Calibri" panose="020F0502020204030204" pitchFamily="34" charset="0"/>
              <a:ea typeface="Arial Narrow"/>
              <a:cs typeface="Calibri" panose="020F0502020204030204" pitchFamily="34" charset="0"/>
              <a:sym typeface="Arial Narrow"/>
            </a:endParaRPr>
          </a:p>
          <a:p>
            <a:pPr marL="285750" marR="0" lvl="0" indent="-285750" algn="l" rtl="0">
              <a:spcBef>
                <a:spcPts val="0"/>
              </a:spcBef>
              <a:spcAft>
                <a:spcPts val="0"/>
              </a:spcAft>
              <a:buClr>
                <a:schemeClr val="bg1"/>
              </a:buClr>
              <a:buSzPts val="1300"/>
              <a:buFont typeface="Arial" panose="020B0604020202020204" pitchFamily="34" charset="0"/>
              <a:buChar char="•"/>
            </a:pPr>
            <a:r>
              <a:rPr lang="en-US" sz="1800" dirty="0">
                <a:solidFill>
                  <a:schemeClr val="lt1"/>
                </a:solidFill>
                <a:latin typeface="Calibri" panose="020F0502020204030204" pitchFamily="34" charset="0"/>
                <a:ea typeface="Arial Narrow"/>
                <a:cs typeface="Calibri" panose="020F0502020204030204" pitchFamily="34" charset="0"/>
                <a:sym typeface="Arial Narrow"/>
              </a:rPr>
              <a:t>Open tibial fracture with extensive anterior and medial soft tissue injury. Disruption of the medial joint capsule </a:t>
            </a:r>
            <a:endParaRPr sz="1800" dirty="0">
              <a:solidFill>
                <a:schemeClr val="lt1"/>
              </a:solidFill>
              <a:latin typeface="Calibri" panose="020F0502020204030204" pitchFamily="34" charset="0"/>
              <a:ea typeface="Arial Narrow"/>
              <a:cs typeface="Calibri" panose="020F0502020204030204" pitchFamily="34" charset="0"/>
              <a:sym typeface="Arial Narrow"/>
            </a:endParaRPr>
          </a:p>
          <a:p>
            <a:pPr marL="266700" marR="0" lvl="0" indent="-285750" algn="l" rtl="0">
              <a:spcBef>
                <a:spcPts val="0"/>
              </a:spcBef>
              <a:spcAft>
                <a:spcPts val="0"/>
              </a:spcAft>
              <a:buClr>
                <a:schemeClr val="bg1"/>
              </a:buClr>
              <a:buSzPts val="1600"/>
              <a:buFont typeface="Arial" panose="020B0604020202020204" pitchFamily="34" charset="0"/>
              <a:buChar char="•"/>
            </a:pPr>
            <a:endParaRPr sz="1800" dirty="0">
              <a:solidFill>
                <a:schemeClr val="lt1"/>
              </a:solidFill>
              <a:latin typeface="Calibri" panose="020F0502020204030204" pitchFamily="34" charset="0"/>
              <a:ea typeface="Arial Narrow"/>
              <a:cs typeface="Calibri" panose="020F0502020204030204" pitchFamily="34" charset="0"/>
              <a:sym typeface="Arial Narrow"/>
            </a:endParaRPr>
          </a:p>
          <a:p>
            <a:pPr marL="285750" marR="0" lvl="0" indent="-285750" algn="l" rtl="0">
              <a:spcBef>
                <a:spcPts val="0"/>
              </a:spcBef>
              <a:spcAft>
                <a:spcPts val="0"/>
              </a:spcAft>
              <a:buClr>
                <a:schemeClr val="bg1"/>
              </a:buClr>
              <a:buSzPts val="1300"/>
              <a:buFont typeface="Arial" panose="020B0604020202020204" pitchFamily="34" charset="0"/>
              <a:buChar char="•"/>
            </a:pPr>
            <a:r>
              <a:rPr lang="en-US" sz="1800" dirty="0">
                <a:solidFill>
                  <a:schemeClr val="lt1"/>
                </a:solidFill>
                <a:latin typeface="Calibri" panose="020F0502020204030204" pitchFamily="34" charset="0"/>
                <a:ea typeface="Arial Narrow"/>
                <a:cs typeface="Calibri" panose="020F0502020204030204" pitchFamily="34" charset="0"/>
                <a:sym typeface="Arial Narrow"/>
              </a:rPr>
              <a:t>Type 3A open tibial fracture with traumatic knee arthrotomy and extension to the tibial </a:t>
            </a:r>
            <a:r>
              <a:rPr lang="en-US" sz="1800" dirty="0" err="1">
                <a:solidFill>
                  <a:schemeClr val="lt1"/>
                </a:solidFill>
                <a:latin typeface="Calibri" panose="020F0502020204030204" pitchFamily="34" charset="0"/>
                <a:ea typeface="Arial Narrow"/>
                <a:cs typeface="Calibri" panose="020F0502020204030204" pitchFamily="34" charset="0"/>
                <a:sym typeface="Arial Narrow"/>
              </a:rPr>
              <a:t>physis</a:t>
            </a:r>
            <a:endParaRPr sz="1800" dirty="0">
              <a:solidFill>
                <a:schemeClr val="lt1"/>
              </a:solidFill>
              <a:latin typeface="Calibri" panose="020F0502020204030204" pitchFamily="34" charset="0"/>
              <a:ea typeface="Arial Narrow"/>
              <a:cs typeface="Calibri" panose="020F0502020204030204" pitchFamily="34" charset="0"/>
              <a:sym typeface="Arial Narrow"/>
            </a:endParaRPr>
          </a:p>
          <a:p>
            <a:pPr marR="0" lvl="0" algn="l" rtl="0">
              <a:spcBef>
                <a:spcPts val="0"/>
              </a:spcBef>
              <a:spcAft>
                <a:spcPts val="0"/>
              </a:spcAft>
              <a:buClr>
                <a:schemeClr val="bg1"/>
              </a:buClr>
            </a:pPr>
            <a:endParaRPr sz="1800" dirty="0">
              <a:solidFill>
                <a:schemeClr val="lt1"/>
              </a:solidFill>
              <a:latin typeface="Calibri" panose="020F0502020204030204" pitchFamily="34" charset="0"/>
              <a:ea typeface="Arial Narrow"/>
              <a:cs typeface="Calibri" panose="020F0502020204030204" pitchFamily="34" charset="0"/>
              <a:sym typeface="Arial Narrow"/>
            </a:endParaRPr>
          </a:p>
          <a:p>
            <a:pPr marL="171450" marR="0" lvl="0" indent="-171450" algn="l" rtl="0">
              <a:spcBef>
                <a:spcPts val="0"/>
              </a:spcBef>
              <a:spcAft>
                <a:spcPts val="0"/>
              </a:spcAft>
              <a:buClr>
                <a:schemeClr val="bg1"/>
              </a:buClr>
              <a:buFont typeface="Arial" panose="020B0604020202020204" pitchFamily="34" charset="0"/>
              <a:buChar char="•"/>
            </a:pPr>
            <a:endParaRPr sz="900" dirty="0">
              <a:solidFill>
                <a:schemeClr val="lt1"/>
              </a:solidFill>
              <a:latin typeface="Calibri" panose="020F0502020204030204" pitchFamily="34" charset="0"/>
              <a:ea typeface="Arial Narrow"/>
              <a:cs typeface="Calibri" panose="020F0502020204030204" pitchFamily="34" charset="0"/>
              <a:sym typeface="Arial Narrow"/>
            </a:endParaRPr>
          </a:p>
          <a:p>
            <a:pPr marL="285750" marR="0" lvl="0" indent="-285750" algn="l" rtl="0">
              <a:spcBef>
                <a:spcPts val="0"/>
              </a:spcBef>
              <a:spcAft>
                <a:spcPts val="0"/>
              </a:spcAft>
              <a:buClr>
                <a:schemeClr val="bg1"/>
              </a:buClr>
              <a:buSzPts val="1600"/>
              <a:buFont typeface="Arial" panose="020B0604020202020204" pitchFamily="34" charset="0"/>
              <a:buChar char="•"/>
            </a:pPr>
            <a:endParaRPr sz="1800" dirty="0">
              <a:solidFill>
                <a:schemeClr val="lt1"/>
              </a:solidFill>
              <a:latin typeface="Calibri" panose="020F0502020204030204" pitchFamily="34" charset="0"/>
              <a:ea typeface="Arial Narrow"/>
              <a:cs typeface="Calibri" panose="020F0502020204030204" pitchFamily="34" charset="0"/>
              <a:sym typeface="Arial Narrow"/>
            </a:endParaRPr>
          </a:p>
        </p:txBody>
      </p:sp>
      <p:pic>
        <p:nvPicPr>
          <p:cNvPr id="250" name="Shape 250"/>
          <p:cNvPicPr preferRelativeResize="0"/>
          <p:nvPr/>
        </p:nvPicPr>
        <p:blipFill rotWithShape="1">
          <a:blip r:embed="rId3">
            <a:alphaModFix/>
          </a:blip>
          <a:srcRect l="11916" t="4371" r="15573" b="9280"/>
          <a:stretch/>
        </p:blipFill>
        <p:spPr>
          <a:xfrm>
            <a:off x="0" y="606636"/>
            <a:ext cx="1952964" cy="6058181"/>
          </a:xfrm>
          <a:prstGeom prst="rect">
            <a:avLst/>
          </a:prstGeom>
          <a:noFill/>
          <a:ln>
            <a:noFill/>
          </a:ln>
        </p:spPr>
      </p:pic>
      <p:pic>
        <p:nvPicPr>
          <p:cNvPr id="251" name="Shape 251" descr="I:\RC\Projects\ARRS 2017 submissions\Seaside injury\Boat_Propeller_Injury-20171207T170159Z-001\CBLE_184170730\786177907.jpg"/>
          <p:cNvPicPr preferRelativeResize="0"/>
          <p:nvPr/>
        </p:nvPicPr>
        <p:blipFill rotWithShape="1">
          <a:blip r:embed="rId4">
            <a:alphaModFix/>
          </a:blip>
          <a:srcRect l="17943" r="24362" b="27753"/>
          <a:stretch/>
        </p:blipFill>
        <p:spPr>
          <a:xfrm>
            <a:off x="1969971" y="177800"/>
            <a:ext cx="1536733" cy="6680200"/>
          </a:xfrm>
          <a:prstGeom prst="rect">
            <a:avLst/>
          </a:prstGeom>
          <a:noFill/>
          <a:ln>
            <a:noFill/>
          </a:ln>
        </p:spPr>
      </p:pic>
      <p:cxnSp>
        <p:nvCxnSpPr>
          <p:cNvPr id="252" name="Shape 252"/>
          <p:cNvCxnSpPr/>
          <p:nvPr/>
        </p:nvCxnSpPr>
        <p:spPr>
          <a:xfrm>
            <a:off x="2057400" y="1397001"/>
            <a:ext cx="246184" cy="351327"/>
          </a:xfrm>
          <a:prstGeom prst="straightConnector1">
            <a:avLst/>
          </a:prstGeom>
          <a:noFill/>
          <a:ln w="19050" cap="flat" cmpd="sng">
            <a:solidFill>
              <a:srgbClr val="C00000"/>
            </a:solidFill>
            <a:prstDash val="solid"/>
            <a:miter lim="800000"/>
            <a:headEnd type="none" w="sm" len="sm"/>
            <a:tailEnd type="stealth" w="lg" len="lg"/>
          </a:ln>
        </p:spPr>
      </p:cxnSp>
      <p:cxnSp>
        <p:nvCxnSpPr>
          <p:cNvPr id="253" name="Shape 253"/>
          <p:cNvCxnSpPr/>
          <p:nvPr/>
        </p:nvCxnSpPr>
        <p:spPr>
          <a:xfrm>
            <a:off x="2104292" y="76201"/>
            <a:ext cx="246184" cy="351327"/>
          </a:xfrm>
          <a:prstGeom prst="straightConnector1">
            <a:avLst/>
          </a:prstGeom>
          <a:noFill/>
          <a:ln w="19050" cap="flat" cmpd="sng">
            <a:solidFill>
              <a:srgbClr val="C00000"/>
            </a:solidFill>
            <a:prstDash val="solid"/>
            <a:miter lim="800000"/>
            <a:headEnd type="none" w="sm" len="sm"/>
            <a:tailEnd type="stealth" w="lg" len="lg"/>
          </a:ln>
        </p:spPr>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Shape 259"/>
          <p:cNvSpPr txBox="1">
            <a:spLocks noGrp="1"/>
          </p:cNvSpPr>
          <p:nvPr>
            <p:ph type="title"/>
          </p:nvPr>
        </p:nvSpPr>
        <p:spPr>
          <a:xfrm>
            <a:off x="609600" y="482600"/>
            <a:ext cx="7886700" cy="1325600"/>
          </a:xfrm>
          <a:prstGeom prst="rect">
            <a:avLst/>
          </a:prstGeom>
          <a:noFill/>
          <a:ln>
            <a:noFill/>
          </a:ln>
        </p:spPr>
        <p:txBody>
          <a:bodyPr spcFirstLastPara="1" wrap="square" lIns="91425" tIns="91425" rIns="91425" bIns="91425" anchor="ctr" anchorCtr="0">
            <a:noAutofit/>
          </a:bodyPr>
          <a:lstStyle/>
          <a:p>
            <a:pPr marL="0" marR="0" lvl="0" indent="0" algn="ctr" rtl="0">
              <a:spcBef>
                <a:spcPts val="0"/>
              </a:spcBef>
              <a:spcAft>
                <a:spcPts val="0"/>
              </a:spcAft>
              <a:buClr>
                <a:schemeClr val="lt1"/>
              </a:buClr>
              <a:buSzPts val="3600"/>
              <a:buFont typeface="Calibri"/>
              <a:buNone/>
            </a:pPr>
            <a:r>
              <a:rPr lang="en-US" sz="3600" b="0" i="0" u="none" strike="noStrike" cap="none">
                <a:solidFill>
                  <a:schemeClr val="lt1"/>
                </a:solidFill>
                <a:latin typeface="Calibri"/>
                <a:ea typeface="Calibri"/>
                <a:cs typeface="Calibri"/>
                <a:sym typeface="Calibri"/>
              </a:rPr>
              <a:t>Gustilo and Anderson Classification of Open Fractures</a:t>
            </a:r>
            <a:endParaRPr sz="3600" b="0" i="0" u="none" strike="noStrike" cap="none">
              <a:solidFill>
                <a:schemeClr val="lt1"/>
              </a:solidFill>
              <a:latin typeface="Calibri"/>
              <a:ea typeface="Calibri"/>
              <a:cs typeface="Calibri"/>
              <a:sym typeface="Calibri"/>
            </a:endParaRPr>
          </a:p>
        </p:txBody>
      </p:sp>
      <p:sp>
        <p:nvSpPr>
          <p:cNvPr id="260" name="Shape 260"/>
          <p:cNvSpPr txBox="1"/>
          <p:nvPr/>
        </p:nvSpPr>
        <p:spPr>
          <a:xfrm>
            <a:off x="590550" y="1967143"/>
            <a:ext cx="7962900" cy="4060794"/>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None/>
            </a:pPr>
            <a:r>
              <a:rPr lang="en-US" sz="2000" dirty="0">
                <a:solidFill>
                  <a:srgbClr val="F3F3F3"/>
                </a:solidFill>
                <a:latin typeface="Calibri" panose="020F0502020204030204" pitchFamily="34" charset="0"/>
                <a:cs typeface="Calibri" panose="020F0502020204030204" pitchFamily="34" charset="0"/>
              </a:rPr>
              <a:t>-Grading </a:t>
            </a:r>
            <a:r>
              <a:rPr lang="en-US" sz="2000" b="0" i="0" u="none" strike="noStrike" cap="none" dirty="0">
                <a:solidFill>
                  <a:schemeClr val="lt1"/>
                </a:solidFill>
                <a:latin typeface="Calibri" panose="020F0502020204030204" pitchFamily="34" charset="0"/>
                <a:ea typeface="Calibri"/>
                <a:cs typeface="Calibri" panose="020F0502020204030204" pitchFamily="34" charset="0"/>
                <a:sym typeface="Calibri"/>
              </a:rPr>
              <a:t>depends on mechanism of injury, soft tissue damage, and degree of skeletal involvement</a:t>
            </a:r>
            <a:endParaRPr sz="2000" b="0" i="0" u="none" strike="noStrike" cap="none" dirty="0">
              <a:solidFill>
                <a:schemeClr val="lt1"/>
              </a:solidFill>
              <a:latin typeface="Calibri" panose="020F0502020204030204" pitchFamily="34" charset="0"/>
              <a:ea typeface="Calibri"/>
              <a:cs typeface="Calibri" panose="020F0502020204030204" pitchFamily="34" charset="0"/>
              <a:sym typeface="Calibri"/>
            </a:endParaRPr>
          </a:p>
          <a:p>
            <a:pPr marL="0" marR="0" lvl="0" indent="0" algn="l" rtl="0">
              <a:spcBef>
                <a:spcPts val="0"/>
              </a:spcBef>
              <a:spcAft>
                <a:spcPts val="0"/>
              </a:spcAft>
              <a:buNone/>
            </a:pPr>
            <a:endParaRPr sz="2000" dirty="0">
              <a:solidFill>
                <a:schemeClr val="lt1"/>
              </a:solidFill>
              <a:latin typeface="Calibri" panose="020F0502020204030204" pitchFamily="34" charset="0"/>
              <a:ea typeface="Calibri"/>
              <a:cs typeface="Calibri" panose="020F0502020204030204" pitchFamily="34" charset="0"/>
              <a:sym typeface="Calibri"/>
            </a:endParaRPr>
          </a:p>
          <a:p>
            <a:pPr marL="0" marR="0" lvl="0" indent="0" algn="l" rtl="0">
              <a:spcBef>
                <a:spcPts val="0"/>
              </a:spcBef>
              <a:spcAft>
                <a:spcPts val="0"/>
              </a:spcAft>
              <a:buNone/>
            </a:pPr>
            <a:r>
              <a:rPr lang="en-US" sz="2000" dirty="0">
                <a:solidFill>
                  <a:schemeClr val="lt1"/>
                </a:solidFill>
                <a:latin typeface="Calibri" panose="020F0502020204030204" pitchFamily="34" charset="0"/>
                <a:ea typeface="Calibri"/>
                <a:cs typeface="Calibri" panose="020F0502020204030204" pitchFamily="34" charset="0"/>
                <a:sym typeface="Calibri"/>
              </a:rPr>
              <a:t>-Type 1: wound &lt; 1 cm</a:t>
            </a:r>
            <a:endParaRPr sz="2000" dirty="0">
              <a:solidFill>
                <a:schemeClr val="lt1"/>
              </a:solidFill>
              <a:latin typeface="Calibri" panose="020F0502020204030204" pitchFamily="34" charset="0"/>
              <a:ea typeface="Calibri"/>
              <a:cs typeface="Calibri" panose="020F0502020204030204" pitchFamily="34" charset="0"/>
              <a:sym typeface="Calibri"/>
            </a:endParaRPr>
          </a:p>
          <a:p>
            <a:pPr marL="0" marR="0" lvl="0" indent="0" algn="l" rtl="0">
              <a:spcBef>
                <a:spcPts val="0"/>
              </a:spcBef>
              <a:spcAft>
                <a:spcPts val="0"/>
              </a:spcAft>
              <a:buNone/>
            </a:pPr>
            <a:endParaRPr sz="2000" dirty="0">
              <a:solidFill>
                <a:schemeClr val="lt1"/>
              </a:solidFill>
              <a:latin typeface="Calibri" panose="020F0502020204030204" pitchFamily="34" charset="0"/>
              <a:ea typeface="Calibri"/>
              <a:cs typeface="Calibri" panose="020F0502020204030204" pitchFamily="34" charset="0"/>
              <a:sym typeface="Calibri"/>
            </a:endParaRPr>
          </a:p>
          <a:p>
            <a:pPr marL="0" marR="0" lvl="0" indent="0" algn="l" rtl="0">
              <a:spcBef>
                <a:spcPts val="0"/>
              </a:spcBef>
              <a:spcAft>
                <a:spcPts val="0"/>
              </a:spcAft>
              <a:buNone/>
            </a:pPr>
            <a:r>
              <a:rPr lang="en-US" sz="2000" dirty="0">
                <a:solidFill>
                  <a:schemeClr val="lt1"/>
                </a:solidFill>
                <a:latin typeface="Calibri" panose="020F0502020204030204" pitchFamily="34" charset="0"/>
                <a:ea typeface="Calibri"/>
                <a:cs typeface="Calibri" panose="020F0502020204030204" pitchFamily="34" charset="0"/>
                <a:sym typeface="Calibri"/>
              </a:rPr>
              <a:t>-Type 2: wound 1-10 cm</a:t>
            </a:r>
            <a:endParaRPr sz="2000" dirty="0">
              <a:solidFill>
                <a:schemeClr val="lt1"/>
              </a:solidFill>
              <a:latin typeface="Calibri" panose="020F0502020204030204" pitchFamily="34" charset="0"/>
              <a:ea typeface="Calibri"/>
              <a:cs typeface="Calibri" panose="020F0502020204030204" pitchFamily="34" charset="0"/>
              <a:sym typeface="Calibri"/>
            </a:endParaRPr>
          </a:p>
          <a:p>
            <a:pPr marL="0" marR="0" lvl="0" indent="0" algn="l" rtl="0">
              <a:spcBef>
                <a:spcPts val="0"/>
              </a:spcBef>
              <a:spcAft>
                <a:spcPts val="0"/>
              </a:spcAft>
              <a:buNone/>
            </a:pPr>
            <a:endParaRPr sz="2000" dirty="0">
              <a:solidFill>
                <a:schemeClr val="lt1"/>
              </a:solidFill>
              <a:latin typeface="Calibri" panose="020F0502020204030204" pitchFamily="34" charset="0"/>
              <a:ea typeface="Calibri"/>
              <a:cs typeface="Calibri" panose="020F0502020204030204" pitchFamily="34" charset="0"/>
              <a:sym typeface="Calibri"/>
            </a:endParaRPr>
          </a:p>
          <a:p>
            <a:pPr marL="0" marR="0" lvl="0" indent="0" algn="l" rtl="0">
              <a:spcBef>
                <a:spcPts val="0"/>
              </a:spcBef>
              <a:spcAft>
                <a:spcPts val="0"/>
              </a:spcAft>
              <a:buNone/>
            </a:pPr>
            <a:r>
              <a:rPr lang="en-US" sz="2000" dirty="0">
                <a:solidFill>
                  <a:schemeClr val="lt1"/>
                </a:solidFill>
                <a:latin typeface="Calibri" panose="020F0502020204030204" pitchFamily="34" charset="0"/>
                <a:ea typeface="Calibri"/>
                <a:cs typeface="Calibri" panose="020F0502020204030204" pitchFamily="34" charset="0"/>
                <a:sym typeface="Calibri"/>
              </a:rPr>
              <a:t>-Type 3: &gt; 10cm, high energy </a:t>
            </a:r>
            <a:endParaRPr sz="2000" dirty="0">
              <a:solidFill>
                <a:schemeClr val="lt1"/>
              </a:solidFill>
              <a:latin typeface="Calibri" panose="020F0502020204030204" pitchFamily="34" charset="0"/>
              <a:ea typeface="Calibri"/>
              <a:cs typeface="Calibri" panose="020F0502020204030204" pitchFamily="34" charset="0"/>
              <a:sym typeface="Calibri"/>
            </a:endParaRPr>
          </a:p>
          <a:p>
            <a:pPr marL="0" marR="0" lvl="0" indent="0" algn="l" rtl="0">
              <a:spcBef>
                <a:spcPts val="0"/>
              </a:spcBef>
              <a:spcAft>
                <a:spcPts val="0"/>
              </a:spcAft>
              <a:buClr>
                <a:srgbClr val="004070"/>
              </a:buClr>
              <a:buSzPts val="1400"/>
              <a:buFont typeface="Calibri"/>
              <a:buNone/>
            </a:pPr>
            <a:endParaRPr sz="2000" b="0" i="0" u="none" strike="noStrike" cap="none" dirty="0">
              <a:solidFill>
                <a:schemeClr val="lt1"/>
              </a:solidFill>
              <a:latin typeface="Calibri" panose="020F0502020204030204" pitchFamily="34" charset="0"/>
              <a:ea typeface="Calibri"/>
              <a:cs typeface="Calibri" panose="020F0502020204030204" pitchFamily="34" charset="0"/>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Shape 26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3600"/>
              <a:buFont typeface="Calibri"/>
              <a:buNone/>
            </a:pPr>
            <a:r>
              <a:rPr lang="en-US" sz="3600" b="0" i="0" u="none" strike="noStrike" cap="none">
                <a:solidFill>
                  <a:schemeClr val="lt1"/>
                </a:solidFill>
                <a:latin typeface="Calibri"/>
                <a:ea typeface="Calibri"/>
                <a:cs typeface="Calibri"/>
                <a:sym typeface="Calibri"/>
              </a:rPr>
              <a:t>Propeller Injury</a:t>
            </a:r>
            <a:endParaRPr sz="3600" b="0" i="0" u="none" strike="noStrike" cap="none">
              <a:solidFill>
                <a:schemeClr val="lt1"/>
              </a:solidFill>
              <a:latin typeface="Calibri"/>
              <a:ea typeface="Calibri"/>
              <a:cs typeface="Calibri"/>
              <a:sym typeface="Calibri"/>
            </a:endParaRPr>
          </a:p>
        </p:txBody>
      </p:sp>
      <p:sp>
        <p:nvSpPr>
          <p:cNvPr id="266" name="Shape 266"/>
          <p:cNvSpPr txBox="1">
            <a:spLocks noGrp="1"/>
          </p:cNvSpPr>
          <p:nvPr>
            <p:ph type="body" idx="1"/>
          </p:nvPr>
        </p:nvSpPr>
        <p:spPr>
          <a:xfrm>
            <a:off x="285750" y="1253330"/>
            <a:ext cx="8654064" cy="4351339"/>
          </a:xfrm>
          <a:prstGeom prst="rect">
            <a:avLst/>
          </a:prstGeom>
          <a:noFill/>
          <a:ln>
            <a:noFill/>
          </a:ln>
        </p:spPr>
        <p:txBody>
          <a:bodyPr spcFirstLastPara="1" wrap="square" lIns="91425" tIns="45700" rIns="91425" bIns="45700" anchor="t" anchorCtr="0">
            <a:noAutofit/>
          </a:bodyPr>
          <a:lstStyle/>
          <a:p>
            <a:pPr marL="512065" marR="0" lvl="0" indent="-342900" algn="l" rtl="0">
              <a:lnSpc>
                <a:spcPct val="80000"/>
              </a:lnSpc>
              <a:spcBef>
                <a:spcPts val="0"/>
              </a:spcBef>
              <a:spcAft>
                <a:spcPts val="0"/>
              </a:spcAft>
              <a:buClr>
                <a:schemeClr val="bg1"/>
              </a:buClr>
              <a:buSzPts val="2240"/>
              <a:buFont typeface="Arial" panose="020B0604020202020204" pitchFamily="34" charset="0"/>
              <a:buChar char="•"/>
            </a:pPr>
            <a:endParaRPr sz="2000" dirty="0"/>
          </a:p>
          <a:p>
            <a:pPr marL="654305" marR="0" lvl="0" indent="-342900" algn="l" rtl="0">
              <a:lnSpc>
                <a:spcPct val="80000"/>
              </a:lnSpc>
              <a:spcBef>
                <a:spcPts val="0"/>
              </a:spcBef>
              <a:spcAft>
                <a:spcPts val="0"/>
              </a:spcAft>
              <a:buClr>
                <a:schemeClr val="bg1"/>
              </a:buClr>
              <a:buSzPts val="2240"/>
              <a:buFont typeface="Arial" panose="020B0604020202020204" pitchFamily="34" charset="0"/>
              <a:buChar char="•"/>
            </a:pPr>
            <a:endParaRPr sz="2000" b="0" i="0" u="none" strike="noStrike" cap="none" dirty="0">
              <a:solidFill>
                <a:schemeClr val="lt1"/>
              </a:solidFill>
              <a:latin typeface="Arial"/>
              <a:ea typeface="Arial"/>
              <a:cs typeface="Arial"/>
              <a:sym typeface="Arial"/>
            </a:endParaRPr>
          </a:p>
          <a:p>
            <a:pPr marL="342900" lvl="0" indent="-342900">
              <a:spcBef>
                <a:spcPts val="0"/>
              </a:spcBef>
              <a:buClr>
                <a:schemeClr val="bg1"/>
              </a:buClr>
              <a:buSzPts val="1600"/>
              <a:buFont typeface="Arial" panose="020B0604020202020204" pitchFamily="34" charset="0"/>
              <a:buChar char="•"/>
            </a:pPr>
            <a:r>
              <a:rPr lang="en-US" sz="2000" dirty="0">
                <a:latin typeface="Arial"/>
                <a:ea typeface="Arial"/>
                <a:cs typeface="Arial"/>
                <a:sym typeface="Arial"/>
              </a:rPr>
              <a:t>There is significant potential for loss of bony structures and soft tissues:</a:t>
            </a:r>
          </a:p>
          <a:p>
            <a:pPr marL="342900" lvl="0" indent="-342900">
              <a:spcBef>
                <a:spcPts val="0"/>
              </a:spcBef>
              <a:buClr>
                <a:schemeClr val="bg1"/>
              </a:buClr>
              <a:buSzPts val="1600"/>
              <a:buFont typeface="Arial" panose="020B0604020202020204" pitchFamily="34" charset="0"/>
              <a:buChar char="•"/>
            </a:pPr>
            <a:endParaRPr lang="en-US" sz="2000" dirty="0"/>
          </a:p>
          <a:p>
            <a:pPr marL="912114" lvl="1" indent="-342900">
              <a:lnSpc>
                <a:spcPct val="80000"/>
              </a:lnSpc>
              <a:spcBef>
                <a:spcPts val="0"/>
              </a:spcBef>
              <a:buClr>
                <a:schemeClr val="bg1"/>
              </a:buClr>
              <a:buSzPts val="1960"/>
              <a:buFont typeface="Arial" panose="020B0604020202020204" pitchFamily="34" charset="0"/>
              <a:buChar char="•"/>
            </a:pPr>
            <a:r>
              <a:rPr lang="en-US" sz="2000" dirty="0">
                <a:latin typeface="Arial"/>
                <a:ea typeface="Arial"/>
                <a:cs typeface="Arial"/>
                <a:sym typeface="Arial"/>
              </a:rPr>
              <a:t>Death in 20% of the reviewed patients</a:t>
            </a:r>
            <a:endParaRPr lang="en-US" sz="2000" dirty="0"/>
          </a:p>
          <a:p>
            <a:pPr marL="912114" lvl="1" indent="-342900">
              <a:lnSpc>
                <a:spcPct val="80000"/>
              </a:lnSpc>
              <a:spcBef>
                <a:spcPts val="0"/>
              </a:spcBef>
              <a:buClr>
                <a:schemeClr val="bg1"/>
              </a:buClr>
              <a:buSzPts val="1960"/>
              <a:buFont typeface="Arial" panose="020B0604020202020204" pitchFamily="34" charset="0"/>
              <a:buChar char="•"/>
            </a:pPr>
            <a:r>
              <a:rPr lang="en-US" sz="2000" dirty="0">
                <a:latin typeface="Arial"/>
                <a:ea typeface="Arial"/>
                <a:cs typeface="Arial"/>
                <a:sym typeface="Arial"/>
              </a:rPr>
              <a:t>Amputation in 19% of patients</a:t>
            </a:r>
            <a:endParaRPr lang="en-US" sz="2000" dirty="0"/>
          </a:p>
          <a:p>
            <a:pPr marL="912114" lvl="1" indent="-342900">
              <a:lnSpc>
                <a:spcPct val="80000"/>
              </a:lnSpc>
              <a:spcBef>
                <a:spcPts val="0"/>
              </a:spcBef>
              <a:buClr>
                <a:schemeClr val="bg1"/>
              </a:buClr>
              <a:buSzPts val="1960"/>
              <a:buFont typeface="Arial" panose="020B0604020202020204" pitchFamily="34" charset="0"/>
              <a:buChar char="•"/>
            </a:pPr>
            <a:r>
              <a:rPr lang="en-US" sz="2000" dirty="0">
                <a:latin typeface="Arial"/>
                <a:ea typeface="Arial"/>
                <a:cs typeface="Arial"/>
                <a:sym typeface="Arial"/>
              </a:rPr>
              <a:t>Recovery with deficits in 20% of patients</a:t>
            </a:r>
            <a:endParaRPr lang="en-US" sz="2000" dirty="0"/>
          </a:p>
          <a:p>
            <a:pPr marL="912114" lvl="1" indent="-342900">
              <a:lnSpc>
                <a:spcPct val="80000"/>
              </a:lnSpc>
              <a:spcBef>
                <a:spcPts val="0"/>
              </a:spcBef>
              <a:buClr>
                <a:schemeClr val="bg1"/>
              </a:buClr>
              <a:buSzPts val="1960"/>
              <a:buFont typeface="Arial" panose="020B0604020202020204" pitchFamily="34" charset="0"/>
              <a:buChar char="•"/>
            </a:pPr>
            <a:r>
              <a:rPr lang="en-US" sz="2000" dirty="0">
                <a:latin typeface="Arial"/>
                <a:ea typeface="Arial"/>
                <a:cs typeface="Arial"/>
                <a:sym typeface="Arial"/>
              </a:rPr>
              <a:t>Full functional recovery in 20% of patients</a:t>
            </a:r>
          </a:p>
          <a:p>
            <a:pPr marL="912114" lvl="1" indent="-342900">
              <a:lnSpc>
                <a:spcPct val="80000"/>
              </a:lnSpc>
              <a:spcBef>
                <a:spcPts val="0"/>
              </a:spcBef>
              <a:buClr>
                <a:schemeClr val="bg1"/>
              </a:buClr>
              <a:buSzPts val="1960"/>
              <a:buFont typeface="Arial" panose="020B0604020202020204" pitchFamily="34" charset="0"/>
              <a:buChar char="•"/>
            </a:pPr>
            <a:endParaRPr lang="en-US" sz="2000" dirty="0"/>
          </a:p>
          <a:p>
            <a:pPr marL="342900" lvl="0" indent="-342900">
              <a:spcBef>
                <a:spcPts val="0"/>
              </a:spcBef>
              <a:buClr>
                <a:schemeClr val="bg1"/>
              </a:buClr>
              <a:buSzPts val="1600"/>
              <a:buFont typeface="Arial" panose="020B0604020202020204" pitchFamily="34" charset="0"/>
              <a:buChar char="•"/>
            </a:pPr>
            <a:r>
              <a:rPr lang="en-US" sz="2000" dirty="0"/>
              <a:t>Lavage and Debridement for removal of contamination and devitalized tissue</a:t>
            </a:r>
          </a:p>
          <a:p>
            <a:pPr marL="342900" lvl="0" indent="-342900">
              <a:spcBef>
                <a:spcPts val="0"/>
              </a:spcBef>
              <a:buClr>
                <a:schemeClr val="bg1"/>
              </a:buClr>
              <a:buSzPts val="1600"/>
              <a:buFont typeface="Arial" panose="020B0604020202020204" pitchFamily="34" charset="0"/>
              <a:buChar char="•"/>
            </a:pPr>
            <a:r>
              <a:rPr lang="en-US" sz="2000" dirty="0"/>
              <a:t>Stabilization of bone fragments, usually by external fixation</a:t>
            </a:r>
          </a:p>
          <a:p>
            <a:pPr marL="342900" lvl="0" indent="-342900">
              <a:spcBef>
                <a:spcPts val="0"/>
              </a:spcBef>
              <a:buClr>
                <a:schemeClr val="bg1"/>
              </a:buClr>
              <a:buSzPts val="1600"/>
              <a:buFont typeface="Arial" panose="020B0604020202020204" pitchFamily="34" charset="0"/>
              <a:buChar char="•"/>
            </a:pPr>
            <a:r>
              <a:rPr lang="en-US" sz="2000" dirty="0"/>
              <a:t>Reconstruction of neurovascular injuries</a:t>
            </a:r>
          </a:p>
          <a:p>
            <a:pPr marL="342900" lvl="0" indent="-342900">
              <a:spcBef>
                <a:spcPts val="0"/>
              </a:spcBef>
              <a:buClr>
                <a:schemeClr val="bg1"/>
              </a:buClr>
              <a:buSzPts val="1600"/>
              <a:buFont typeface="Arial" panose="020B0604020202020204" pitchFamily="34" charset="0"/>
              <a:buChar char="•"/>
            </a:pPr>
            <a:r>
              <a:rPr lang="en-US" sz="2000" dirty="0"/>
              <a:t>Soft tissue closure and reconstruction: Early primary closure vs free flap reconstruction</a:t>
            </a:r>
          </a:p>
          <a:p>
            <a:pPr marL="342900" lvl="0" indent="-342900">
              <a:spcBef>
                <a:spcPts val="0"/>
              </a:spcBef>
              <a:buClr>
                <a:schemeClr val="bg1"/>
              </a:buClr>
              <a:buSzPts val="1600"/>
              <a:buFont typeface="Arial" panose="020B0604020202020204" pitchFamily="34" charset="0"/>
              <a:buChar char="•"/>
            </a:pPr>
            <a:r>
              <a:rPr lang="en-US" sz="2000" dirty="0"/>
              <a:t>Infection prevention and antibiotic treatment</a:t>
            </a:r>
          </a:p>
          <a:p>
            <a:pPr marL="342900" lvl="0" indent="-342900">
              <a:spcBef>
                <a:spcPts val="0"/>
              </a:spcBef>
              <a:buClr>
                <a:schemeClr val="bg1"/>
              </a:buClr>
              <a:buSzPts val="1600"/>
              <a:buFont typeface="Arial" panose="020B0604020202020204" pitchFamily="34" charset="0"/>
              <a:buChar char="•"/>
            </a:pPr>
            <a:endParaRPr lang="en-US" sz="2000" b="0" i="0" u="none" strike="noStrike" cap="none" dirty="0">
              <a:solidFill>
                <a:schemeClr val="lt1"/>
              </a:solidFill>
              <a:latin typeface="Arial"/>
              <a:ea typeface="Arial"/>
              <a:cs typeface="Arial"/>
              <a:sym typeface="Arial"/>
            </a:endParaRPr>
          </a:p>
          <a:p>
            <a:pPr marL="683514" marR="0" lvl="1" indent="-342900" algn="l" rtl="0">
              <a:lnSpc>
                <a:spcPct val="80000"/>
              </a:lnSpc>
              <a:spcBef>
                <a:spcPts val="0"/>
              </a:spcBef>
              <a:spcAft>
                <a:spcPts val="0"/>
              </a:spcAft>
              <a:buClr>
                <a:schemeClr val="bg1"/>
              </a:buClr>
              <a:buSzPts val="1960"/>
              <a:buFont typeface="Arial" panose="020B0604020202020204" pitchFamily="34" charset="0"/>
              <a:buChar char="•"/>
            </a:pPr>
            <a:endParaRPr sz="2000" b="0" i="0" u="none" strike="noStrike" cap="none" dirty="0">
              <a:solidFill>
                <a:schemeClr val="lt1"/>
              </a:solidFill>
              <a:latin typeface="Arial"/>
              <a:ea typeface="Arial"/>
              <a:cs typeface="Arial"/>
              <a:sym typeface="Arial"/>
            </a:endParaRPr>
          </a:p>
          <a:p>
            <a:pPr marL="1036574" marR="0" lvl="1" indent="-342900" algn="l" rtl="0">
              <a:lnSpc>
                <a:spcPct val="80000"/>
              </a:lnSpc>
              <a:spcBef>
                <a:spcPts val="0"/>
              </a:spcBef>
              <a:spcAft>
                <a:spcPts val="0"/>
              </a:spcAft>
              <a:buClr>
                <a:schemeClr val="bg1"/>
              </a:buClr>
              <a:buSzPts val="1960"/>
              <a:buFont typeface="Arial" panose="020B0604020202020204" pitchFamily="34" charset="0"/>
              <a:buChar char="•"/>
            </a:pPr>
            <a:endParaRPr sz="2000" b="0" i="0" u="none" strike="noStrike" cap="none" dirty="0">
              <a:solidFill>
                <a:schemeClr val="lt1"/>
              </a:solidFill>
              <a:latin typeface="Calibri"/>
              <a:ea typeface="Calibri"/>
              <a:cs typeface="Calibri"/>
              <a:sym typeface="Calibri"/>
            </a:endParaRPr>
          </a:p>
          <a:p>
            <a:pPr marL="683514" marR="0" lvl="1" indent="-342900" algn="l" rtl="0">
              <a:lnSpc>
                <a:spcPct val="80000"/>
              </a:lnSpc>
              <a:spcBef>
                <a:spcPts val="0"/>
              </a:spcBef>
              <a:spcAft>
                <a:spcPts val="0"/>
              </a:spcAft>
              <a:buClr>
                <a:schemeClr val="bg1"/>
              </a:buClr>
              <a:buSzPts val="1960"/>
              <a:buFont typeface="Arial" panose="020B0604020202020204" pitchFamily="34" charset="0"/>
              <a:buChar char="•"/>
            </a:pPr>
            <a:endParaRPr sz="2000" b="0" i="0" u="none" strike="noStrike" cap="none" dirty="0">
              <a:solidFill>
                <a:schemeClr val="lt1"/>
              </a:solidFill>
              <a:latin typeface="Calibri"/>
              <a:ea typeface="Calibri"/>
              <a:cs typeface="Calibri"/>
              <a:sym typeface="Calibri"/>
            </a:endParaRPr>
          </a:p>
          <a:p>
            <a:pPr marL="654305" marR="0" lvl="0" indent="-342900" algn="l" rtl="0">
              <a:lnSpc>
                <a:spcPct val="80000"/>
              </a:lnSpc>
              <a:spcBef>
                <a:spcPts val="0"/>
              </a:spcBef>
              <a:spcAft>
                <a:spcPts val="0"/>
              </a:spcAft>
              <a:buClr>
                <a:schemeClr val="bg1"/>
              </a:buClr>
              <a:buSzPts val="2240"/>
              <a:buFont typeface="Arial" panose="020B0604020202020204" pitchFamily="34" charset="0"/>
              <a:buChar char="•"/>
            </a:pPr>
            <a:endParaRPr sz="2000" b="0" i="0" u="none" strike="noStrike" cap="none" dirty="0">
              <a:solidFill>
                <a:schemeClr val="lt1"/>
              </a:solidFill>
              <a:latin typeface="Calibri"/>
              <a:ea typeface="Calibri"/>
              <a:cs typeface="Calibri"/>
              <a:sym typeface="Calibri"/>
            </a:endParaRPr>
          </a:p>
          <a:p>
            <a:pPr marL="654305" marR="0" lvl="0" indent="-342900" algn="l" rtl="0">
              <a:lnSpc>
                <a:spcPct val="80000"/>
              </a:lnSpc>
              <a:spcBef>
                <a:spcPts val="0"/>
              </a:spcBef>
              <a:spcAft>
                <a:spcPts val="0"/>
              </a:spcAft>
              <a:buClr>
                <a:schemeClr val="bg1"/>
              </a:buClr>
              <a:buSzPts val="2240"/>
              <a:buFont typeface="Arial" panose="020B0604020202020204" pitchFamily="34" charset="0"/>
              <a:buChar char="•"/>
            </a:pPr>
            <a:endParaRPr sz="2000" b="0" i="0" u="none" strike="noStrike" cap="none" dirty="0">
              <a:solidFill>
                <a:schemeClr val="lt1"/>
              </a:solidFill>
              <a:latin typeface="Calibri"/>
              <a:ea typeface="Calibri"/>
              <a:cs typeface="Calibri"/>
              <a:sym typeface="Calibri"/>
            </a:endParaRPr>
          </a:p>
          <a:p>
            <a:pPr marL="342900" marR="0" lvl="0" indent="-342900" algn="l" rtl="0">
              <a:lnSpc>
                <a:spcPct val="80000"/>
              </a:lnSpc>
              <a:spcBef>
                <a:spcPts val="0"/>
              </a:spcBef>
              <a:spcAft>
                <a:spcPts val="0"/>
              </a:spcAft>
              <a:buClr>
                <a:schemeClr val="bg1"/>
              </a:buClr>
              <a:buSzPts val="2240"/>
              <a:buFont typeface="Arial" panose="020B0604020202020204" pitchFamily="34" charset="0"/>
              <a:buChar char="•"/>
            </a:pPr>
            <a:endParaRPr sz="2000" b="0" i="0" u="none" strike="noStrike" cap="none" dirty="0">
              <a:solidFill>
                <a:schemeClr val="lt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pic>
        <p:nvPicPr>
          <p:cNvPr id="278" name="Shape 278" descr="793145108"/>
          <p:cNvPicPr preferRelativeResize="0"/>
          <p:nvPr/>
        </p:nvPicPr>
        <p:blipFill rotWithShape="1">
          <a:blip r:embed="rId3">
            <a:alphaModFix/>
          </a:blip>
          <a:srcRect l="9025" t="8539" r="6631" b="16569"/>
          <a:stretch/>
        </p:blipFill>
        <p:spPr>
          <a:xfrm rot="2623573">
            <a:off x="1346053" y="2005374"/>
            <a:ext cx="3043635" cy="4390479"/>
          </a:xfrm>
          <a:prstGeom prst="rect">
            <a:avLst/>
          </a:prstGeom>
          <a:noFill/>
          <a:ln>
            <a:noFill/>
          </a:ln>
        </p:spPr>
      </p:pic>
      <p:sp>
        <p:nvSpPr>
          <p:cNvPr id="279" name="Shape 279"/>
          <p:cNvSpPr txBox="1">
            <a:spLocks noGrp="1"/>
          </p:cNvSpPr>
          <p:nvPr>
            <p:ph type="title"/>
          </p:nvPr>
        </p:nvSpPr>
        <p:spPr>
          <a:xfrm>
            <a:off x="4419600" y="52075"/>
            <a:ext cx="4648200" cy="1325600"/>
          </a:xfrm>
          <a:prstGeom prst="rect">
            <a:avLst/>
          </a:prstGeom>
          <a:noFill/>
          <a:ln>
            <a:noFill/>
          </a:ln>
        </p:spPr>
        <p:txBody>
          <a:bodyPr spcFirstLastPara="1" wrap="square" lIns="91425" tIns="91425" rIns="91425" bIns="91425" anchor="ctr" anchorCtr="0">
            <a:noAutofit/>
          </a:bodyPr>
          <a:lstStyle/>
          <a:p>
            <a:pPr marL="0" marR="0" lvl="0" indent="0" algn="ctr" rtl="0">
              <a:spcBef>
                <a:spcPts val="0"/>
              </a:spcBef>
              <a:spcAft>
                <a:spcPts val="0"/>
              </a:spcAft>
              <a:buClr>
                <a:schemeClr val="lt1"/>
              </a:buClr>
              <a:buSzPts val="3600"/>
              <a:buFont typeface="Calibri"/>
              <a:buNone/>
            </a:pPr>
            <a:r>
              <a:rPr lang="en-US" sz="3600" b="0" i="0" u="none" strike="noStrike" cap="none" dirty="0">
                <a:solidFill>
                  <a:schemeClr val="lt1"/>
                </a:solidFill>
                <a:latin typeface="Calibri"/>
                <a:ea typeface="Calibri"/>
                <a:cs typeface="Calibri"/>
                <a:sym typeface="Calibri"/>
              </a:rPr>
              <a:t>Propeller Injury</a:t>
            </a:r>
            <a:endParaRPr dirty="0"/>
          </a:p>
        </p:txBody>
      </p:sp>
      <p:sp>
        <p:nvSpPr>
          <p:cNvPr id="280" name="Shape 280"/>
          <p:cNvSpPr txBox="1"/>
          <p:nvPr/>
        </p:nvSpPr>
        <p:spPr>
          <a:xfrm>
            <a:off x="4800600" y="1259889"/>
            <a:ext cx="4267200" cy="5384800"/>
          </a:xfrm>
          <a:prstGeom prst="rect">
            <a:avLst/>
          </a:prstGeom>
          <a:noFill/>
          <a:ln>
            <a:noFill/>
          </a:ln>
        </p:spPr>
        <p:txBody>
          <a:bodyPr spcFirstLastPara="1" wrap="square" lIns="91425" tIns="91425" rIns="91425" bIns="91425" anchor="t" anchorCtr="0">
            <a:noAutofit/>
          </a:bodyPr>
          <a:lstStyle/>
          <a:p>
            <a:pPr marL="285750" marR="0" lvl="0" indent="-285750" algn="l" rtl="0">
              <a:spcBef>
                <a:spcPts val="0"/>
              </a:spcBef>
              <a:spcAft>
                <a:spcPts val="0"/>
              </a:spcAft>
              <a:buClr>
                <a:schemeClr val="bg1"/>
              </a:buClr>
              <a:buFont typeface="Arial" panose="020B0604020202020204" pitchFamily="34" charset="0"/>
              <a:buChar char="•"/>
            </a:pPr>
            <a:endParaRPr sz="1800" i="1" dirty="0">
              <a:solidFill>
                <a:schemeClr val="lt1"/>
              </a:solidFill>
              <a:latin typeface="Calibri"/>
              <a:ea typeface="Calibri"/>
              <a:cs typeface="Calibri"/>
              <a:sym typeface="Calibri"/>
            </a:endParaRPr>
          </a:p>
          <a:p>
            <a:pPr marL="285750" marR="0" lvl="0" indent="-285750" algn="l" rtl="0">
              <a:spcBef>
                <a:spcPts val="0"/>
              </a:spcBef>
              <a:spcAft>
                <a:spcPts val="0"/>
              </a:spcAft>
              <a:buClr>
                <a:schemeClr val="bg1"/>
              </a:buClr>
              <a:buSzPts val="1300"/>
              <a:buFont typeface="Arial" panose="020B0604020202020204" pitchFamily="34" charset="0"/>
              <a:buChar char="•"/>
            </a:pPr>
            <a:r>
              <a:rPr lang="en-US" sz="1800" dirty="0">
                <a:solidFill>
                  <a:schemeClr val="bg1"/>
                </a:solidFill>
                <a:latin typeface="Calibri"/>
                <a:ea typeface="Calibri"/>
                <a:cs typeface="Calibri"/>
                <a:sym typeface="Calibri"/>
              </a:rPr>
              <a:t>The patient underwent extensive wound debridement with washout within 4 hours of arrival. </a:t>
            </a:r>
          </a:p>
          <a:p>
            <a:pPr marL="285750" marR="0" lvl="0" indent="-285750" algn="l" rtl="0">
              <a:spcBef>
                <a:spcPts val="0"/>
              </a:spcBef>
              <a:spcAft>
                <a:spcPts val="0"/>
              </a:spcAft>
              <a:buClr>
                <a:schemeClr val="bg1"/>
              </a:buClr>
              <a:buSzPts val="1300"/>
              <a:buFont typeface="Arial" panose="020B0604020202020204" pitchFamily="34" charset="0"/>
              <a:buChar char="•"/>
            </a:pPr>
            <a:endParaRPr lang="en-US" sz="1800" dirty="0">
              <a:solidFill>
                <a:schemeClr val="bg1"/>
              </a:solidFill>
              <a:latin typeface="Calibri"/>
              <a:ea typeface="Calibri"/>
              <a:cs typeface="Calibri"/>
              <a:sym typeface="Calibri"/>
            </a:endParaRPr>
          </a:p>
          <a:p>
            <a:pPr marL="285750" marR="0" lvl="0" indent="-285750" algn="l" rtl="0">
              <a:spcBef>
                <a:spcPts val="0"/>
              </a:spcBef>
              <a:spcAft>
                <a:spcPts val="0"/>
              </a:spcAft>
              <a:buClr>
                <a:schemeClr val="bg1"/>
              </a:buClr>
              <a:buSzPts val="1300"/>
              <a:buFont typeface="Arial" panose="020B0604020202020204" pitchFamily="34" charset="0"/>
              <a:buChar char="•"/>
            </a:pPr>
            <a:r>
              <a:rPr lang="en-US" sz="1800" dirty="0">
                <a:solidFill>
                  <a:schemeClr val="bg1"/>
                </a:solidFill>
                <a:latin typeface="Calibri"/>
                <a:ea typeface="Calibri"/>
                <a:cs typeface="Calibri"/>
                <a:sym typeface="Calibri"/>
              </a:rPr>
              <a:t>External fixator was placed</a:t>
            </a:r>
            <a:endParaRPr sz="1800" dirty="0">
              <a:solidFill>
                <a:schemeClr val="bg1"/>
              </a:solidFill>
            </a:endParaRPr>
          </a:p>
          <a:p>
            <a:pPr marL="285750" marR="0" lvl="0" indent="-285750" algn="l" rtl="0">
              <a:spcBef>
                <a:spcPts val="0"/>
              </a:spcBef>
              <a:spcAft>
                <a:spcPts val="0"/>
              </a:spcAft>
              <a:buClr>
                <a:schemeClr val="bg1"/>
              </a:buClr>
              <a:buSzPts val="1300"/>
              <a:buFont typeface="Arial" panose="020B0604020202020204" pitchFamily="34" charset="0"/>
              <a:buChar char="•"/>
            </a:pPr>
            <a:endParaRPr sz="1800" dirty="0">
              <a:solidFill>
                <a:schemeClr val="bg1"/>
              </a:solidFill>
            </a:endParaRPr>
          </a:p>
          <a:p>
            <a:pPr marL="285750" marR="0" lvl="0" indent="-285750" algn="l" rtl="0">
              <a:spcBef>
                <a:spcPts val="0"/>
              </a:spcBef>
              <a:spcAft>
                <a:spcPts val="0"/>
              </a:spcAft>
              <a:buClr>
                <a:schemeClr val="bg1"/>
              </a:buClr>
              <a:buSzPts val="1300"/>
              <a:buFont typeface="Arial" panose="020B0604020202020204" pitchFamily="34" charset="0"/>
              <a:buChar char="•"/>
            </a:pPr>
            <a:r>
              <a:rPr lang="en-US" sz="1800" dirty="0">
                <a:solidFill>
                  <a:schemeClr val="bg1"/>
                </a:solidFill>
                <a:latin typeface="Calibri" panose="020F0502020204030204" pitchFamily="34" charset="0"/>
                <a:cs typeface="Calibri" panose="020F0502020204030204" pitchFamily="34" charset="0"/>
              </a:rPr>
              <a:t>6 total washouts with debridement </a:t>
            </a:r>
            <a:endParaRPr sz="1800" dirty="0">
              <a:solidFill>
                <a:schemeClr val="bg1"/>
              </a:solidFill>
              <a:latin typeface="Calibri" panose="020F0502020204030204" pitchFamily="34" charset="0"/>
              <a:cs typeface="Calibri" panose="020F0502020204030204" pitchFamily="34" charset="0"/>
            </a:endParaRPr>
          </a:p>
          <a:p>
            <a:pPr marL="285750" marR="0" lvl="0" indent="-285750" algn="l" rtl="0">
              <a:spcBef>
                <a:spcPts val="0"/>
              </a:spcBef>
              <a:spcAft>
                <a:spcPts val="0"/>
              </a:spcAft>
              <a:buClr>
                <a:schemeClr val="bg1"/>
              </a:buClr>
              <a:buSzPts val="1300"/>
              <a:buFont typeface="Arial" panose="020B0604020202020204" pitchFamily="34" charset="0"/>
              <a:buChar char="•"/>
            </a:pPr>
            <a:endParaRPr sz="1800" dirty="0">
              <a:solidFill>
                <a:schemeClr val="bg1"/>
              </a:solidFill>
              <a:latin typeface="Calibri"/>
              <a:ea typeface="Calibri"/>
              <a:cs typeface="Calibri"/>
              <a:sym typeface="Calibri"/>
            </a:endParaRPr>
          </a:p>
          <a:p>
            <a:pPr marL="285750" marR="0" lvl="0" indent="-285750" algn="l" rtl="0">
              <a:spcBef>
                <a:spcPts val="0"/>
              </a:spcBef>
              <a:spcAft>
                <a:spcPts val="0"/>
              </a:spcAft>
              <a:buClr>
                <a:schemeClr val="bg1"/>
              </a:buClr>
              <a:buSzPts val="1300"/>
              <a:buFont typeface="Arial" panose="020B0604020202020204" pitchFamily="34" charset="0"/>
              <a:buChar char="•"/>
            </a:pPr>
            <a:r>
              <a:rPr lang="en-US" sz="1800" dirty="0">
                <a:solidFill>
                  <a:schemeClr val="bg1"/>
                </a:solidFill>
                <a:latin typeface="Calibri"/>
                <a:ea typeface="Calibri"/>
                <a:cs typeface="Calibri"/>
                <a:sym typeface="Calibri"/>
              </a:rPr>
              <a:t>Wound </a:t>
            </a:r>
            <a:r>
              <a:rPr lang="en-US" sz="1800" dirty="0" err="1">
                <a:solidFill>
                  <a:schemeClr val="bg1"/>
                </a:solidFill>
                <a:latin typeface="Calibri"/>
                <a:ea typeface="Calibri"/>
                <a:cs typeface="Calibri"/>
                <a:sym typeface="Calibri"/>
              </a:rPr>
              <a:t>vac</a:t>
            </a:r>
            <a:r>
              <a:rPr lang="en-US" sz="1800" dirty="0">
                <a:solidFill>
                  <a:schemeClr val="bg1"/>
                </a:solidFill>
                <a:latin typeface="Calibri"/>
                <a:ea typeface="Calibri"/>
                <a:cs typeface="Calibri"/>
                <a:sym typeface="Calibri"/>
              </a:rPr>
              <a:t> on day 8, </a:t>
            </a:r>
            <a:r>
              <a:rPr lang="en-US" sz="1800" dirty="0" err="1">
                <a:solidFill>
                  <a:schemeClr val="bg1"/>
                </a:solidFill>
                <a:latin typeface="Calibri"/>
                <a:ea typeface="Calibri"/>
                <a:cs typeface="Calibri"/>
                <a:sym typeface="Calibri"/>
              </a:rPr>
              <a:t>DermaClose</a:t>
            </a:r>
            <a:r>
              <a:rPr lang="en-US" sz="1800" dirty="0">
                <a:solidFill>
                  <a:schemeClr val="bg1"/>
                </a:solidFill>
                <a:latin typeface="Calibri"/>
                <a:ea typeface="Calibri"/>
                <a:cs typeface="Calibri"/>
                <a:sym typeface="Calibri"/>
              </a:rPr>
              <a:t> device for wound approximation on day 16, and delayed primary closure on day 25</a:t>
            </a:r>
            <a:endParaRPr sz="1800" dirty="0">
              <a:solidFill>
                <a:schemeClr val="bg1"/>
              </a:solidFill>
            </a:endParaRPr>
          </a:p>
          <a:p>
            <a:pPr marL="368300" marR="0" lvl="0" indent="-285750" algn="l" rtl="0">
              <a:spcBef>
                <a:spcPts val="0"/>
              </a:spcBef>
              <a:spcAft>
                <a:spcPts val="0"/>
              </a:spcAft>
              <a:buClr>
                <a:schemeClr val="bg1"/>
              </a:buClr>
              <a:buSzPts val="1300"/>
              <a:buFont typeface="Arial" panose="020B0604020202020204" pitchFamily="34" charset="0"/>
              <a:buChar char="•"/>
            </a:pPr>
            <a:endParaRPr sz="1800" dirty="0">
              <a:solidFill>
                <a:schemeClr val="lt1"/>
              </a:solidFill>
              <a:latin typeface="Calibri"/>
              <a:ea typeface="Calibri"/>
              <a:cs typeface="Calibri"/>
              <a:sym typeface="Calibri"/>
            </a:endParaRPr>
          </a:p>
          <a:p>
            <a:pPr marL="285750" marR="0" lvl="0" indent="-285750" algn="l" rtl="0">
              <a:spcBef>
                <a:spcPts val="0"/>
              </a:spcBef>
              <a:spcAft>
                <a:spcPts val="0"/>
              </a:spcAft>
              <a:buClr>
                <a:schemeClr val="bg1"/>
              </a:buClr>
              <a:buFont typeface="Arial" panose="020B0604020202020204" pitchFamily="34" charset="0"/>
              <a:buChar char="•"/>
            </a:pPr>
            <a:endParaRPr sz="1800" dirty="0">
              <a:solidFill>
                <a:schemeClr val="lt1"/>
              </a:solidFill>
              <a:latin typeface="Calibri"/>
              <a:ea typeface="Calibri"/>
              <a:cs typeface="Calibri"/>
              <a:sym typeface="Calibri"/>
            </a:endParaRPr>
          </a:p>
          <a:p>
            <a:pPr marL="285750" marR="0" lvl="0" indent="-285750" algn="l" rtl="0">
              <a:spcBef>
                <a:spcPts val="0"/>
              </a:spcBef>
              <a:spcAft>
                <a:spcPts val="0"/>
              </a:spcAft>
              <a:buClr>
                <a:schemeClr val="bg1"/>
              </a:buClr>
              <a:buSzPts val="1200"/>
              <a:buFont typeface="Arial" panose="020B0604020202020204" pitchFamily="34" charset="0"/>
              <a:buChar char="•"/>
            </a:pPr>
            <a:endParaRPr sz="1800" dirty="0">
              <a:solidFill>
                <a:schemeClr val="lt1"/>
              </a:solidFill>
              <a:latin typeface="Calibri"/>
              <a:ea typeface="Calibri"/>
              <a:cs typeface="Calibri"/>
              <a:sym typeface="Calibri"/>
            </a:endParaRPr>
          </a:p>
        </p:txBody>
      </p:sp>
      <p:pic>
        <p:nvPicPr>
          <p:cNvPr id="281" name="Shape 281" descr="793145104"/>
          <p:cNvPicPr preferRelativeResize="0"/>
          <p:nvPr/>
        </p:nvPicPr>
        <p:blipFill rotWithShape="1">
          <a:blip r:embed="rId4">
            <a:alphaModFix/>
          </a:blip>
          <a:srcRect l="7388" t="7779" r="10917" b="13657"/>
          <a:stretch/>
        </p:blipFill>
        <p:spPr>
          <a:xfrm rot="2603160">
            <a:off x="-294863" y="632603"/>
            <a:ext cx="2419381" cy="377989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Shape 287"/>
          <p:cNvSpPr txBox="1">
            <a:spLocks noGrp="1"/>
          </p:cNvSpPr>
          <p:nvPr>
            <p:ph type="title"/>
          </p:nvPr>
        </p:nvSpPr>
        <p:spPr>
          <a:xfrm>
            <a:off x="2438400" y="0"/>
            <a:ext cx="4267200" cy="838563"/>
          </a:xfrm>
          <a:prstGeom prst="rect">
            <a:avLst/>
          </a:prstGeom>
          <a:noFill/>
          <a:ln>
            <a:noFill/>
          </a:ln>
        </p:spPr>
        <p:txBody>
          <a:bodyPr spcFirstLastPara="1" wrap="square" lIns="91425" tIns="91425" rIns="91425" bIns="91425" anchor="ctr" anchorCtr="0">
            <a:noAutofit/>
          </a:bodyPr>
          <a:lstStyle/>
          <a:p>
            <a:pPr marL="0" marR="0" lvl="0" indent="0" algn="ctr" rtl="0">
              <a:spcBef>
                <a:spcPts val="0"/>
              </a:spcBef>
              <a:spcAft>
                <a:spcPts val="0"/>
              </a:spcAft>
              <a:buClr>
                <a:schemeClr val="lt1"/>
              </a:buClr>
              <a:buSzPts val="3600"/>
              <a:buFont typeface="Calibri"/>
              <a:buNone/>
            </a:pPr>
            <a:r>
              <a:rPr lang="en-US" sz="3600" b="0" i="0" u="none" strike="noStrike" cap="none" dirty="0">
                <a:solidFill>
                  <a:schemeClr val="lt1"/>
                </a:solidFill>
                <a:latin typeface="Calibri"/>
                <a:ea typeface="Calibri"/>
                <a:cs typeface="Calibri"/>
                <a:sym typeface="Calibri"/>
              </a:rPr>
              <a:t>Propeller Injury</a:t>
            </a:r>
            <a:endParaRPr dirty="0"/>
          </a:p>
        </p:txBody>
      </p:sp>
      <p:sp>
        <p:nvSpPr>
          <p:cNvPr id="288" name="Shape 288"/>
          <p:cNvSpPr txBox="1"/>
          <p:nvPr/>
        </p:nvSpPr>
        <p:spPr>
          <a:xfrm>
            <a:off x="4724860" y="736600"/>
            <a:ext cx="4267200" cy="5384800"/>
          </a:xfrm>
          <a:prstGeom prst="rect">
            <a:avLst/>
          </a:prstGeom>
          <a:noFill/>
          <a:ln>
            <a:noFill/>
          </a:ln>
        </p:spPr>
        <p:txBody>
          <a:bodyPr spcFirstLastPara="1" wrap="square" lIns="91425" tIns="91425" rIns="91425" bIns="91425" anchor="t" anchorCtr="0">
            <a:noAutofit/>
          </a:bodyPr>
          <a:lstStyle/>
          <a:p>
            <a:pPr marL="285750" marR="0" lvl="0" indent="-285750" algn="l" rtl="0">
              <a:spcBef>
                <a:spcPts val="0"/>
              </a:spcBef>
              <a:spcAft>
                <a:spcPts val="0"/>
              </a:spcAft>
              <a:buClr>
                <a:schemeClr val="bg1"/>
              </a:buClr>
              <a:buFont typeface="Arial" panose="020B0604020202020204" pitchFamily="34" charset="0"/>
              <a:buChar char="•"/>
            </a:pPr>
            <a:endParaRPr sz="1600" dirty="0">
              <a:solidFill>
                <a:schemeClr val="lt1"/>
              </a:solidFill>
              <a:latin typeface="Quattrocento Sans"/>
              <a:ea typeface="Quattrocento Sans"/>
              <a:cs typeface="Quattrocento Sans"/>
              <a:sym typeface="Quattrocento Sans"/>
            </a:endParaRPr>
          </a:p>
          <a:p>
            <a:pPr marL="285750" marR="0" lvl="0" indent="-285750" algn="l" rtl="0">
              <a:spcBef>
                <a:spcPts val="0"/>
              </a:spcBef>
              <a:spcAft>
                <a:spcPts val="0"/>
              </a:spcAft>
              <a:buClr>
                <a:schemeClr val="bg1"/>
              </a:buClr>
              <a:buSzPts val="1300"/>
              <a:buFont typeface="Arial" panose="020B0604020202020204" pitchFamily="34" charset="0"/>
              <a:buChar char="•"/>
            </a:pPr>
            <a:r>
              <a:rPr lang="en-US" sz="1600" dirty="0">
                <a:solidFill>
                  <a:schemeClr val="lt1"/>
                </a:solidFill>
                <a:latin typeface="Calibri"/>
                <a:ea typeface="Calibri"/>
                <a:cs typeface="Calibri"/>
                <a:sym typeface="Calibri"/>
              </a:rPr>
              <a:t>External fixator removed after 4 months</a:t>
            </a:r>
            <a:endParaRPr sz="1600" dirty="0"/>
          </a:p>
          <a:p>
            <a:pPr marL="285750" marR="0" lvl="0" indent="-285750" algn="l" rtl="0">
              <a:spcBef>
                <a:spcPts val="0"/>
              </a:spcBef>
              <a:spcAft>
                <a:spcPts val="0"/>
              </a:spcAft>
              <a:buClr>
                <a:schemeClr val="bg1"/>
              </a:buClr>
              <a:buFont typeface="Arial" panose="020B0604020202020204" pitchFamily="34" charset="0"/>
              <a:buChar char="•"/>
            </a:pPr>
            <a:endParaRPr sz="1600" dirty="0">
              <a:solidFill>
                <a:schemeClr val="lt1"/>
              </a:solidFill>
              <a:latin typeface="Calibri"/>
              <a:ea typeface="Calibri"/>
              <a:cs typeface="Calibri"/>
              <a:sym typeface="Calibri"/>
            </a:endParaRPr>
          </a:p>
          <a:p>
            <a:pPr marL="285750" marR="0" lvl="0" indent="-285750" algn="l" rtl="0">
              <a:spcBef>
                <a:spcPts val="0"/>
              </a:spcBef>
              <a:spcAft>
                <a:spcPts val="0"/>
              </a:spcAft>
              <a:buClr>
                <a:schemeClr val="bg1"/>
              </a:buClr>
              <a:buSzPts val="1300"/>
              <a:buFont typeface="Arial" panose="020B0604020202020204" pitchFamily="34" charset="0"/>
              <a:buChar char="•"/>
            </a:pPr>
            <a:r>
              <a:rPr lang="en-US" sz="1600" dirty="0">
                <a:solidFill>
                  <a:schemeClr val="lt1"/>
                </a:solidFill>
                <a:latin typeface="Calibri"/>
                <a:ea typeface="Calibri"/>
                <a:cs typeface="Calibri"/>
                <a:sym typeface="Calibri"/>
              </a:rPr>
              <a:t>10 months after injury, radiographs and CT showed non-union (left images)</a:t>
            </a:r>
            <a:endParaRPr sz="1600" dirty="0"/>
          </a:p>
          <a:p>
            <a:pPr marL="285750" marR="0" lvl="0" indent="-285750" algn="l" rtl="0">
              <a:spcBef>
                <a:spcPts val="0"/>
              </a:spcBef>
              <a:spcAft>
                <a:spcPts val="0"/>
              </a:spcAft>
              <a:buClr>
                <a:schemeClr val="bg1"/>
              </a:buClr>
              <a:buFont typeface="Arial" panose="020B0604020202020204" pitchFamily="34" charset="0"/>
              <a:buChar char="•"/>
            </a:pPr>
            <a:endParaRPr sz="1600" dirty="0">
              <a:solidFill>
                <a:schemeClr val="lt1"/>
              </a:solidFill>
              <a:latin typeface="Calibri"/>
              <a:ea typeface="Calibri"/>
              <a:cs typeface="Calibri"/>
              <a:sym typeface="Calibri"/>
            </a:endParaRPr>
          </a:p>
          <a:p>
            <a:pPr marL="285750" lvl="0" indent="-285750">
              <a:buClr>
                <a:schemeClr val="bg1"/>
              </a:buClr>
              <a:buSzPts val="1300"/>
              <a:buFont typeface="Arial" panose="020B0604020202020204" pitchFamily="34" charset="0"/>
              <a:buChar char="•"/>
            </a:pPr>
            <a:r>
              <a:rPr lang="en-US" sz="1600" dirty="0">
                <a:solidFill>
                  <a:schemeClr val="lt1"/>
                </a:solidFill>
                <a:latin typeface="Calibri"/>
                <a:ea typeface="Calibri"/>
                <a:cs typeface="Calibri"/>
                <a:sym typeface="Calibri"/>
              </a:rPr>
              <a:t>Internal fixation with placement of bone graft for nonunion. Radiographs show healing 13 months after injury.</a:t>
            </a:r>
            <a:endParaRPr sz="1600" dirty="0">
              <a:solidFill>
                <a:schemeClr val="lt1"/>
              </a:solidFill>
              <a:latin typeface="Calibri"/>
              <a:ea typeface="Calibri"/>
              <a:cs typeface="Calibri"/>
              <a:sym typeface="Calibri"/>
            </a:endParaRPr>
          </a:p>
          <a:p>
            <a:pPr marL="285750" marR="0" lvl="0" indent="-285750" algn="l" rtl="0">
              <a:spcBef>
                <a:spcPts val="0"/>
              </a:spcBef>
              <a:spcAft>
                <a:spcPts val="0"/>
              </a:spcAft>
              <a:buClr>
                <a:schemeClr val="bg1"/>
              </a:buClr>
              <a:buSzPts val="1200"/>
              <a:buFont typeface="Arial" panose="020B0604020202020204" pitchFamily="34" charset="0"/>
              <a:buChar char="•"/>
            </a:pPr>
            <a:endParaRPr sz="1600" dirty="0">
              <a:solidFill>
                <a:schemeClr val="lt1"/>
              </a:solidFill>
              <a:latin typeface="Quattrocento Sans"/>
              <a:ea typeface="Quattrocento Sans"/>
              <a:cs typeface="Quattrocento Sans"/>
              <a:sym typeface="Quattrocento Sans"/>
            </a:endParaRPr>
          </a:p>
        </p:txBody>
      </p:sp>
      <p:pic>
        <p:nvPicPr>
          <p:cNvPr id="289" name="Shape 289"/>
          <p:cNvPicPr preferRelativeResize="0"/>
          <p:nvPr/>
        </p:nvPicPr>
        <p:blipFill rotWithShape="1">
          <a:blip r:embed="rId3">
            <a:alphaModFix/>
          </a:blip>
          <a:srcRect l="13612" t="9851" r="21060" b="18013"/>
          <a:stretch/>
        </p:blipFill>
        <p:spPr>
          <a:xfrm>
            <a:off x="76201" y="1415450"/>
            <a:ext cx="2986595" cy="4410333"/>
          </a:xfrm>
          <a:prstGeom prst="rect">
            <a:avLst/>
          </a:prstGeom>
          <a:noFill/>
          <a:ln>
            <a:noFill/>
          </a:ln>
        </p:spPr>
      </p:pic>
      <p:pic>
        <p:nvPicPr>
          <p:cNvPr id="290" name="Shape 290"/>
          <p:cNvPicPr preferRelativeResize="0"/>
          <p:nvPr/>
        </p:nvPicPr>
        <p:blipFill rotWithShape="1">
          <a:blip r:embed="rId4">
            <a:alphaModFix/>
          </a:blip>
          <a:srcRect l="19834" t="3596" r="12505" b="7108"/>
          <a:stretch/>
        </p:blipFill>
        <p:spPr>
          <a:xfrm>
            <a:off x="3179228" y="1415450"/>
            <a:ext cx="1566345" cy="4410335"/>
          </a:xfrm>
          <a:prstGeom prst="rect">
            <a:avLst/>
          </a:prstGeom>
          <a:noFill/>
          <a:ln>
            <a:noFill/>
          </a:ln>
        </p:spPr>
      </p:pic>
      <p:pic>
        <p:nvPicPr>
          <p:cNvPr id="291" name="Shape 291"/>
          <p:cNvPicPr preferRelativeResize="0"/>
          <p:nvPr/>
        </p:nvPicPr>
        <p:blipFill rotWithShape="1">
          <a:blip r:embed="rId5">
            <a:alphaModFix/>
          </a:blip>
          <a:srcRect l="4004" t="8538" r="12613" b="10508"/>
          <a:stretch/>
        </p:blipFill>
        <p:spPr>
          <a:xfrm rot="-5400000">
            <a:off x="6110883" y="3901083"/>
            <a:ext cx="3551633" cy="23622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Shape 299"/>
          <p:cNvSpPr txBox="1">
            <a:spLocks noGrp="1"/>
          </p:cNvSpPr>
          <p:nvPr>
            <p:ph type="title"/>
          </p:nvPr>
        </p:nvSpPr>
        <p:spPr>
          <a:xfrm>
            <a:off x="609600" y="381000"/>
            <a:ext cx="7886700" cy="1325600"/>
          </a:xfrm>
          <a:prstGeom prst="rect">
            <a:avLst/>
          </a:prstGeom>
          <a:noFill/>
          <a:ln>
            <a:noFill/>
          </a:ln>
        </p:spPr>
        <p:txBody>
          <a:bodyPr spcFirstLastPara="1" wrap="square" lIns="91425" tIns="91425" rIns="91425" bIns="91425" anchor="ctr" anchorCtr="0">
            <a:noAutofit/>
          </a:bodyPr>
          <a:lstStyle/>
          <a:p>
            <a:pPr marL="0" marR="0" lvl="0" indent="0" algn="ctr" rtl="0">
              <a:spcBef>
                <a:spcPts val="0"/>
              </a:spcBef>
              <a:spcAft>
                <a:spcPts val="0"/>
              </a:spcAft>
              <a:buClr>
                <a:srgbClr val="1E4E79"/>
              </a:buClr>
              <a:buSzPts val="4800"/>
              <a:buFont typeface="Pacifico"/>
              <a:buNone/>
            </a:pPr>
            <a:r>
              <a:rPr lang="en-US" sz="3600" b="0" i="0" u="none" strike="noStrike" cap="none">
                <a:solidFill>
                  <a:schemeClr val="lt1"/>
                </a:solidFill>
                <a:latin typeface="Calibri"/>
                <a:ea typeface="Calibri"/>
                <a:cs typeface="Calibri"/>
                <a:sym typeface="Calibri"/>
              </a:rPr>
              <a:t>Managing Maritime </a:t>
            </a:r>
            <a:r>
              <a:rPr lang="en-US" sz="3600"/>
              <a:t>Injuries</a:t>
            </a:r>
            <a:endParaRPr sz="3600" b="0" i="0" u="none" strike="noStrike" cap="none">
              <a:solidFill>
                <a:schemeClr val="lt1"/>
              </a:solidFill>
              <a:latin typeface="Calibri"/>
              <a:ea typeface="Calibri"/>
              <a:cs typeface="Calibri"/>
              <a:sym typeface="Calibri"/>
            </a:endParaRPr>
          </a:p>
        </p:txBody>
      </p:sp>
      <p:sp>
        <p:nvSpPr>
          <p:cNvPr id="300" name="Shape 300"/>
          <p:cNvSpPr txBox="1"/>
          <p:nvPr/>
        </p:nvSpPr>
        <p:spPr>
          <a:xfrm>
            <a:off x="457200" y="2006600"/>
            <a:ext cx="8153400" cy="3686800"/>
          </a:xfrm>
          <a:prstGeom prst="rect">
            <a:avLst/>
          </a:prstGeom>
          <a:noFill/>
          <a:ln>
            <a:noFill/>
          </a:ln>
        </p:spPr>
        <p:txBody>
          <a:bodyPr spcFirstLastPara="1" wrap="square" lIns="91425" tIns="91425" rIns="91425" bIns="91425" anchor="t" anchorCtr="0">
            <a:noAutofit/>
          </a:bodyPr>
          <a:lstStyle/>
          <a:p>
            <a:pPr marL="173736" marR="0" lvl="0" indent="-173736" algn="l" rtl="0">
              <a:lnSpc>
                <a:spcPct val="80000"/>
              </a:lnSpc>
              <a:spcBef>
                <a:spcPts val="0"/>
              </a:spcBef>
              <a:spcAft>
                <a:spcPts val="0"/>
              </a:spcAft>
              <a:buClr>
                <a:schemeClr val="lt1"/>
              </a:buClr>
              <a:buSzPts val="1600"/>
              <a:buFont typeface="Arial"/>
              <a:buChar char="•"/>
            </a:pPr>
            <a:r>
              <a:rPr lang="en-US" sz="1600" dirty="0">
                <a:solidFill>
                  <a:schemeClr val="lt1"/>
                </a:solidFill>
                <a:latin typeface="Calibri"/>
                <a:ea typeface="Calibri"/>
                <a:cs typeface="Calibri"/>
                <a:sym typeface="Calibri"/>
              </a:rPr>
              <a:t>Although specific more unusual organisms are present in salt and freshwater, the most common cause of infection from maritime injuries are </a:t>
            </a:r>
            <a:r>
              <a:rPr lang="en-US" sz="1600" i="1" dirty="0">
                <a:solidFill>
                  <a:schemeClr val="lt1"/>
                </a:solidFill>
                <a:latin typeface="Calibri"/>
                <a:ea typeface="Calibri"/>
                <a:cs typeface="Calibri"/>
                <a:sym typeface="Calibri"/>
              </a:rPr>
              <a:t>Staphylococcus aureus </a:t>
            </a:r>
            <a:r>
              <a:rPr lang="en-US" sz="1600" dirty="0">
                <a:solidFill>
                  <a:schemeClr val="lt1"/>
                </a:solidFill>
                <a:latin typeface="Calibri"/>
                <a:ea typeface="Calibri"/>
                <a:cs typeface="Calibri"/>
                <a:sym typeface="Calibri"/>
              </a:rPr>
              <a:t>and </a:t>
            </a:r>
            <a:r>
              <a:rPr lang="en-US" sz="1600" i="1" dirty="0">
                <a:solidFill>
                  <a:schemeClr val="lt1"/>
                </a:solidFill>
                <a:latin typeface="Calibri"/>
                <a:ea typeface="Calibri"/>
                <a:cs typeface="Calibri"/>
                <a:sym typeface="Calibri"/>
              </a:rPr>
              <a:t>Streptococcus pyogenes</a:t>
            </a:r>
            <a:endParaRPr sz="1600" dirty="0"/>
          </a:p>
          <a:p>
            <a:pPr marL="173736" marR="0" lvl="0" indent="-173736" algn="l" rtl="0">
              <a:lnSpc>
                <a:spcPct val="80000"/>
              </a:lnSpc>
              <a:spcBef>
                <a:spcPts val="0"/>
              </a:spcBef>
              <a:spcAft>
                <a:spcPts val="0"/>
              </a:spcAft>
              <a:buNone/>
            </a:pPr>
            <a:endParaRPr sz="1600" dirty="0">
              <a:solidFill>
                <a:schemeClr val="lt1"/>
              </a:solidFill>
              <a:latin typeface="Calibri"/>
              <a:ea typeface="Calibri"/>
              <a:cs typeface="Calibri"/>
              <a:sym typeface="Calibri"/>
            </a:endParaRPr>
          </a:p>
          <a:p>
            <a:pPr marL="173736" marR="0" lvl="0" indent="-173736" algn="l" rtl="0">
              <a:lnSpc>
                <a:spcPct val="80000"/>
              </a:lnSpc>
              <a:spcBef>
                <a:spcPts val="0"/>
              </a:spcBef>
              <a:spcAft>
                <a:spcPts val="0"/>
              </a:spcAft>
              <a:buClr>
                <a:schemeClr val="lt1"/>
              </a:buClr>
              <a:buSzPts val="1600"/>
              <a:buFont typeface="Arial"/>
              <a:buChar char="•"/>
            </a:pPr>
            <a:r>
              <a:rPr lang="en-US" sz="1600" dirty="0">
                <a:solidFill>
                  <a:schemeClr val="lt1"/>
                </a:solidFill>
                <a:latin typeface="Calibri"/>
                <a:ea typeface="Calibri"/>
                <a:cs typeface="Calibri"/>
                <a:sym typeface="Calibri"/>
              </a:rPr>
              <a:t>Freshwater injuries (including aquariums) should provide coverage for </a:t>
            </a:r>
            <a:r>
              <a:rPr lang="en-US" sz="1600" i="1" dirty="0" err="1">
                <a:solidFill>
                  <a:schemeClr val="lt1"/>
                </a:solidFill>
                <a:latin typeface="Calibri"/>
                <a:ea typeface="Calibri"/>
                <a:cs typeface="Calibri"/>
                <a:sym typeface="Calibri"/>
              </a:rPr>
              <a:t>Aeromonas</a:t>
            </a:r>
            <a:r>
              <a:rPr lang="en-US" sz="1600" i="1" dirty="0">
                <a:solidFill>
                  <a:schemeClr val="lt1"/>
                </a:solidFill>
                <a:latin typeface="Calibri"/>
                <a:ea typeface="Calibri"/>
                <a:cs typeface="Calibri"/>
                <a:sym typeface="Calibri"/>
              </a:rPr>
              <a:t> </a:t>
            </a:r>
            <a:r>
              <a:rPr lang="en-US" sz="1600" i="1" dirty="0" err="1">
                <a:solidFill>
                  <a:schemeClr val="lt1"/>
                </a:solidFill>
                <a:latin typeface="Calibri"/>
                <a:ea typeface="Calibri"/>
                <a:cs typeface="Calibri"/>
                <a:sym typeface="Calibri"/>
              </a:rPr>
              <a:t>hydrophila</a:t>
            </a:r>
            <a:r>
              <a:rPr lang="en-US" sz="1600" dirty="0">
                <a:solidFill>
                  <a:schemeClr val="lt1"/>
                </a:solidFill>
                <a:latin typeface="Calibri"/>
                <a:ea typeface="Calibri"/>
                <a:cs typeface="Calibri"/>
                <a:sym typeface="Calibri"/>
              </a:rPr>
              <a:t> with a fluoroquinolone (ciprofloxacin/levofloxacin) OR a 3rd/4th generation cephalosporin.</a:t>
            </a:r>
            <a:endParaRPr sz="1600" dirty="0">
              <a:solidFill>
                <a:schemeClr val="lt1"/>
              </a:solidFill>
              <a:latin typeface="Calibri"/>
              <a:ea typeface="Calibri"/>
              <a:cs typeface="Calibri"/>
              <a:sym typeface="Calibri"/>
            </a:endParaRPr>
          </a:p>
          <a:p>
            <a:pPr marL="173736" marR="0" lvl="0" indent="-173736" algn="l" rtl="0">
              <a:lnSpc>
                <a:spcPct val="80000"/>
              </a:lnSpc>
              <a:spcBef>
                <a:spcPts val="0"/>
              </a:spcBef>
              <a:spcAft>
                <a:spcPts val="0"/>
              </a:spcAft>
              <a:buNone/>
            </a:pPr>
            <a:endParaRPr sz="1600" dirty="0">
              <a:solidFill>
                <a:schemeClr val="lt1"/>
              </a:solidFill>
              <a:latin typeface="Calibri"/>
              <a:ea typeface="Calibri"/>
              <a:cs typeface="Calibri"/>
              <a:sym typeface="Calibri"/>
            </a:endParaRPr>
          </a:p>
          <a:p>
            <a:pPr marL="173736" marR="0" lvl="0" indent="-173736" algn="l" rtl="0">
              <a:lnSpc>
                <a:spcPct val="80000"/>
              </a:lnSpc>
              <a:spcBef>
                <a:spcPts val="0"/>
              </a:spcBef>
              <a:spcAft>
                <a:spcPts val="0"/>
              </a:spcAft>
              <a:buClr>
                <a:schemeClr val="lt1"/>
              </a:buClr>
              <a:buSzPts val="1600"/>
              <a:buFont typeface="Arial"/>
              <a:buChar char="•"/>
            </a:pPr>
            <a:r>
              <a:rPr lang="en-US" sz="1600" dirty="0">
                <a:solidFill>
                  <a:schemeClr val="lt1"/>
                </a:solidFill>
                <a:latin typeface="Calibri"/>
                <a:ea typeface="Calibri"/>
                <a:cs typeface="Calibri"/>
                <a:sym typeface="Calibri"/>
              </a:rPr>
              <a:t>Saltwater injuries should provide coverage for </a:t>
            </a:r>
            <a:r>
              <a:rPr lang="en-US" sz="1600" i="1" dirty="0">
                <a:solidFill>
                  <a:schemeClr val="lt1"/>
                </a:solidFill>
                <a:latin typeface="Calibri"/>
                <a:ea typeface="Calibri"/>
                <a:cs typeface="Calibri"/>
                <a:sym typeface="Calibri"/>
              </a:rPr>
              <a:t>Vibrio vulnificus </a:t>
            </a:r>
            <a:r>
              <a:rPr lang="en-US" sz="1600" dirty="0">
                <a:solidFill>
                  <a:schemeClr val="lt1"/>
                </a:solidFill>
                <a:latin typeface="Calibri"/>
                <a:ea typeface="Calibri"/>
                <a:cs typeface="Calibri"/>
                <a:sym typeface="Calibri"/>
              </a:rPr>
              <a:t>with doxycycline and a 3rd/4th generation cephalosporin OR a fluoroquinolone.</a:t>
            </a:r>
            <a:endParaRPr sz="1600" dirty="0"/>
          </a:p>
          <a:p>
            <a:pPr marL="173736" marR="0" lvl="0" indent="-72136" algn="l" rtl="0">
              <a:lnSpc>
                <a:spcPct val="80000"/>
              </a:lnSpc>
              <a:spcBef>
                <a:spcPts val="0"/>
              </a:spcBef>
              <a:spcAft>
                <a:spcPts val="0"/>
              </a:spcAft>
              <a:buClr>
                <a:schemeClr val="lt1"/>
              </a:buClr>
              <a:buSzPts val="1600"/>
              <a:buFont typeface="Arial"/>
              <a:buNone/>
            </a:pPr>
            <a:endParaRPr sz="1600" dirty="0">
              <a:solidFill>
                <a:schemeClr val="lt1"/>
              </a:solidFill>
              <a:latin typeface="Calibri"/>
              <a:ea typeface="Calibri"/>
              <a:cs typeface="Calibri"/>
              <a:sym typeface="Calibri"/>
            </a:endParaRPr>
          </a:p>
          <a:p>
            <a:pPr marL="173736" marR="0" lvl="0" indent="-173736" algn="l" rtl="0">
              <a:lnSpc>
                <a:spcPct val="80000"/>
              </a:lnSpc>
              <a:spcBef>
                <a:spcPts val="0"/>
              </a:spcBef>
              <a:spcAft>
                <a:spcPts val="0"/>
              </a:spcAft>
              <a:buClr>
                <a:schemeClr val="lt1"/>
              </a:buClr>
              <a:buSzPts val="1600"/>
              <a:buFont typeface="Arial"/>
              <a:buChar char="•"/>
            </a:pPr>
            <a:r>
              <a:rPr lang="en-US" sz="1600" dirty="0">
                <a:solidFill>
                  <a:schemeClr val="lt1"/>
                </a:solidFill>
                <a:latin typeface="Calibri"/>
                <a:ea typeface="Calibri"/>
                <a:cs typeface="Calibri"/>
                <a:sym typeface="Calibri"/>
              </a:rPr>
              <a:t>Treatment for </a:t>
            </a:r>
            <a:r>
              <a:rPr lang="en-US" sz="1600" i="1" dirty="0">
                <a:solidFill>
                  <a:schemeClr val="lt1"/>
                </a:solidFill>
                <a:latin typeface="Calibri"/>
                <a:ea typeface="Calibri"/>
                <a:cs typeface="Calibri"/>
                <a:sym typeface="Calibri"/>
              </a:rPr>
              <a:t>Mycobacterium </a:t>
            </a:r>
            <a:r>
              <a:rPr lang="en-US" sz="1600" i="1" dirty="0" err="1">
                <a:solidFill>
                  <a:schemeClr val="lt1"/>
                </a:solidFill>
                <a:latin typeface="Calibri"/>
                <a:ea typeface="Calibri"/>
                <a:cs typeface="Calibri"/>
                <a:sym typeface="Calibri"/>
              </a:rPr>
              <a:t>marinum</a:t>
            </a:r>
            <a:r>
              <a:rPr lang="en-US" sz="1600" i="1" dirty="0">
                <a:solidFill>
                  <a:schemeClr val="lt1"/>
                </a:solidFill>
                <a:latin typeface="Calibri"/>
                <a:ea typeface="Calibri"/>
                <a:cs typeface="Calibri"/>
                <a:sym typeface="Calibri"/>
              </a:rPr>
              <a:t> </a:t>
            </a:r>
            <a:r>
              <a:rPr lang="en-US" sz="1600" dirty="0">
                <a:solidFill>
                  <a:schemeClr val="lt1"/>
                </a:solidFill>
                <a:latin typeface="Calibri"/>
                <a:ea typeface="Calibri"/>
                <a:cs typeface="Calibri"/>
                <a:sym typeface="Calibri"/>
              </a:rPr>
              <a:t>infection generally includes clarithromycin with either ethambutol or rifampin. For mild disease, single-drug therapy with clarithromycin or doxycycline may suffice.</a:t>
            </a:r>
            <a:endParaRPr sz="1600" dirty="0">
              <a:solidFill>
                <a:schemeClr val="lt1"/>
              </a:solidFill>
              <a:latin typeface="Calibri"/>
              <a:ea typeface="Calibri"/>
              <a:cs typeface="Calibri"/>
              <a:sym typeface="Calibri"/>
            </a:endParaRPr>
          </a:p>
          <a:p>
            <a:pPr marL="173736" marR="0" lvl="0" indent="-173736" algn="l" rtl="0">
              <a:lnSpc>
                <a:spcPct val="80000"/>
              </a:lnSpc>
              <a:spcBef>
                <a:spcPts val="0"/>
              </a:spcBef>
              <a:spcAft>
                <a:spcPts val="0"/>
              </a:spcAft>
              <a:buClr>
                <a:schemeClr val="lt1"/>
              </a:buClr>
              <a:buSzPts val="1600"/>
              <a:buFont typeface="Calibri"/>
              <a:buChar char="•"/>
            </a:pPr>
            <a:endParaRPr sz="1600" dirty="0">
              <a:solidFill>
                <a:schemeClr val="lt1"/>
              </a:solidFill>
              <a:latin typeface="Calibri"/>
              <a:ea typeface="Calibri"/>
              <a:cs typeface="Calibri"/>
              <a:sym typeface="Calibri"/>
            </a:endParaRPr>
          </a:p>
          <a:p>
            <a:pPr marL="173736" lvl="0" indent="-173736" rtl="0">
              <a:spcBef>
                <a:spcPts val="0"/>
              </a:spcBef>
              <a:spcAft>
                <a:spcPts val="0"/>
              </a:spcAft>
              <a:buClr>
                <a:schemeClr val="lt1"/>
              </a:buClr>
              <a:buSzPts val="1600"/>
              <a:buFont typeface="Calibri"/>
              <a:buChar char="•"/>
            </a:pPr>
            <a:r>
              <a:rPr lang="en-US" sz="1600" dirty="0">
                <a:solidFill>
                  <a:schemeClr val="lt1"/>
                </a:solidFill>
                <a:latin typeface="Calibri"/>
                <a:ea typeface="Calibri"/>
                <a:cs typeface="Calibri"/>
                <a:sym typeface="Calibri"/>
              </a:rPr>
              <a:t>Toxin effects should be mitigated with immersion in hot non-scalding water for 30-90 minutes.</a:t>
            </a:r>
          </a:p>
          <a:p>
            <a:pPr marL="173736" lvl="0" indent="-173736" rtl="0">
              <a:spcBef>
                <a:spcPts val="0"/>
              </a:spcBef>
              <a:spcAft>
                <a:spcPts val="0"/>
              </a:spcAft>
              <a:buClr>
                <a:schemeClr val="lt1"/>
              </a:buClr>
              <a:buSzPts val="1600"/>
              <a:buFont typeface="Calibri"/>
              <a:buChar char="•"/>
            </a:pPr>
            <a:endParaRPr sz="1600" dirty="0">
              <a:solidFill>
                <a:schemeClr val="lt1"/>
              </a:solidFill>
              <a:latin typeface="Calibri"/>
              <a:ea typeface="Calibri"/>
              <a:cs typeface="Calibri"/>
              <a:sym typeface="Calibri"/>
            </a:endParaRPr>
          </a:p>
          <a:p>
            <a:pPr marL="173736" lvl="0" indent="-186436" rtl="0">
              <a:spcBef>
                <a:spcPts val="0"/>
              </a:spcBef>
              <a:spcAft>
                <a:spcPts val="0"/>
              </a:spcAft>
              <a:buClr>
                <a:schemeClr val="lt1"/>
              </a:buClr>
              <a:buSzPts val="1800"/>
              <a:buFont typeface="Calibri"/>
              <a:buChar char="•"/>
            </a:pPr>
            <a:r>
              <a:rPr lang="en-US" sz="1600" dirty="0">
                <a:solidFill>
                  <a:schemeClr val="lt1"/>
                </a:solidFill>
                <a:latin typeface="Calibri"/>
                <a:ea typeface="Calibri"/>
                <a:cs typeface="Calibri"/>
                <a:sym typeface="Calibri"/>
              </a:rPr>
              <a:t>Irrigation and debridement may be performed in the ED or </a:t>
            </a:r>
            <a:r>
              <a:rPr lang="en-US" sz="1600" dirty="0" err="1">
                <a:solidFill>
                  <a:schemeClr val="lt1"/>
                </a:solidFill>
                <a:latin typeface="Calibri"/>
                <a:ea typeface="Calibri"/>
                <a:cs typeface="Calibri"/>
                <a:sym typeface="Calibri"/>
              </a:rPr>
              <a:t>OR</a:t>
            </a:r>
            <a:endParaRPr lang="en-US" sz="1600" dirty="0">
              <a:solidFill>
                <a:schemeClr val="lt1"/>
              </a:solidFill>
              <a:latin typeface="Calibri"/>
              <a:ea typeface="Calibri"/>
              <a:cs typeface="Calibri"/>
              <a:sym typeface="Calibri"/>
            </a:endParaRPr>
          </a:p>
          <a:p>
            <a:pPr marL="173736" lvl="0" indent="-186436" rtl="0">
              <a:spcBef>
                <a:spcPts val="0"/>
              </a:spcBef>
              <a:spcAft>
                <a:spcPts val="0"/>
              </a:spcAft>
              <a:buClr>
                <a:schemeClr val="lt1"/>
              </a:buClr>
              <a:buSzPts val="1800"/>
              <a:buFont typeface="Calibri"/>
              <a:buChar char="•"/>
            </a:pPr>
            <a:endParaRPr lang="en-US" sz="1600" dirty="0">
              <a:solidFill>
                <a:schemeClr val="lt1"/>
              </a:solidFill>
              <a:latin typeface="Calibri"/>
              <a:ea typeface="Calibri"/>
              <a:cs typeface="Calibri"/>
              <a:sym typeface="Calibri"/>
            </a:endParaRPr>
          </a:p>
          <a:p>
            <a:pPr marL="173736" lvl="0" indent="-186436" rtl="0">
              <a:spcBef>
                <a:spcPts val="0"/>
              </a:spcBef>
              <a:spcAft>
                <a:spcPts val="0"/>
              </a:spcAft>
              <a:buClr>
                <a:schemeClr val="lt1"/>
              </a:buClr>
              <a:buSzPts val="1800"/>
              <a:buFont typeface="Calibri"/>
              <a:buChar char="•"/>
            </a:pPr>
            <a:r>
              <a:rPr lang="en-US" sz="1600" dirty="0">
                <a:solidFill>
                  <a:schemeClr val="lt1"/>
                </a:solidFill>
                <a:latin typeface="Calibri"/>
                <a:ea typeface="Calibri"/>
                <a:cs typeface="Calibri"/>
                <a:sym typeface="Calibri"/>
              </a:rPr>
              <a:t>External fixation with delayed reconstruction is necessary for severe contaminated injuries</a:t>
            </a:r>
            <a:endParaRPr sz="1600" dirty="0">
              <a:solidFill>
                <a:schemeClr val="lt1"/>
              </a:solidFill>
              <a:latin typeface="Calibri"/>
              <a:ea typeface="Calibri"/>
              <a:cs typeface="Calibri"/>
              <a:sym typeface="Calibri"/>
            </a:endParaRPr>
          </a:p>
          <a:p>
            <a:pPr marL="173736" marR="0" lvl="0" indent="-72136" algn="l" rtl="0">
              <a:lnSpc>
                <a:spcPct val="80000"/>
              </a:lnSpc>
              <a:spcBef>
                <a:spcPts val="0"/>
              </a:spcBef>
              <a:spcAft>
                <a:spcPts val="0"/>
              </a:spcAft>
              <a:buClr>
                <a:schemeClr val="lt1"/>
              </a:buClr>
              <a:buSzPts val="1600"/>
              <a:buFont typeface="Arial"/>
              <a:buNone/>
            </a:pPr>
            <a:endParaRPr sz="1600" dirty="0">
              <a:solidFill>
                <a:schemeClr val="lt1"/>
              </a:solidFill>
              <a:latin typeface="Calibri"/>
              <a:ea typeface="Calibri"/>
              <a:cs typeface="Calibri"/>
              <a:sym typeface="Calibri"/>
            </a:endParaRPr>
          </a:p>
          <a:p>
            <a:pPr marL="0" marR="0" lvl="0" indent="0" algn="l" rtl="0">
              <a:lnSpc>
                <a:spcPct val="80000"/>
              </a:lnSpc>
              <a:spcBef>
                <a:spcPts val="0"/>
              </a:spcBef>
              <a:spcAft>
                <a:spcPts val="0"/>
              </a:spcAft>
              <a:buNone/>
            </a:pPr>
            <a:endParaRPr sz="1600" dirty="0">
              <a:solidFill>
                <a:schemeClr val="lt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Shape 30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4400"/>
              <a:buFont typeface="Calibri"/>
              <a:buNone/>
            </a:pPr>
            <a:r>
              <a:rPr lang="en-US"/>
              <a:t>Beachwalker</a:t>
            </a:r>
            <a:endParaRPr sz="4400" b="0" i="0" u="none" strike="noStrike" cap="none">
              <a:solidFill>
                <a:schemeClr val="lt1"/>
              </a:solidFill>
              <a:latin typeface="Calibri"/>
              <a:ea typeface="Calibri"/>
              <a:cs typeface="Calibri"/>
              <a:sym typeface="Calibri"/>
            </a:endParaRPr>
          </a:p>
        </p:txBody>
      </p:sp>
      <p:sp>
        <p:nvSpPr>
          <p:cNvPr id="306" name="Shape 306"/>
          <p:cNvSpPr txBox="1">
            <a:spLocks noGrp="1"/>
          </p:cNvSpPr>
          <p:nvPr>
            <p:ph type="body" idx="1"/>
          </p:nvPr>
        </p:nvSpPr>
        <p:spPr>
          <a:xfrm>
            <a:off x="457200" y="1484790"/>
            <a:ext cx="8229600" cy="452610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lt1"/>
              </a:buClr>
              <a:buSzPts val="3200"/>
              <a:buFont typeface="Arial"/>
              <a:buChar char="•"/>
            </a:pPr>
            <a:r>
              <a:rPr lang="en-US" sz="3200" b="0" i="0" u="none" strike="noStrike" cap="none" dirty="0">
                <a:solidFill>
                  <a:schemeClr val="lt1"/>
                </a:solidFill>
                <a:latin typeface="Calibri"/>
                <a:ea typeface="Calibri"/>
                <a:cs typeface="Calibri"/>
                <a:sym typeface="Calibri"/>
              </a:rPr>
              <a:t>69 </a:t>
            </a:r>
            <a:r>
              <a:rPr lang="en-US" sz="3200" b="0" i="0" u="none" strike="noStrike" cap="none" dirty="0" err="1">
                <a:solidFill>
                  <a:schemeClr val="lt1"/>
                </a:solidFill>
                <a:latin typeface="Calibri"/>
                <a:ea typeface="Calibri"/>
                <a:cs typeface="Calibri"/>
                <a:sym typeface="Calibri"/>
              </a:rPr>
              <a:t>yo</a:t>
            </a:r>
            <a:r>
              <a:rPr lang="en-US" sz="3200" b="0" i="0" u="none" strike="noStrike" cap="none" dirty="0">
                <a:solidFill>
                  <a:schemeClr val="lt1"/>
                </a:solidFill>
                <a:latin typeface="Calibri"/>
                <a:ea typeface="Calibri"/>
                <a:cs typeface="Calibri"/>
                <a:sym typeface="Calibri"/>
              </a:rPr>
              <a:t> with 4 months of thigh pain and history of breast cancer. </a:t>
            </a:r>
            <a:endParaRPr sz="3200" b="0" i="0" u="none" strike="noStrike" cap="none" dirty="0">
              <a:solidFill>
                <a:schemeClr val="lt1"/>
              </a:solidFill>
              <a:latin typeface="Calibri"/>
              <a:ea typeface="Calibri"/>
              <a:cs typeface="Calibri"/>
              <a:sym typeface="Calibri"/>
            </a:endParaRPr>
          </a:p>
          <a:p>
            <a:pPr marL="342900" marR="0" lvl="0" indent="-342900" algn="l" rtl="0">
              <a:spcBef>
                <a:spcPts val="0"/>
              </a:spcBef>
              <a:spcAft>
                <a:spcPts val="0"/>
              </a:spcAft>
              <a:buClr>
                <a:schemeClr val="lt1"/>
              </a:buClr>
              <a:buSzPts val="3200"/>
              <a:buFont typeface="Arial"/>
              <a:buChar char="•"/>
            </a:pPr>
            <a:r>
              <a:rPr lang="en-US" dirty="0"/>
              <a:t>Loss of</a:t>
            </a:r>
            <a:r>
              <a:rPr lang="en-US" sz="3200" b="0" i="0" u="none" strike="noStrike" cap="none" dirty="0">
                <a:solidFill>
                  <a:schemeClr val="lt1"/>
                </a:solidFill>
                <a:latin typeface="Calibri"/>
                <a:ea typeface="Calibri"/>
                <a:cs typeface="Calibri"/>
                <a:sym typeface="Calibri"/>
              </a:rPr>
              <a:t> balance while wal</a:t>
            </a:r>
            <a:r>
              <a:rPr lang="en-US" dirty="0"/>
              <a:t>king dog </a:t>
            </a:r>
            <a:r>
              <a:rPr lang="en-US" sz="3200" b="0" i="0" u="none" strike="noStrike" cap="none" dirty="0">
                <a:solidFill>
                  <a:schemeClr val="lt1"/>
                </a:solidFill>
                <a:latin typeface="Calibri"/>
                <a:ea typeface="Calibri"/>
                <a:cs typeface="Calibri"/>
                <a:sym typeface="Calibri"/>
              </a:rPr>
              <a:t>followed by leg pain and fall</a:t>
            </a:r>
            <a:endParaRPr lang="en-US" dirty="0"/>
          </a:p>
          <a:p>
            <a:pPr marL="342900" marR="0" lvl="0" indent="-342900" algn="l" rtl="0">
              <a:spcBef>
                <a:spcPts val="0"/>
              </a:spcBef>
              <a:spcAft>
                <a:spcPts val="0"/>
              </a:spcAft>
              <a:buClr>
                <a:schemeClr val="lt1"/>
              </a:buClr>
              <a:buSzPts val="3200"/>
              <a:buFont typeface="Arial"/>
              <a:buChar char="•"/>
            </a:pPr>
            <a:r>
              <a:rPr lang="en-US" sz="3200" b="0" i="0" u="none" strike="noStrike" cap="none" dirty="0">
                <a:solidFill>
                  <a:schemeClr val="lt1"/>
                </a:solidFill>
                <a:latin typeface="Calibri"/>
                <a:ea typeface="Calibri"/>
                <a:cs typeface="Calibri"/>
                <a:sym typeface="Calibri"/>
              </a:rPr>
              <a:t>Meds</a:t>
            </a:r>
          </a:p>
          <a:p>
            <a:pPr marL="800100" lvl="1" indent="-342900">
              <a:spcBef>
                <a:spcPts val="0"/>
              </a:spcBef>
              <a:buSzPts val="3200"/>
              <a:buFont typeface="Arial"/>
              <a:buChar char="•"/>
            </a:pPr>
            <a:r>
              <a:rPr lang="en-US" b="0" i="0" u="none" strike="noStrike" cap="none" dirty="0" err="1">
                <a:solidFill>
                  <a:schemeClr val="lt1"/>
                </a:solidFill>
                <a:latin typeface="Calibri"/>
                <a:ea typeface="Calibri"/>
                <a:cs typeface="Calibri"/>
                <a:sym typeface="Calibri"/>
              </a:rPr>
              <a:t>Palbociclib</a:t>
            </a:r>
            <a:r>
              <a:rPr lang="en-US" b="0" i="0" u="none" strike="noStrike" cap="none" dirty="0">
                <a:solidFill>
                  <a:schemeClr val="lt1"/>
                </a:solidFill>
                <a:latin typeface="Calibri"/>
                <a:ea typeface="Calibri"/>
                <a:cs typeface="Calibri"/>
                <a:sym typeface="Calibri"/>
              </a:rPr>
              <a:t> – CDK 4 and CDK 6 inhibitors</a:t>
            </a:r>
            <a:endParaRPr lang="en-US" dirty="0"/>
          </a:p>
          <a:p>
            <a:pPr marL="800100" lvl="1" indent="-342900">
              <a:spcBef>
                <a:spcPts val="0"/>
              </a:spcBef>
              <a:buSzPts val="3200"/>
              <a:buFont typeface="Arial"/>
              <a:buChar char="•"/>
            </a:pPr>
            <a:r>
              <a:rPr lang="en-US" dirty="0" err="1"/>
              <a:t>Denosumab</a:t>
            </a:r>
            <a:r>
              <a:rPr lang="en-US" sz="3200" dirty="0"/>
              <a:t> </a:t>
            </a:r>
          </a:p>
          <a:p>
            <a:pPr marL="800100" lvl="1" indent="-342900">
              <a:spcBef>
                <a:spcPts val="0"/>
              </a:spcBef>
              <a:buSzPts val="3200"/>
              <a:buFont typeface="Arial"/>
              <a:buChar char="•"/>
            </a:pPr>
            <a:r>
              <a:rPr lang="en-US" sz="3200" b="0" i="0" u="none" strike="noStrike" cap="none" dirty="0">
                <a:solidFill>
                  <a:schemeClr val="lt1"/>
                </a:solidFill>
                <a:latin typeface="Calibri"/>
                <a:ea typeface="Calibri"/>
                <a:cs typeface="Calibri"/>
                <a:sym typeface="Calibri"/>
              </a:rPr>
              <a:t>Ranitidine</a:t>
            </a:r>
            <a:r>
              <a:rPr lang="en-US" sz="3200" dirty="0"/>
              <a:t> </a:t>
            </a:r>
          </a:p>
          <a:p>
            <a:pPr marL="800100" lvl="1" indent="-342900">
              <a:spcBef>
                <a:spcPts val="0"/>
              </a:spcBef>
              <a:buSzPts val="3200"/>
              <a:buFont typeface="Arial"/>
              <a:buChar char="•"/>
            </a:pPr>
            <a:r>
              <a:rPr lang="en-US" sz="3200" b="0" i="0" u="none" strike="noStrike" cap="none" dirty="0">
                <a:solidFill>
                  <a:schemeClr val="lt1"/>
                </a:solidFill>
                <a:latin typeface="Calibri"/>
                <a:ea typeface="Calibri"/>
                <a:cs typeface="Calibri"/>
                <a:sym typeface="Calibri"/>
              </a:rPr>
              <a:t>Levothyroxine</a:t>
            </a:r>
            <a:r>
              <a:rPr lang="en-US" sz="3200" dirty="0"/>
              <a:t> </a:t>
            </a:r>
          </a:p>
          <a:p>
            <a:pPr marL="800100" lvl="1" indent="-342900">
              <a:spcBef>
                <a:spcPts val="0"/>
              </a:spcBef>
              <a:buSzPts val="3200"/>
              <a:buFont typeface="Arial"/>
              <a:buChar char="•"/>
            </a:pPr>
            <a:r>
              <a:rPr lang="en-US" sz="3200" b="0" i="0" u="none" strike="noStrike" cap="none" dirty="0">
                <a:solidFill>
                  <a:schemeClr val="lt1"/>
                </a:solidFill>
                <a:latin typeface="Calibri"/>
                <a:ea typeface="Calibri"/>
                <a:cs typeface="Calibri"/>
                <a:sym typeface="Calibri"/>
              </a:rPr>
              <a:t>PPI</a:t>
            </a:r>
            <a:r>
              <a:rPr lang="en-US" sz="3200" dirty="0"/>
              <a:t> </a:t>
            </a:r>
            <a:r>
              <a:rPr lang="en-US" sz="3200" b="0" i="0" u="none" strike="noStrike" cap="none" dirty="0">
                <a:solidFill>
                  <a:schemeClr val="lt1"/>
                </a:solidFill>
                <a:latin typeface="Calibri"/>
                <a:ea typeface="Calibri"/>
                <a:cs typeface="Calibri"/>
                <a:sym typeface="Calibri"/>
              </a:rPr>
              <a:t>Calcium carbonate and vitamin D</a:t>
            </a:r>
            <a:endParaRPr sz="3200" b="0" i="0" u="none" strike="noStrike" cap="none" dirty="0">
              <a:solidFill>
                <a:schemeClr val="lt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pic>
        <p:nvPicPr>
          <p:cNvPr id="311" name="Shape 311" descr="I:\RC\Lectures and Cases\Lectures\MUSC\Rheumatology\atypical femur\bilateral distal\export--943527324.jpg"/>
          <p:cNvPicPr preferRelativeResize="0"/>
          <p:nvPr/>
        </p:nvPicPr>
        <p:blipFill rotWithShape="1">
          <a:blip r:embed="rId3">
            <a:alphaModFix/>
          </a:blip>
          <a:srcRect l="5081" t="12126" r="7901"/>
          <a:stretch/>
        </p:blipFill>
        <p:spPr>
          <a:xfrm>
            <a:off x="304800" y="49209"/>
            <a:ext cx="8360233" cy="66528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pic>
        <p:nvPicPr>
          <p:cNvPr id="316" name="Shape 316" descr="I:\RC\Lectures and Cases\Lectures\MUSC\Rheumatology\atypical femur\bilateral distal\export--943527326.jpg"/>
          <p:cNvPicPr preferRelativeResize="0"/>
          <p:nvPr/>
        </p:nvPicPr>
        <p:blipFill rotWithShape="1">
          <a:blip r:embed="rId3">
            <a:alphaModFix/>
          </a:blip>
          <a:srcRect l="13149" t="1166"/>
          <a:stretch/>
        </p:blipFill>
        <p:spPr>
          <a:xfrm>
            <a:off x="1981200" y="-3299"/>
            <a:ext cx="5285464" cy="684288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Shape 14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4400"/>
              <a:buFont typeface="Calibri"/>
              <a:buNone/>
            </a:pPr>
            <a:r>
              <a:rPr lang="en-US" sz="4400" b="0" i="0" u="none" strike="noStrike" cap="none">
                <a:solidFill>
                  <a:schemeClr val="lt1"/>
                </a:solidFill>
                <a:latin typeface="Calibri"/>
                <a:ea typeface="Calibri"/>
                <a:cs typeface="Calibri"/>
                <a:sym typeface="Calibri"/>
              </a:rPr>
              <a:t>Objectives</a:t>
            </a:r>
            <a:endParaRPr sz="4400" b="0" i="0" u="none" strike="noStrike" cap="none">
              <a:solidFill>
                <a:schemeClr val="lt1"/>
              </a:solidFill>
              <a:latin typeface="Calibri"/>
              <a:ea typeface="Calibri"/>
              <a:cs typeface="Calibri"/>
              <a:sym typeface="Calibri"/>
            </a:endParaRPr>
          </a:p>
        </p:txBody>
      </p:sp>
      <p:sp>
        <p:nvSpPr>
          <p:cNvPr id="146" name="Shape 146"/>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496"/>
              </a:spcBef>
              <a:spcAft>
                <a:spcPts val="0"/>
              </a:spcAft>
              <a:buClr>
                <a:schemeClr val="lt1"/>
              </a:buClr>
              <a:buSzPts val="2480"/>
              <a:buFont typeface="Arial"/>
              <a:buNone/>
            </a:pPr>
            <a:endParaRPr sz="2800" b="0" i="0" u="none" strike="noStrike" cap="none" dirty="0">
              <a:solidFill>
                <a:schemeClr val="lt1"/>
              </a:solidFill>
              <a:latin typeface="Calibri"/>
              <a:ea typeface="Calibri"/>
              <a:cs typeface="Calibri"/>
              <a:sym typeface="Calibri"/>
            </a:endParaRPr>
          </a:p>
          <a:p>
            <a:pPr marL="342900" marR="0" lvl="0" indent="-342900" algn="l" rtl="0">
              <a:lnSpc>
                <a:spcPct val="80000"/>
              </a:lnSpc>
              <a:spcBef>
                <a:spcPts val="496"/>
              </a:spcBef>
              <a:spcAft>
                <a:spcPts val="0"/>
              </a:spcAft>
              <a:buClr>
                <a:schemeClr val="lt1"/>
              </a:buClr>
              <a:buSzPts val="2480"/>
              <a:buFont typeface="Arial"/>
              <a:buChar char="•"/>
            </a:pPr>
            <a:r>
              <a:rPr lang="en-US" sz="2800" dirty="0"/>
              <a:t>Understand </a:t>
            </a:r>
            <a:r>
              <a:rPr lang="en-US" sz="2800" b="0" i="0" u="none" strike="noStrike" cap="none" dirty="0">
                <a:solidFill>
                  <a:schemeClr val="lt1"/>
                </a:solidFill>
                <a:latin typeface="Calibri"/>
                <a:ea typeface="Calibri"/>
                <a:cs typeface="Calibri"/>
                <a:sym typeface="Calibri"/>
              </a:rPr>
              <a:t>the management of</a:t>
            </a:r>
            <a:r>
              <a:rPr lang="en-US" sz="2800" dirty="0"/>
              <a:t> maritime injuries including treatment and prevention of infections from </a:t>
            </a:r>
            <a:r>
              <a:rPr lang="en-US" sz="2800" dirty="0" err="1"/>
              <a:t>Aeromonas</a:t>
            </a:r>
            <a:r>
              <a:rPr lang="en-US" sz="2800" dirty="0"/>
              <a:t>, Vibrio, and Mycobacterium species</a:t>
            </a:r>
            <a:endParaRPr sz="2800" dirty="0"/>
          </a:p>
          <a:p>
            <a:pPr marL="0" marR="0" lvl="0" indent="0" algn="l" rtl="0">
              <a:lnSpc>
                <a:spcPct val="80000"/>
              </a:lnSpc>
              <a:spcBef>
                <a:spcPts val="496"/>
              </a:spcBef>
              <a:spcAft>
                <a:spcPts val="0"/>
              </a:spcAft>
              <a:buNone/>
            </a:pPr>
            <a:endParaRPr sz="2800" dirty="0"/>
          </a:p>
          <a:p>
            <a:pPr marL="342900" marR="0" lvl="0" indent="-342900" algn="l" rtl="0">
              <a:lnSpc>
                <a:spcPct val="80000"/>
              </a:lnSpc>
              <a:spcBef>
                <a:spcPts val="496"/>
              </a:spcBef>
              <a:spcAft>
                <a:spcPts val="0"/>
              </a:spcAft>
              <a:buClr>
                <a:schemeClr val="lt1"/>
              </a:buClr>
              <a:buSzPts val="2480"/>
              <a:buFont typeface="Arial"/>
              <a:buChar char="•"/>
            </a:pPr>
            <a:r>
              <a:rPr lang="en-US" sz="2800" dirty="0"/>
              <a:t>Recognize the findings of turf toe and mimics on MRI</a:t>
            </a:r>
            <a:endParaRPr sz="2800" dirty="0"/>
          </a:p>
          <a:p>
            <a:pPr marL="0" marR="0" lvl="0" indent="0" algn="l" rtl="0">
              <a:lnSpc>
                <a:spcPct val="80000"/>
              </a:lnSpc>
              <a:spcBef>
                <a:spcPts val="496"/>
              </a:spcBef>
              <a:spcAft>
                <a:spcPts val="0"/>
              </a:spcAft>
              <a:buNone/>
            </a:pPr>
            <a:endParaRPr sz="2800" dirty="0"/>
          </a:p>
          <a:p>
            <a:pPr marL="342900" marR="0" lvl="0" indent="-342900" algn="l" rtl="0">
              <a:lnSpc>
                <a:spcPct val="80000"/>
              </a:lnSpc>
              <a:spcBef>
                <a:spcPts val="496"/>
              </a:spcBef>
              <a:spcAft>
                <a:spcPts val="0"/>
              </a:spcAft>
              <a:buClr>
                <a:schemeClr val="lt1"/>
              </a:buClr>
              <a:buSzPts val="2480"/>
              <a:buFont typeface="Arial"/>
              <a:buChar char="•"/>
            </a:pPr>
            <a:r>
              <a:rPr lang="en-US" sz="2800" dirty="0"/>
              <a:t>Know the findings and treatment of atypical femur fractures </a:t>
            </a:r>
            <a:endParaRPr sz="2800" b="0" i="0" u="none" strike="noStrike" cap="none" dirty="0">
              <a:solidFill>
                <a:schemeClr val="lt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pic>
        <p:nvPicPr>
          <p:cNvPr id="321" name="Shape 321" descr="I:\RC\Lectures and Cases\Lectures\MUSC\Rheumatology\atypical femur\bs\sep 17.JPG"/>
          <p:cNvPicPr preferRelativeResize="0"/>
          <p:nvPr/>
        </p:nvPicPr>
        <p:blipFill rotWithShape="1">
          <a:blip r:embed="rId3">
            <a:alphaModFix/>
          </a:blip>
          <a:srcRect/>
          <a:stretch/>
        </p:blipFill>
        <p:spPr>
          <a:xfrm>
            <a:off x="160205" y="838200"/>
            <a:ext cx="4346840" cy="5835300"/>
          </a:xfrm>
          <a:prstGeom prst="rect">
            <a:avLst/>
          </a:prstGeom>
          <a:noFill/>
          <a:ln>
            <a:noFill/>
          </a:ln>
        </p:spPr>
      </p:pic>
      <p:pic>
        <p:nvPicPr>
          <p:cNvPr id="322" name="Shape 322" descr="I:\RC\Lectures and Cases\Lectures\MUSC\Rheumatology\atypical femur\bs\nov 16.JPG"/>
          <p:cNvPicPr preferRelativeResize="0"/>
          <p:nvPr/>
        </p:nvPicPr>
        <p:blipFill rotWithShape="1">
          <a:blip r:embed="rId4">
            <a:alphaModFix/>
          </a:blip>
          <a:srcRect/>
          <a:stretch/>
        </p:blipFill>
        <p:spPr>
          <a:xfrm>
            <a:off x="4800600" y="838200"/>
            <a:ext cx="4298334" cy="5823124"/>
          </a:xfrm>
          <a:prstGeom prst="rect">
            <a:avLst/>
          </a:prstGeom>
          <a:noFill/>
          <a:ln>
            <a:noFill/>
          </a:ln>
        </p:spPr>
      </p:pic>
      <p:sp>
        <p:nvSpPr>
          <p:cNvPr id="323" name="Shape 323"/>
          <p:cNvSpPr txBox="1"/>
          <p:nvPr/>
        </p:nvSpPr>
        <p:spPr>
          <a:xfrm>
            <a:off x="5653085" y="392668"/>
            <a:ext cx="2686200" cy="369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Nov 16</a:t>
            </a:r>
            <a:endParaRPr sz="1800">
              <a:solidFill>
                <a:schemeClr val="lt1"/>
              </a:solidFill>
              <a:latin typeface="Calibri"/>
              <a:ea typeface="Calibri"/>
              <a:cs typeface="Calibri"/>
              <a:sym typeface="Calibri"/>
            </a:endParaRPr>
          </a:p>
        </p:txBody>
      </p:sp>
      <p:sp>
        <p:nvSpPr>
          <p:cNvPr id="324" name="Shape 324"/>
          <p:cNvSpPr txBox="1"/>
          <p:nvPr/>
        </p:nvSpPr>
        <p:spPr>
          <a:xfrm>
            <a:off x="990600" y="392668"/>
            <a:ext cx="2686200" cy="369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Sept 17</a:t>
            </a:r>
            <a:endParaRPr sz="1800">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2"/>
                                        </p:tgtEl>
                                        <p:attrNameLst>
                                          <p:attrName>style.visibility</p:attrName>
                                        </p:attrNameLst>
                                      </p:cBhvr>
                                      <p:to>
                                        <p:strVal val="visible"/>
                                      </p:to>
                                    </p:set>
                                    <p:anim calcmode="lin" valueType="num">
                                      <p:cBhvr additive="base">
                                        <p:cTn id="7" dur="500"/>
                                        <p:tgtEl>
                                          <p:spTgt spid="322"/>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323"/>
                                        </p:tgtEl>
                                        <p:attrNameLst>
                                          <p:attrName>style.visibility</p:attrName>
                                        </p:attrNameLst>
                                      </p:cBhvr>
                                      <p:to>
                                        <p:strVal val="visible"/>
                                      </p:to>
                                    </p:set>
                                    <p:anim calcmode="lin" valueType="num">
                                      <p:cBhvr additive="base">
                                        <p:cTn id="10" dur="500"/>
                                        <p:tgtEl>
                                          <p:spTgt spid="3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Shape 32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4400"/>
              <a:buFont typeface="Calibri"/>
              <a:buNone/>
            </a:pPr>
            <a:r>
              <a:rPr lang="en-US" sz="4400" b="0" i="0" u="none" strike="noStrike" cap="none" dirty="0">
                <a:solidFill>
                  <a:schemeClr val="lt1"/>
                </a:solidFill>
                <a:latin typeface="Calibri"/>
                <a:ea typeface="Calibri"/>
                <a:cs typeface="Calibri"/>
                <a:sym typeface="Calibri"/>
              </a:rPr>
              <a:t>Atypical Femur Fractures</a:t>
            </a:r>
            <a:endParaRPr dirty="0"/>
          </a:p>
        </p:txBody>
      </p:sp>
      <p:sp>
        <p:nvSpPr>
          <p:cNvPr id="330" name="Shape 330"/>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lt1"/>
              </a:buClr>
              <a:buSzPts val="3200"/>
              <a:buFont typeface="Arial"/>
              <a:buChar char="•"/>
            </a:pPr>
            <a:r>
              <a:rPr lang="en-US" sz="3200" b="0" i="0" u="none" strike="noStrike" cap="none">
                <a:solidFill>
                  <a:schemeClr val="lt1"/>
                </a:solidFill>
                <a:latin typeface="Calibri"/>
                <a:ea typeface="Calibri"/>
                <a:cs typeface="Calibri"/>
                <a:sym typeface="Calibri"/>
              </a:rPr>
              <a:t>Transverse orientation</a:t>
            </a:r>
            <a:endParaRPr/>
          </a:p>
          <a:p>
            <a:pPr marL="342900" marR="0" lvl="0" indent="-342900" algn="l" rtl="0">
              <a:spcBef>
                <a:spcPts val="640"/>
              </a:spcBef>
              <a:spcAft>
                <a:spcPts val="0"/>
              </a:spcAft>
              <a:buClr>
                <a:schemeClr val="lt1"/>
              </a:buClr>
              <a:buSzPts val="3200"/>
              <a:buFont typeface="Arial"/>
              <a:buChar char="•"/>
            </a:pPr>
            <a:r>
              <a:rPr lang="en-US" sz="3200" b="0" i="0" u="none" strike="noStrike" cap="none">
                <a:solidFill>
                  <a:schemeClr val="lt1"/>
                </a:solidFill>
                <a:latin typeface="Calibri"/>
                <a:ea typeface="Calibri"/>
                <a:cs typeface="Calibri"/>
                <a:sym typeface="Calibri"/>
              </a:rPr>
              <a:t>Lateral cortical thickening</a:t>
            </a:r>
            <a:endParaRPr/>
          </a:p>
          <a:p>
            <a:pPr marL="342900" marR="0" lvl="0" indent="-342900" algn="l" rtl="0">
              <a:spcBef>
                <a:spcPts val="640"/>
              </a:spcBef>
              <a:spcAft>
                <a:spcPts val="0"/>
              </a:spcAft>
              <a:buClr>
                <a:schemeClr val="lt1"/>
              </a:buClr>
              <a:buSzPts val="3200"/>
              <a:buFont typeface="Arial"/>
              <a:buChar char="•"/>
            </a:pPr>
            <a:r>
              <a:rPr lang="en-US" sz="3200" b="0" i="0" u="none" strike="noStrike" cap="none">
                <a:solidFill>
                  <a:schemeClr val="lt1"/>
                </a:solidFill>
                <a:latin typeface="Calibri"/>
                <a:ea typeface="Calibri"/>
                <a:cs typeface="Calibri"/>
                <a:sym typeface="Calibri"/>
              </a:rPr>
              <a:t>Medial spike</a:t>
            </a:r>
            <a:endParaRPr/>
          </a:p>
          <a:p>
            <a:pPr marL="342900" marR="0" lvl="0" indent="-342900" algn="l" rtl="0">
              <a:spcBef>
                <a:spcPts val="640"/>
              </a:spcBef>
              <a:spcAft>
                <a:spcPts val="0"/>
              </a:spcAft>
              <a:buClr>
                <a:schemeClr val="lt1"/>
              </a:buClr>
              <a:buSzPts val="3200"/>
              <a:buFont typeface="Arial"/>
              <a:buChar char="•"/>
            </a:pPr>
            <a:r>
              <a:rPr lang="en-US" sz="3200" b="0" i="0" u="none" strike="noStrike" cap="none">
                <a:solidFill>
                  <a:schemeClr val="lt1"/>
                </a:solidFill>
                <a:latin typeface="Calibri"/>
                <a:ea typeface="Calibri"/>
                <a:cs typeface="Calibri"/>
                <a:sym typeface="Calibri"/>
              </a:rPr>
              <a:t>Lack of Comminution </a:t>
            </a:r>
            <a:endParaRPr/>
          </a:p>
          <a:p>
            <a:pPr marL="342900" marR="0" lvl="0" indent="-342900" algn="l" rtl="0">
              <a:spcBef>
                <a:spcPts val="640"/>
              </a:spcBef>
              <a:spcAft>
                <a:spcPts val="0"/>
              </a:spcAft>
              <a:buClr>
                <a:schemeClr val="lt1"/>
              </a:buClr>
              <a:buSzPts val="3200"/>
              <a:buFont typeface="Arial"/>
              <a:buChar char="•"/>
            </a:pPr>
            <a:r>
              <a:rPr lang="en-US" sz="3200" b="0" i="0" u="none" strike="noStrike" cap="none">
                <a:solidFill>
                  <a:schemeClr val="lt1"/>
                </a:solidFill>
                <a:latin typeface="Calibri"/>
                <a:ea typeface="Calibri"/>
                <a:cs typeface="Calibri"/>
                <a:sym typeface="Calibri"/>
              </a:rPr>
              <a:t>Subtrochanteric</a:t>
            </a:r>
            <a:endParaRPr sz="3200" b="0" i="0" u="none" strike="noStrike" cap="none">
              <a:solidFill>
                <a:schemeClr val="lt1"/>
              </a:solidFill>
              <a:latin typeface="Calibri"/>
              <a:ea typeface="Calibri"/>
              <a:cs typeface="Calibri"/>
              <a:sym typeface="Calibri"/>
            </a:endParaRPr>
          </a:p>
          <a:p>
            <a:pPr marL="342900" marR="0" lvl="0" indent="-342900" algn="l" rtl="0">
              <a:spcBef>
                <a:spcPts val="640"/>
              </a:spcBef>
              <a:spcAft>
                <a:spcPts val="0"/>
              </a:spcAft>
              <a:buClr>
                <a:schemeClr val="lt1"/>
              </a:buClr>
              <a:buSzPts val="3200"/>
              <a:buFont typeface="Arial"/>
              <a:buChar char="•"/>
            </a:pPr>
            <a:r>
              <a:rPr lang="en-US" sz="3200" b="0" i="0" u="none" strike="noStrike" cap="none">
                <a:solidFill>
                  <a:schemeClr val="lt1"/>
                </a:solidFill>
                <a:latin typeface="Calibri"/>
                <a:ea typeface="Calibri"/>
                <a:cs typeface="Calibri"/>
                <a:sym typeface="Calibri"/>
              </a:rPr>
              <a:t>Low energy mechanism, prodromal pain, bilateral involvement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Shape 34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4400"/>
              <a:buFont typeface="Calibri"/>
              <a:buNone/>
            </a:pPr>
            <a:r>
              <a:rPr lang="en-US" dirty="0"/>
              <a:t>AFF additional features</a:t>
            </a:r>
            <a:endParaRPr sz="4400" b="0" i="0" u="none" strike="noStrike" cap="none" dirty="0">
              <a:solidFill>
                <a:schemeClr val="lt1"/>
              </a:solidFill>
              <a:latin typeface="Calibri"/>
              <a:ea typeface="Calibri"/>
              <a:cs typeface="Calibri"/>
              <a:sym typeface="Calibri"/>
            </a:endParaRPr>
          </a:p>
        </p:txBody>
      </p:sp>
      <p:sp>
        <p:nvSpPr>
          <p:cNvPr id="343" name="Shape 343"/>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p>
            <a:pPr marL="342900" lvl="0" indent="-342900" rtl="0">
              <a:spcBef>
                <a:spcPts val="640"/>
              </a:spcBef>
              <a:spcAft>
                <a:spcPts val="0"/>
              </a:spcAft>
              <a:buClr>
                <a:schemeClr val="lt1"/>
              </a:buClr>
              <a:buSzPts val="3200"/>
              <a:buFont typeface="Arial"/>
              <a:buChar char="•"/>
            </a:pPr>
            <a:r>
              <a:rPr lang="en-US" dirty="0"/>
              <a:t>Rate increases to 100/100K after bisphosphonate use of 8yrs duration</a:t>
            </a:r>
            <a:endParaRPr dirty="0"/>
          </a:p>
          <a:p>
            <a:pPr marL="342900" marR="0" lvl="0" indent="-342900" algn="l" rtl="0">
              <a:spcBef>
                <a:spcPts val="0"/>
              </a:spcBef>
              <a:spcAft>
                <a:spcPts val="0"/>
              </a:spcAft>
              <a:buClr>
                <a:schemeClr val="lt1"/>
              </a:buClr>
              <a:buSzPts val="3200"/>
              <a:buFont typeface="Arial"/>
              <a:buChar char="•"/>
            </a:pPr>
            <a:r>
              <a:rPr lang="en-US" dirty="0"/>
              <a:t>Also associated with </a:t>
            </a:r>
            <a:r>
              <a:rPr lang="en-US" dirty="0" err="1"/>
              <a:t>VitD</a:t>
            </a:r>
            <a:r>
              <a:rPr lang="en-US" dirty="0"/>
              <a:t> deficiency, RA, PPI meds, Corticosteroids, and HRT</a:t>
            </a:r>
            <a:endParaRPr dirty="0"/>
          </a:p>
          <a:p>
            <a:pPr marL="342900" marR="0" lvl="0" indent="-342900" algn="l" rtl="0">
              <a:spcBef>
                <a:spcPts val="0"/>
              </a:spcBef>
              <a:spcAft>
                <a:spcPts val="0"/>
              </a:spcAft>
              <a:buClr>
                <a:schemeClr val="lt1"/>
              </a:buClr>
              <a:buSzPts val="3200"/>
              <a:buFont typeface="Arial"/>
              <a:buChar char="•"/>
            </a:pPr>
            <a:r>
              <a:rPr lang="en-US" dirty="0">
                <a:solidFill>
                  <a:srgbClr val="FFFF00"/>
                </a:solidFill>
              </a:rPr>
              <a:t>Up to </a:t>
            </a:r>
            <a:r>
              <a:rPr lang="en-US" sz="3200" b="0" i="0" u="none" strike="noStrike" cap="none" dirty="0">
                <a:solidFill>
                  <a:srgbClr val="FFFF00"/>
                </a:solidFill>
                <a:latin typeface="Calibri"/>
                <a:ea typeface="Calibri"/>
                <a:cs typeface="Calibri"/>
                <a:sym typeface="Calibri"/>
              </a:rPr>
              <a:t>6</a:t>
            </a:r>
            <a:r>
              <a:rPr lang="en-US" dirty="0">
                <a:solidFill>
                  <a:srgbClr val="FFFF00"/>
                </a:solidFill>
              </a:rPr>
              <a:t>0</a:t>
            </a:r>
            <a:r>
              <a:rPr lang="en-US" sz="3200" b="0" i="0" u="none" strike="noStrike" cap="none" dirty="0">
                <a:solidFill>
                  <a:srgbClr val="FFFF00"/>
                </a:solidFill>
                <a:latin typeface="Calibri"/>
                <a:ea typeface="Calibri"/>
                <a:cs typeface="Calibri"/>
                <a:sym typeface="Calibri"/>
              </a:rPr>
              <a:t>% bilateral </a:t>
            </a:r>
            <a:endParaRPr sz="3200" b="0" i="0" u="none" strike="noStrike" cap="none" dirty="0">
              <a:solidFill>
                <a:srgbClr val="FFFF00"/>
              </a:solidFill>
              <a:latin typeface="Calibri"/>
              <a:ea typeface="Calibri"/>
              <a:cs typeface="Calibri"/>
              <a:sym typeface="Calibri"/>
            </a:endParaRPr>
          </a:p>
          <a:p>
            <a:pPr marL="0" marR="0" lvl="0" indent="0" algn="l" rtl="0">
              <a:spcBef>
                <a:spcPts val="0"/>
              </a:spcBef>
              <a:spcAft>
                <a:spcPts val="0"/>
              </a:spcAft>
              <a:buNone/>
            </a:pPr>
            <a:endParaRPr dirty="0"/>
          </a:p>
          <a:p>
            <a:pPr marL="0" marR="0" lvl="0" indent="0" algn="l" rtl="0">
              <a:spcBef>
                <a:spcPts val="0"/>
              </a:spcBef>
              <a:spcAft>
                <a:spcPts val="0"/>
              </a:spcAft>
              <a:buNone/>
            </a:pPr>
            <a:r>
              <a:rPr lang="en-US" dirty="0"/>
              <a:t>-</a:t>
            </a:r>
            <a:r>
              <a:rPr lang="en-US" dirty="0" err="1"/>
              <a:t>Szolomayer</a:t>
            </a:r>
            <a:r>
              <a:rPr lang="en-US" dirty="0"/>
              <a:t> et al. Skeletal Radiology, 2017</a:t>
            </a:r>
            <a:endParaRPr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pic>
        <p:nvPicPr>
          <p:cNvPr id="354" name="Shape 354" descr="I:\RC\Lectures and Cases\Lectures\MUSC\Rheumatology\atypical femur\ajr false pos.JPG"/>
          <p:cNvPicPr preferRelativeResize="0"/>
          <p:nvPr/>
        </p:nvPicPr>
        <p:blipFill rotWithShape="1">
          <a:blip r:embed="rId3">
            <a:alphaModFix/>
          </a:blip>
          <a:srcRect/>
          <a:stretch/>
        </p:blipFill>
        <p:spPr>
          <a:xfrm>
            <a:off x="2671281" y="1143000"/>
            <a:ext cx="6479105" cy="4343400"/>
          </a:xfrm>
          <a:prstGeom prst="rect">
            <a:avLst/>
          </a:prstGeom>
          <a:noFill/>
          <a:ln>
            <a:noFill/>
          </a:ln>
        </p:spPr>
      </p:pic>
      <p:pic>
        <p:nvPicPr>
          <p:cNvPr id="355" name="Shape 355" descr="I:\RC\Lectures and Cases\Lectures\MUSC\Rheumatology\atypical femur\non bis.JPG"/>
          <p:cNvPicPr preferRelativeResize="0"/>
          <p:nvPr/>
        </p:nvPicPr>
        <p:blipFill rotWithShape="1">
          <a:blip r:embed="rId4">
            <a:alphaModFix/>
          </a:blip>
          <a:srcRect/>
          <a:stretch/>
        </p:blipFill>
        <p:spPr>
          <a:xfrm>
            <a:off x="152400" y="1143000"/>
            <a:ext cx="2447925" cy="4419601"/>
          </a:xfrm>
          <a:prstGeom prst="rect">
            <a:avLst/>
          </a:prstGeom>
          <a:noFill/>
          <a:ln>
            <a:noFill/>
          </a:ln>
        </p:spPr>
      </p:pic>
      <p:sp>
        <p:nvSpPr>
          <p:cNvPr id="356" name="Shape 356"/>
          <p:cNvSpPr txBox="1"/>
          <p:nvPr/>
        </p:nvSpPr>
        <p:spPr>
          <a:xfrm>
            <a:off x="152400" y="672420"/>
            <a:ext cx="2686200" cy="369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Typical femur fracture</a:t>
            </a:r>
            <a:endParaRPr sz="1800">
              <a:solidFill>
                <a:schemeClr val="lt1"/>
              </a:solidFill>
              <a:latin typeface="Calibri"/>
              <a:ea typeface="Calibri"/>
              <a:cs typeface="Calibri"/>
              <a:sym typeface="Calibri"/>
            </a:endParaRPr>
          </a:p>
        </p:txBody>
      </p:sp>
      <p:sp>
        <p:nvSpPr>
          <p:cNvPr id="357" name="Shape 357"/>
          <p:cNvSpPr txBox="1"/>
          <p:nvPr/>
        </p:nvSpPr>
        <p:spPr>
          <a:xfrm>
            <a:off x="4567807" y="773668"/>
            <a:ext cx="2686200" cy="369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False Positive</a:t>
            </a:r>
            <a:endParaRPr sz="1800">
              <a:solidFill>
                <a:schemeClr val="lt1"/>
              </a:solidFill>
              <a:latin typeface="Calibri"/>
              <a:ea typeface="Calibri"/>
              <a:cs typeface="Calibri"/>
              <a:sym typeface="Calibri"/>
            </a:endParaRPr>
          </a:p>
        </p:txBody>
      </p:sp>
      <p:sp>
        <p:nvSpPr>
          <p:cNvPr id="358" name="Shape 358"/>
          <p:cNvSpPr txBox="1"/>
          <p:nvPr/>
        </p:nvSpPr>
        <p:spPr>
          <a:xfrm>
            <a:off x="2209800" y="6347348"/>
            <a:ext cx="4343400" cy="369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Rosenberg et al </a:t>
            </a:r>
            <a:r>
              <a:rPr lang="en-US" sz="1800" i="1">
                <a:solidFill>
                  <a:schemeClr val="lt1"/>
                </a:solidFill>
                <a:latin typeface="Calibri"/>
                <a:ea typeface="Calibri"/>
                <a:cs typeface="Calibri"/>
                <a:sym typeface="Calibri"/>
              </a:rPr>
              <a:t>AJR </a:t>
            </a:r>
            <a:r>
              <a:rPr lang="en-US" sz="1800">
                <a:solidFill>
                  <a:schemeClr val="lt1"/>
                </a:solidFill>
                <a:latin typeface="Calibri"/>
                <a:ea typeface="Calibri"/>
                <a:cs typeface="Calibri"/>
                <a:sym typeface="Calibri"/>
              </a:rPr>
              <a:t>2011</a:t>
            </a:r>
            <a:endParaRPr sz="1800">
              <a:solidFill>
                <a:schemeClr val="lt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Shape 348"/>
          <p:cNvSpPr txBox="1">
            <a:spLocks noGrp="1"/>
          </p:cNvSpPr>
          <p:nvPr>
            <p:ph type="title"/>
          </p:nvPr>
        </p:nvSpPr>
        <p:spPr>
          <a:xfrm>
            <a:off x="457200" y="15240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3959"/>
              <a:buFont typeface="Calibri"/>
              <a:buNone/>
            </a:pPr>
            <a:r>
              <a:rPr lang="en-US" sz="3959" b="0" i="0" u="none" strike="noStrike" cap="none">
                <a:solidFill>
                  <a:schemeClr val="lt1"/>
                </a:solidFill>
                <a:latin typeface="Calibri"/>
                <a:ea typeface="Calibri"/>
                <a:cs typeface="Calibri"/>
                <a:sym typeface="Calibri"/>
              </a:rPr>
              <a:t>How accurate is radiographic characterization?</a:t>
            </a:r>
            <a:endParaRPr sz="3959" b="0" i="0" u="none" strike="noStrike" cap="none">
              <a:solidFill>
                <a:schemeClr val="lt1"/>
              </a:solidFill>
              <a:latin typeface="Calibri"/>
              <a:ea typeface="Calibri"/>
              <a:cs typeface="Calibri"/>
              <a:sym typeface="Calibri"/>
            </a:endParaRPr>
          </a:p>
        </p:txBody>
      </p:sp>
      <p:sp>
        <p:nvSpPr>
          <p:cNvPr id="349" name="Shape 349"/>
          <p:cNvSpPr txBox="1">
            <a:spLocks noGrp="1"/>
          </p:cNvSpPr>
          <p:nvPr>
            <p:ph type="body" idx="1"/>
          </p:nvPr>
        </p:nvSpPr>
        <p:spPr>
          <a:xfrm>
            <a:off x="457200" y="1676400"/>
            <a:ext cx="8229600" cy="45261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90000"/>
              </a:lnSpc>
              <a:spcBef>
                <a:spcPts val="0"/>
              </a:spcBef>
              <a:spcAft>
                <a:spcPts val="0"/>
              </a:spcAft>
              <a:buClr>
                <a:schemeClr val="lt1"/>
              </a:buClr>
              <a:buSzPts val="3200"/>
              <a:buFont typeface="Arial"/>
              <a:buChar char="•"/>
            </a:pPr>
            <a:r>
              <a:rPr lang="en-US" sz="3200" b="0" i="0" u="none" strike="noStrike" cap="none" dirty="0">
                <a:solidFill>
                  <a:schemeClr val="lt1"/>
                </a:solidFill>
                <a:latin typeface="Calibri"/>
                <a:ea typeface="Calibri"/>
                <a:cs typeface="Calibri"/>
                <a:sym typeface="Calibri"/>
              </a:rPr>
              <a:t>Rosenberg et al </a:t>
            </a:r>
            <a:r>
              <a:rPr lang="en-US" sz="3200" b="0" i="1" u="none" strike="noStrike" cap="none" dirty="0">
                <a:solidFill>
                  <a:schemeClr val="lt1"/>
                </a:solidFill>
                <a:latin typeface="Calibri"/>
                <a:ea typeface="Calibri"/>
                <a:cs typeface="Calibri"/>
                <a:sym typeface="Calibri"/>
              </a:rPr>
              <a:t>AJR</a:t>
            </a:r>
            <a:r>
              <a:rPr lang="en-US" sz="3200" b="0" i="0" u="none" strike="noStrike" cap="none" dirty="0">
                <a:solidFill>
                  <a:schemeClr val="lt1"/>
                </a:solidFill>
                <a:latin typeface="Calibri"/>
                <a:ea typeface="Calibri"/>
                <a:cs typeface="Calibri"/>
                <a:sym typeface="Calibri"/>
              </a:rPr>
              <a:t> 2011</a:t>
            </a:r>
            <a:endParaRPr dirty="0"/>
          </a:p>
          <a:p>
            <a:pPr marL="342900" marR="0" lvl="0" indent="-342900" algn="l" rtl="0">
              <a:lnSpc>
                <a:spcPct val="90000"/>
              </a:lnSpc>
              <a:spcBef>
                <a:spcPts val="640"/>
              </a:spcBef>
              <a:spcAft>
                <a:spcPts val="0"/>
              </a:spcAft>
              <a:buClr>
                <a:schemeClr val="lt1"/>
              </a:buClr>
              <a:buSzPts val="3200"/>
              <a:buFont typeface="Arial"/>
              <a:buChar char="•"/>
            </a:pPr>
            <a:r>
              <a:rPr lang="en-US" sz="3200" b="0" i="0" u="none" strike="noStrike" cap="none" dirty="0">
                <a:solidFill>
                  <a:schemeClr val="lt1"/>
                </a:solidFill>
                <a:latin typeface="Calibri"/>
                <a:ea typeface="Calibri"/>
                <a:cs typeface="Calibri"/>
                <a:sym typeface="Calibri"/>
              </a:rPr>
              <a:t>Imaging findings predictive of bisphosphonate use in 19pts and controls</a:t>
            </a:r>
            <a:endParaRPr dirty="0"/>
          </a:p>
          <a:p>
            <a:pPr marL="342900" marR="0" lvl="0" indent="-342900" algn="l" rtl="0">
              <a:lnSpc>
                <a:spcPct val="90000"/>
              </a:lnSpc>
              <a:spcBef>
                <a:spcPts val="640"/>
              </a:spcBef>
              <a:spcAft>
                <a:spcPts val="0"/>
              </a:spcAft>
              <a:buClr>
                <a:schemeClr val="lt1"/>
              </a:buClr>
              <a:buSzPts val="3200"/>
              <a:buFont typeface="Arial"/>
              <a:buChar char="•"/>
            </a:pPr>
            <a:r>
              <a:rPr lang="en-US" sz="3200" b="0" i="0" u="none" strike="noStrike" cap="none" dirty="0">
                <a:solidFill>
                  <a:schemeClr val="lt1"/>
                </a:solidFill>
                <a:latin typeface="Calibri"/>
                <a:ea typeface="Calibri"/>
                <a:cs typeface="Calibri"/>
                <a:sym typeface="Calibri"/>
              </a:rPr>
              <a:t>Lateral cortical thickening: 76, 90%, 92%</a:t>
            </a:r>
            <a:endParaRPr dirty="0"/>
          </a:p>
          <a:p>
            <a:pPr marL="342900" marR="0" lvl="0" indent="-342900" algn="l" rtl="0">
              <a:lnSpc>
                <a:spcPct val="90000"/>
              </a:lnSpc>
              <a:spcBef>
                <a:spcPts val="640"/>
              </a:spcBef>
              <a:spcAft>
                <a:spcPts val="0"/>
              </a:spcAft>
              <a:buClr>
                <a:schemeClr val="lt1"/>
              </a:buClr>
              <a:buSzPts val="3200"/>
              <a:buFont typeface="Arial"/>
              <a:buChar char="•"/>
            </a:pPr>
            <a:r>
              <a:rPr lang="en-US" sz="3200" b="0" i="0" u="none" strike="noStrike" cap="none" dirty="0">
                <a:solidFill>
                  <a:schemeClr val="lt1"/>
                </a:solidFill>
                <a:latin typeface="Calibri"/>
                <a:ea typeface="Calibri"/>
                <a:cs typeface="Calibri"/>
                <a:sym typeface="Calibri"/>
              </a:rPr>
              <a:t>Transverse orientation: 10, 79%, 87%</a:t>
            </a:r>
            <a:endParaRPr dirty="0"/>
          </a:p>
          <a:p>
            <a:pPr marL="342900" marR="0" lvl="0" indent="-342900" algn="l" rtl="0">
              <a:lnSpc>
                <a:spcPct val="90000"/>
              </a:lnSpc>
              <a:spcBef>
                <a:spcPts val="640"/>
              </a:spcBef>
              <a:spcAft>
                <a:spcPts val="0"/>
              </a:spcAft>
              <a:buClr>
                <a:schemeClr val="lt1"/>
              </a:buClr>
              <a:buSzPts val="3200"/>
              <a:buFont typeface="Arial"/>
              <a:buChar char="•"/>
            </a:pPr>
            <a:r>
              <a:rPr lang="en-US" sz="3200" b="0" i="0" u="none" strike="noStrike" cap="none" dirty="0">
                <a:solidFill>
                  <a:schemeClr val="lt1"/>
                </a:solidFill>
                <a:latin typeface="Calibri"/>
                <a:ea typeface="Calibri"/>
                <a:cs typeface="Calibri"/>
                <a:sym typeface="Calibri"/>
              </a:rPr>
              <a:t>Medial spike and lack of comminution are helpful, but less so</a:t>
            </a:r>
            <a:endParaRPr sz="3200" b="0" i="0" u="none" strike="noStrike" cap="none" dirty="0">
              <a:solidFill>
                <a:schemeClr val="lt1"/>
              </a:solidFill>
              <a:latin typeface="Calibri"/>
              <a:ea typeface="Calibri"/>
              <a:cs typeface="Calibri"/>
              <a:sym typeface="Calibri"/>
            </a:endParaRPr>
          </a:p>
          <a:p>
            <a:pPr marL="0" marR="0" lvl="0" indent="0" algn="ctr" rtl="0">
              <a:lnSpc>
                <a:spcPct val="90000"/>
              </a:lnSpc>
              <a:spcBef>
                <a:spcPts val="640"/>
              </a:spcBef>
              <a:spcAft>
                <a:spcPts val="0"/>
              </a:spcAft>
              <a:buClr>
                <a:schemeClr val="lt1"/>
              </a:buClr>
              <a:buSzPts val="3200"/>
              <a:buFont typeface="Arial"/>
              <a:buNone/>
            </a:pPr>
            <a:r>
              <a:rPr lang="en-US" sz="3200" b="0" i="0" u="none" strike="noStrike" cap="none" dirty="0">
                <a:solidFill>
                  <a:schemeClr val="lt1"/>
                </a:solidFill>
                <a:latin typeface="Calibri"/>
                <a:ea typeface="Calibri"/>
                <a:cs typeface="Calibri"/>
                <a:sym typeface="Calibri"/>
              </a:rPr>
              <a:t> [OR, SP, Accuracy]</a:t>
            </a:r>
            <a:endParaRPr dirty="0"/>
          </a:p>
          <a:p>
            <a:pPr marL="342900" marR="0" lvl="0" indent="-139700" algn="l" rtl="0">
              <a:lnSpc>
                <a:spcPct val="90000"/>
              </a:lnSpc>
              <a:spcBef>
                <a:spcPts val="640"/>
              </a:spcBef>
              <a:spcAft>
                <a:spcPts val="0"/>
              </a:spcAft>
              <a:buClr>
                <a:schemeClr val="lt1"/>
              </a:buClr>
              <a:buSzPts val="3200"/>
              <a:buFont typeface="Arial"/>
              <a:buNone/>
            </a:pPr>
            <a:endParaRPr sz="3200" b="0" i="0" u="none" strike="noStrike" cap="none" dirty="0">
              <a:solidFill>
                <a:schemeClr val="lt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Shape 36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4400"/>
              <a:buFont typeface="Calibri"/>
              <a:buNone/>
            </a:pPr>
            <a:r>
              <a:rPr lang="en-US" sz="4400" b="0" i="0" u="none" strike="noStrike" cap="none">
                <a:solidFill>
                  <a:schemeClr val="lt1"/>
                </a:solidFill>
                <a:latin typeface="Calibri"/>
                <a:ea typeface="Calibri"/>
                <a:cs typeface="Calibri"/>
                <a:sym typeface="Calibri"/>
              </a:rPr>
              <a:t>May be seen on DXA</a:t>
            </a:r>
            <a:endParaRPr sz="4400" b="0" i="0" u="none" strike="noStrike" cap="none">
              <a:solidFill>
                <a:schemeClr val="lt1"/>
              </a:solidFill>
              <a:latin typeface="Calibri"/>
              <a:ea typeface="Calibri"/>
              <a:cs typeface="Calibri"/>
              <a:sym typeface="Calibri"/>
            </a:endParaRPr>
          </a:p>
        </p:txBody>
      </p:sp>
      <p:sp>
        <p:nvSpPr>
          <p:cNvPr id="364" name="Shape 364"/>
          <p:cNvSpPr txBox="1">
            <a:spLocks noGrp="1"/>
          </p:cNvSpPr>
          <p:nvPr>
            <p:ph type="body" idx="1"/>
          </p:nvPr>
        </p:nvSpPr>
        <p:spPr>
          <a:xfrm>
            <a:off x="457200" y="1289481"/>
            <a:ext cx="8229600" cy="452610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lt1"/>
              </a:buClr>
              <a:buSzPts val="3200"/>
              <a:buFont typeface="Arial"/>
              <a:buChar char="•"/>
            </a:pPr>
            <a:r>
              <a:rPr lang="en-US" sz="2800" b="0" i="0" u="none" strike="noStrike" cap="none" dirty="0">
                <a:solidFill>
                  <a:schemeClr val="lt1"/>
                </a:solidFill>
                <a:latin typeface="Calibri"/>
                <a:ea typeface="Calibri"/>
                <a:cs typeface="Calibri"/>
                <a:sym typeface="Calibri"/>
              </a:rPr>
              <a:t>Kim et al </a:t>
            </a:r>
            <a:r>
              <a:rPr lang="en-US" sz="2800" b="0" i="1" u="none" strike="noStrike" cap="none" dirty="0">
                <a:solidFill>
                  <a:schemeClr val="lt1"/>
                </a:solidFill>
                <a:latin typeface="Calibri"/>
                <a:ea typeface="Calibri"/>
                <a:cs typeface="Calibri"/>
                <a:sym typeface="Calibri"/>
              </a:rPr>
              <a:t>Radiology</a:t>
            </a:r>
            <a:r>
              <a:rPr lang="en-US" sz="2800" b="0" i="0" u="none" strike="noStrike" cap="none" dirty="0">
                <a:solidFill>
                  <a:schemeClr val="lt1"/>
                </a:solidFill>
                <a:latin typeface="Calibri"/>
                <a:ea typeface="Calibri"/>
                <a:cs typeface="Calibri"/>
                <a:sym typeface="Calibri"/>
              </a:rPr>
              <a:t> 2014</a:t>
            </a:r>
            <a:endParaRPr sz="2800" dirty="0"/>
          </a:p>
          <a:p>
            <a:pPr marL="342900" marR="0" lvl="0" indent="-342900" algn="l" rtl="0">
              <a:spcBef>
                <a:spcPts val="640"/>
              </a:spcBef>
              <a:spcAft>
                <a:spcPts val="0"/>
              </a:spcAft>
              <a:buClr>
                <a:schemeClr val="lt1"/>
              </a:buClr>
              <a:buSzPts val="3200"/>
              <a:buFont typeface="Arial"/>
              <a:buChar char="•"/>
            </a:pPr>
            <a:r>
              <a:rPr lang="en-US" sz="2800" b="0" i="0" u="none" strike="noStrike" cap="none" dirty="0">
                <a:solidFill>
                  <a:schemeClr val="lt1"/>
                </a:solidFill>
                <a:latin typeface="Calibri"/>
                <a:ea typeface="Calibri"/>
                <a:cs typeface="Calibri"/>
                <a:sym typeface="Calibri"/>
              </a:rPr>
              <a:t>33 patients with serial DXA and AFF</a:t>
            </a:r>
            <a:endParaRPr sz="2800" dirty="0"/>
          </a:p>
          <a:p>
            <a:pPr marL="342900" indent="-342900"/>
            <a:r>
              <a:rPr lang="en-US" sz="2800" b="0" i="0" u="none" strike="noStrike" cap="none" dirty="0">
                <a:solidFill>
                  <a:schemeClr val="lt1"/>
                </a:solidFill>
                <a:latin typeface="Calibri"/>
                <a:ea typeface="Calibri"/>
                <a:cs typeface="Calibri"/>
                <a:sym typeface="Calibri"/>
              </a:rPr>
              <a:t>Detection rate</a:t>
            </a:r>
            <a:r>
              <a:rPr lang="en-US" sz="2800" dirty="0"/>
              <a:t> of</a:t>
            </a:r>
            <a:r>
              <a:rPr lang="en-US" sz="2800" b="0" i="0" u="none" strike="noStrike" cap="none" dirty="0">
                <a:solidFill>
                  <a:schemeClr val="lt1"/>
                </a:solidFill>
                <a:latin typeface="Calibri"/>
                <a:ea typeface="Calibri"/>
                <a:cs typeface="Calibri"/>
                <a:sym typeface="Calibri"/>
              </a:rPr>
              <a:t> 60</a:t>
            </a:r>
            <a:r>
              <a:rPr lang="en-US" sz="2800" dirty="0"/>
              <a:t>% and SN/SP 52/58% for DXA</a:t>
            </a:r>
          </a:p>
          <a:p>
            <a:pPr marL="342900" marR="0" lvl="0" indent="-342900" algn="l" rtl="0">
              <a:spcBef>
                <a:spcPts val="640"/>
              </a:spcBef>
              <a:spcAft>
                <a:spcPts val="0"/>
              </a:spcAft>
              <a:buClr>
                <a:schemeClr val="lt1"/>
              </a:buClr>
              <a:buSzPts val="3200"/>
              <a:buFont typeface="Arial"/>
              <a:buChar char="•"/>
            </a:pPr>
            <a:endParaRPr sz="2800" dirty="0"/>
          </a:p>
          <a:p>
            <a:pPr marL="342900" marR="0" lvl="0" indent="-139700" algn="l" rtl="0">
              <a:spcBef>
                <a:spcPts val="640"/>
              </a:spcBef>
              <a:spcAft>
                <a:spcPts val="0"/>
              </a:spcAft>
              <a:buClr>
                <a:schemeClr val="lt1"/>
              </a:buClr>
              <a:buSzPts val="3200"/>
              <a:buFont typeface="Arial"/>
              <a:buNone/>
            </a:pPr>
            <a:endParaRPr sz="2800" b="0" i="0" u="none" strike="noStrike" cap="none" dirty="0">
              <a:solidFill>
                <a:schemeClr val="lt1"/>
              </a:solidFill>
              <a:latin typeface="Calibri"/>
              <a:ea typeface="Calibri"/>
              <a:cs typeface="Calibri"/>
              <a:sym typeface="Calibri"/>
            </a:endParaRPr>
          </a:p>
        </p:txBody>
      </p:sp>
      <p:pic>
        <p:nvPicPr>
          <p:cNvPr id="4" name="Shape 370" descr="I:\RC\Lectures and Cases\Lectures\MUSC\Rheumatology\atypical femur\kim pos.JPG">
            <a:extLst>
              <a:ext uri="{FF2B5EF4-FFF2-40B4-BE49-F238E27FC236}">
                <a16:creationId xmlns="" xmlns:a16="http://schemas.microsoft.com/office/drawing/2014/main" id="{B2540600-4AF9-415C-8129-F95C786ABA45}"/>
              </a:ext>
            </a:extLst>
          </p:cNvPr>
          <p:cNvPicPr preferRelativeResize="0"/>
          <p:nvPr/>
        </p:nvPicPr>
        <p:blipFill rotWithShape="1">
          <a:blip r:embed="rId3">
            <a:alphaModFix/>
          </a:blip>
          <a:srcRect/>
          <a:stretch/>
        </p:blipFill>
        <p:spPr>
          <a:xfrm>
            <a:off x="5122440" y="2769833"/>
            <a:ext cx="3222570" cy="406059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Shape 378"/>
          <p:cNvSpPr txBox="1">
            <a:spLocks noGrp="1"/>
          </p:cNvSpPr>
          <p:nvPr>
            <p:ph type="title"/>
          </p:nvPr>
        </p:nvSpPr>
        <p:spPr>
          <a:xfrm>
            <a:off x="381000" y="2739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3959"/>
              <a:buFont typeface="Calibri"/>
              <a:buNone/>
            </a:pPr>
            <a:r>
              <a:rPr lang="en-US" sz="3959" b="0" i="0" u="none" strike="noStrike" cap="none" dirty="0">
                <a:solidFill>
                  <a:schemeClr val="lt1"/>
                </a:solidFill>
                <a:latin typeface="Calibri"/>
                <a:ea typeface="Calibri"/>
                <a:cs typeface="Calibri"/>
                <a:sym typeface="Calibri"/>
              </a:rPr>
              <a:t>MRI</a:t>
            </a:r>
            <a:r>
              <a:rPr lang="en-US" sz="3959" dirty="0"/>
              <a:t> for Problem Solving</a:t>
            </a:r>
            <a:r>
              <a:rPr lang="en-US" sz="3959" b="0" i="0" u="none" strike="noStrike" cap="none" dirty="0">
                <a:solidFill>
                  <a:schemeClr val="lt1"/>
                </a:solidFill>
                <a:latin typeface="Calibri"/>
                <a:ea typeface="Calibri"/>
                <a:cs typeface="Calibri"/>
                <a:sym typeface="Calibri"/>
              </a:rPr>
              <a:t> </a:t>
            </a:r>
            <a:br>
              <a:rPr lang="en-US" sz="3959" b="0" i="0" u="none" strike="noStrike" cap="none" dirty="0">
                <a:solidFill>
                  <a:schemeClr val="lt1"/>
                </a:solidFill>
                <a:latin typeface="Calibri"/>
                <a:ea typeface="Calibri"/>
                <a:cs typeface="Calibri"/>
                <a:sym typeface="Calibri"/>
              </a:rPr>
            </a:br>
            <a:r>
              <a:rPr lang="en-US" sz="3959" b="0" i="0" u="none" strike="noStrike" cap="none" dirty="0" err="1">
                <a:solidFill>
                  <a:schemeClr val="lt1"/>
                </a:solidFill>
                <a:latin typeface="Calibri"/>
                <a:ea typeface="Calibri"/>
                <a:cs typeface="Calibri"/>
                <a:sym typeface="Calibri"/>
              </a:rPr>
              <a:t>Cheon</a:t>
            </a:r>
            <a:r>
              <a:rPr lang="en-US" sz="3959" b="0" i="0" u="none" strike="noStrike" cap="none" dirty="0">
                <a:solidFill>
                  <a:schemeClr val="lt1"/>
                </a:solidFill>
                <a:latin typeface="Calibri"/>
                <a:ea typeface="Calibri"/>
                <a:cs typeface="Calibri"/>
                <a:sym typeface="Calibri"/>
              </a:rPr>
              <a:t> et al. </a:t>
            </a:r>
            <a:r>
              <a:rPr lang="en-US" sz="3959" b="0" i="1" u="none" strike="noStrike" cap="none" dirty="0">
                <a:solidFill>
                  <a:schemeClr val="lt1"/>
                </a:solidFill>
                <a:latin typeface="Calibri"/>
                <a:ea typeface="Calibri"/>
                <a:cs typeface="Calibri"/>
                <a:sym typeface="Calibri"/>
              </a:rPr>
              <a:t>J </a:t>
            </a:r>
            <a:r>
              <a:rPr lang="en-US" sz="3959" b="0" i="1" u="none" strike="noStrike" cap="none" dirty="0" err="1">
                <a:solidFill>
                  <a:schemeClr val="lt1"/>
                </a:solidFill>
                <a:latin typeface="Calibri"/>
                <a:ea typeface="Calibri"/>
                <a:cs typeface="Calibri"/>
                <a:sym typeface="Calibri"/>
              </a:rPr>
              <a:t>Orthop</a:t>
            </a:r>
            <a:r>
              <a:rPr lang="en-US" sz="3959" b="0" i="1" u="none" strike="noStrike" cap="none" dirty="0">
                <a:solidFill>
                  <a:schemeClr val="lt1"/>
                </a:solidFill>
                <a:latin typeface="Calibri"/>
                <a:ea typeface="Calibri"/>
                <a:cs typeface="Calibri"/>
                <a:sym typeface="Calibri"/>
              </a:rPr>
              <a:t> Sci</a:t>
            </a:r>
            <a:r>
              <a:rPr lang="en-US" sz="3959" b="0" i="0" u="none" strike="noStrike" cap="none" dirty="0">
                <a:solidFill>
                  <a:schemeClr val="lt1"/>
                </a:solidFill>
                <a:latin typeface="Calibri"/>
                <a:ea typeface="Calibri"/>
                <a:cs typeface="Calibri"/>
                <a:sym typeface="Calibri"/>
              </a:rPr>
              <a:t>. 2013</a:t>
            </a:r>
            <a:endParaRPr sz="3959" b="0" i="0" u="none" strike="noStrike" cap="none" dirty="0">
              <a:solidFill>
                <a:schemeClr val="lt1"/>
              </a:solidFill>
              <a:latin typeface="Calibri"/>
              <a:ea typeface="Calibri"/>
              <a:cs typeface="Calibri"/>
              <a:sym typeface="Calibri"/>
            </a:endParaRPr>
          </a:p>
        </p:txBody>
      </p:sp>
      <p:pic>
        <p:nvPicPr>
          <p:cNvPr id="379" name="Shape 379" descr="I:\RC\Lectures and Cases\Lectures\MUSC\Rheumatology\atypical femur\MRI J ortho sci.JPG"/>
          <p:cNvPicPr preferRelativeResize="0"/>
          <p:nvPr/>
        </p:nvPicPr>
        <p:blipFill rotWithShape="1">
          <a:blip r:embed="rId3">
            <a:alphaModFix/>
          </a:blip>
          <a:srcRect/>
          <a:stretch/>
        </p:blipFill>
        <p:spPr>
          <a:xfrm>
            <a:off x="838200" y="1219200"/>
            <a:ext cx="7391400" cy="561417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Shape 38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4400"/>
              <a:buFont typeface="Calibri"/>
              <a:buNone/>
            </a:pPr>
            <a:r>
              <a:rPr lang="en-US"/>
              <a:t>Outcomes</a:t>
            </a:r>
            <a:endParaRPr sz="4400" b="0" i="0" u="none" strike="noStrike" cap="none">
              <a:solidFill>
                <a:schemeClr val="lt1"/>
              </a:solidFill>
              <a:latin typeface="Calibri"/>
              <a:ea typeface="Calibri"/>
              <a:cs typeface="Calibri"/>
              <a:sym typeface="Calibri"/>
            </a:endParaRPr>
          </a:p>
        </p:txBody>
      </p:sp>
      <p:sp>
        <p:nvSpPr>
          <p:cNvPr id="385" name="Shape 385"/>
          <p:cNvSpPr txBox="1">
            <a:spLocks noGrp="1"/>
          </p:cNvSpPr>
          <p:nvPr>
            <p:ph type="body" idx="1"/>
          </p:nvPr>
        </p:nvSpPr>
        <p:spPr>
          <a:xfrm>
            <a:off x="457200" y="1417650"/>
            <a:ext cx="8229600" cy="4526100"/>
          </a:xfrm>
          <a:prstGeom prst="rect">
            <a:avLst/>
          </a:prstGeom>
          <a:noFill/>
          <a:ln>
            <a:noFill/>
          </a:ln>
        </p:spPr>
        <p:txBody>
          <a:bodyPr spcFirstLastPara="1" wrap="square" lIns="91425" tIns="45700" rIns="91425" bIns="45700" anchor="t" anchorCtr="0">
            <a:noAutofit/>
          </a:bodyPr>
          <a:lstStyle/>
          <a:p>
            <a:pPr marL="342900" lvl="0" indent="-342900" rtl="0">
              <a:spcBef>
                <a:spcPts val="640"/>
              </a:spcBef>
              <a:spcAft>
                <a:spcPts val="0"/>
              </a:spcAft>
              <a:buClr>
                <a:schemeClr val="lt1"/>
              </a:buClr>
              <a:buSzPts val="3200"/>
              <a:buFont typeface="Arial"/>
              <a:buChar char="•"/>
            </a:pPr>
            <a:r>
              <a:rPr lang="en-US"/>
              <a:t>30-40% functional/painful limitation</a:t>
            </a:r>
            <a:endParaRPr/>
          </a:p>
          <a:p>
            <a:pPr marL="342900" marR="0" lvl="0" indent="-342900" algn="l" rtl="0">
              <a:spcBef>
                <a:spcPts val="0"/>
              </a:spcBef>
              <a:spcAft>
                <a:spcPts val="0"/>
              </a:spcAft>
              <a:buClr>
                <a:schemeClr val="lt1"/>
              </a:buClr>
              <a:buSzPts val="3200"/>
              <a:buFont typeface="Arial"/>
              <a:buChar char="•"/>
            </a:pPr>
            <a:r>
              <a:rPr lang="en-US"/>
              <a:t>8 months mean healing time</a:t>
            </a:r>
            <a:endParaRPr/>
          </a:p>
          <a:p>
            <a:pPr marL="342900" marR="0" lvl="0" indent="-342900" algn="l" rtl="0">
              <a:spcBef>
                <a:spcPts val="0"/>
              </a:spcBef>
              <a:spcAft>
                <a:spcPts val="0"/>
              </a:spcAft>
              <a:buClr>
                <a:schemeClr val="lt1"/>
              </a:buClr>
              <a:buSzPts val="3200"/>
              <a:buFont typeface="Arial"/>
              <a:buChar char="•"/>
            </a:pPr>
            <a:r>
              <a:rPr lang="en-US"/>
              <a:t>5-10% nonunion</a:t>
            </a:r>
            <a:endParaRPr/>
          </a:p>
          <a:p>
            <a:pPr marL="342900" lvl="0" indent="-342900" rtl="0">
              <a:spcBef>
                <a:spcPts val="0"/>
              </a:spcBef>
              <a:spcAft>
                <a:spcPts val="0"/>
              </a:spcAft>
              <a:buClr>
                <a:schemeClr val="lt1"/>
              </a:buClr>
              <a:buSzPts val="3200"/>
              <a:buFont typeface="Arial"/>
              <a:buChar char="•"/>
            </a:pPr>
            <a:r>
              <a:rPr lang="en-US"/>
              <a:t>20-30% delayed union</a:t>
            </a:r>
            <a:endParaRPr/>
          </a:p>
          <a:p>
            <a:pPr marL="342900" marR="0" lvl="0" indent="-342900" algn="l" rtl="0">
              <a:spcBef>
                <a:spcPts val="0"/>
              </a:spcBef>
              <a:spcAft>
                <a:spcPts val="0"/>
              </a:spcAft>
              <a:buClr>
                <a:schemeClr val="lt1"/>
              </a:buClr>
              <a:buSzPts val="3200"/>
              <a:buFont typeface="Arial"/>
              <a:buChar char="•"/>
            </a:pPr>
            <a:r>
              <a:rPr lang="en-US"/>
              <a:t>Surgical revision rate of 10-20%</a:t>
            </a:r>
            <a:endParaRPr sz="3200" b="0" i="0" u="none" strike="noStrike" cap="none">
              <a:solidFill>
                <a:schemeClr val="lt1"/>
              </a:solidFill>
              <a:latin typeface="Calibri"/>
              <a:ea typeface="Calibri"/>
              <a:cs typeface="Calibri"/>
              <a:sym typeface="Calibri"/>
            </a:endParaRPr>
          </a:p>
        </p:txBody>
      </p:sp>
      <p:sp>
        <p:nvSpPr>
          <p:cNvPr id="386" name="Shape 386"/>
          <p:cNvSpPr txBox="1"/>
          <p:nvPr/>
        </p:nvSpPr>
        <p:spPr>
          <a:xfrm>
            <a:off x="1162208" y="5692070"/>
            <a:ext cx="7093200" cy="907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2400"/>
              <a:buFont typeface="Calibri"/>
              <a:buNone/>
            </a:pPr>
            <a:r>
              <a:rPr lang="en-US" sz="2400">
                <a:solidFill>
                  <a:schemeClr val="lt1"/>
                </a:solidFill>
                <a:latin typeface="Calibri"/>
                <a:ea typeface="Calibri"/>
                <a:cs typeface="Calibri"/>
                <a:sym typeface="Calibri"/>
              </a:rPr>
              <a:t>Egol et al. CORR, 2014.</a:t>
            </a:r>
            <a:endParaRPr sz="2400">
              <a:solidFill>
                <a:schemeClr val="lt1"/>
              </a:solidFill>
              <a:latin typeface="Calibri"/>
              <a:ea typeface="Calibri"/>
              <a:cs typeface="Calibri"/>
              <a:sym typeface="Calibri"/>
            </a:endParaRPr>
          </a:p>
          <a:p>
            <a:pPr marL="0" marR="0" lvl="0" indent="0" algn="ctr" rtl="0">
              <a:spcBef>
                <a:spcPts val="0"/>
              </a:spcBef>
              <a:spcAft>
                <a:spcPts val="0"/>
              </a:spcAft>
              <a:buClr>
                <a:schemeClr val="lt1"/>
              </a:buClr>
              <a:buSzPts val="2400"/>
              <a:buFont typeface="Calibri"/>
              <a:buNone/>
            </a:pPr>
            <a:r>
              <a:rPr lang="en-US" sz="2400">
                <a:solidFill>
                  <a:schemeClr val="lt1"/>
                </a:solidFill>
                <a:latin typeface="Calibri"/>
                <a:ea typeface="Calibri"/>
                <a:cs typeface="Calibri"/>
                <a:sym typeface="Calibri"/>
              </a:rPr>
              <a:t>Kon et al. Bone and Joint Journal, 2017</a:t>
            </a:r>
            <a:endParaRPr sz="2400">
              <a:solidFill>
                <a:schemeClr val="lt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pic>
        <p:nvPicPr>
          <p:cNvPr id="391" name="Shape 391" descr="I:\RC\Lectures and Cases\Lectures\MUSC\Rheumatology\atypical femur\pt 1\march 15 fracture\653993066.jpg"/>
          <p:cNvPicPr preferRelativeResize="0"/>
          <p:nvPr/>
        </p:nvPicPr>
        <p:blipFill rotWithShape="1">
          <a:blip r:embed="rId3">
            <a:alphaModFix/>
          </a:blip>
          <a:srcRect l="5833" r="22354" b="2669"/>
          <a:stretch/>
        </p:blipFill>
        <p:spPr>
          <a:xfrm>
            <a:off x="76200" y="931524"/>
            <a:ext cx="3114700" cy="5906784"/>
          </a:xfrm>
          <a:prstGeom prst="rect">
            <a:avLst/>
          </a:prstGeom>
          <a:noFill/>
          <a:ln>
            <a:noFill/>
          </a:ln>
        </p:spPr>
      </p:pic>
      <p:sp>
        <p:nvSpPr>
          <p:cNvPr id="392" name="Shape 392"/>
          <p:cNvSpPr txBox="1">
            <a:spLocks noGrp="1"/>
          </p:cNvSpPr>
          <p:nvPr>
            <p:ph type="title"/>
          </p:nvPr>
        </p:nvSpPr>
        <p:spPr>
          <a:xfrm>
            <a:off x="626724" y="228600"/>
            <a:ext cx="7696200" cy="838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4400"/>
              <a:buFont typeface="Calibri"/>
              <a:buNone/>
            </a:pPr>
            <a:r>
              <a:rPr lang="en-US"/>
              <a:t>Another</a:t>
            </a:r>
            <a:r>
              <a:rPr lang="en-US" sz="4400" b="0" i="0" u="none" strike="noStrike" cap="none">
                <a:solidFill>
                  <a:schemeClr val="lt1"/>
                </a:solidFill>
                <a:latin typeface="Calibri"/>
                <a:ea typeface="Calibri"/>
                <a:cs typeface="Calibri"/>
                <a:sym typeface="Calibri"/>
              </a:rPr>
              <a:t> </a:t>
            </a:r>
            <a:r>
              <a:rPr lang="en-US"/>
              <a:t>p</a:t>
            </a:r>
            <a:r>
              <a:rPr lang="en-US" sz="4400" b="0" i="0" u="none" strike="noStrike" cap="none">
                <a:solidFill>
                  <a:schemeClr val="lt1"/>
                </a:solidFill>
                <a:latin typeface="Calibri"/>
                <a:ea typeface="Calibri"/>
                <a:cs typeface="Calibri"/>
                <a:sym typeface="Calibri"/>
              </a:rPr>
              <a:t>atient: Mar 15</a:t>
            </a:r>
            <a:endParaRPr sz="4400" b="0" i="0" u="none" strike="noStrike" cap="none">
              <a:solidFill>
                <a:schemeClr val="lt1"/>
              </a:solidFill>
              <a:latin typeface="Calibri"/>
              <a:ea typeface="Calibri"/>
              <a:cs typeface="Calibri"/>
              <a:sym typeface="Calibri"/>
            </a:endParaRPr>
          </a:p>
        </p:txBody>
      </p:sp>
      <p:pic>
        <p:nvPicPr>
          <p:cNvPr id="393" name="Shape 393" descr="I:\RC\Lectures and Cases\Lectures\MUSC\Rheumatology\atypical femur\pt 1\march 15 fracture\653993066.jpg"/>
          <p:cNvPicPr preferRelativeResize="0"/>
          <p:nvPr/>
        </p:nvPicPr>
        <p:blipFill rotWithShape="1">
          <a:blip r:embed="rId4">
            <a:alphaModFix/>
          </a:blip>
          <a:srcRect l="9128" t="5600" r="25865" b="41241"/>
          <a:stretch/>
        </p:blipFill>
        <p:spPr>
          <a:xfrm>
            <a:off x="3581400" y="990600"/>
            <a:ext cx="4682299" cy="535754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pic>
        <p:nvPicPr>
          <p:cNvPr id="398" name="Shape 398" descr="I:\RC\Lectures and Cases\Lectures\MUSC\Rheumatology\atypical femur\pt 1\jun 15\676114440.jpg"/>
          <p:cNvPicPr preferRelativeResize="0"/>
          <p:nvPr/>
        </p:nvPicPr>
        <p:blipFill rotWithShape="1">
          <a:blip r:embed="rId3">
            <a:alphaModFix/>
          </a:blip>
          <a:srcRect l="17696" t="3824" r="12662"/>
          <a:stretch/>
        </p:blipFill>
        <p:spPr>
          <a:xfrm>
            <a:off x="0" y="504985"/>
            <a:ext cx="3760341" cy="6353015"/>
          </a:xfrm>
          <a:prstGeom prst="rect">
            <a:avLst/>
          </a:prstGeom>
          <a:noFill/>
          <a:ln>
            <a:noFill/>
          </a:ln>
        </p:spPr>
      </p:pic>
      <p:sp>
        <p:nvSpPr>
          <p:cNvPr id="399" name="Shape 399"/>
          <p:cNvSpPr txBox="1">
            <a:spLocks noGrp="1"/>
          </p:cNvSpPr>
          <p:nvPr>
            <p:ph type="title"/>
          </p:nvPr>
        </p:nvSpPr>
        <p:spPr>
          <a:xfrm>
            <a:off x="0" y="2569"/>
            <a:ext cx="2867346" cy="38373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2400"/>
              <a:buFont typeface="Calibri"/>
              <a:buNone/>
            </a:pPr>
            <a:r>
              <a:rPr lang="en-US" sz="2400" b="0" i="0" u="none" strike="noStrike" cap="none">
                <a:solidFill>
                  <a:schemeClr val="lt1"/>
                </a:solidFill>
                <a:latin typeface="Calibri"/>
                <a:ea typeface="Calibri"/>
                <a:cs typeface="Calibri"/>
                <a:sym typeface="Calibri"/>
              </a:rPr>
              <a:t/>
            </a:r>
            <a:br>
              <a:rPr lang="en-US" sz="2400" b="0" i="0" u="none" strike="noStrike" cap="none">
                <a:solidFill>
                  <a:schemeClr val="lt1"/>
                </a:solidFill>
                <a:latin typeface="Calibri"/>
                <a:ea typeface="Calibri"/>
                <a:cs typeface="Calibri"/>
                <a:sym typeface="Calibri"/>
              </a:rPr>
            </a:br>
            <a:r>
              <a:rPr lang="en-US" sz="2400" b="0" i="0" u="none" strike="noStrike" cap="none">
                <a:solidFill>
                  <a:schemeClr val="lt1"/>
                </a:solidFill>
                <a:latin typeface="Calibri"/>
                <a:ea typeface="Calibri"/>
                <a:cs typeface="Calibri"/>
                <a:sym typeface="Calibri"/>
              </a:rPr>
              <a:t>June 15</a:t>
            </a:r>
            <a:endParaRPr sz="2400" b="0" i="0" u="none" strike="noStrike" cap="none">
              <a:solidFill>
                <a:schemeClr val="lt1"/>
              </a:solidFill>
              <a:latin typeface="Calibri"/>
              <a:ea typeface="Calibri"/>
              <a:cs typeface="Calibri"/>
              <a:sym typeface="Calibri"/>
            </a:endParaRPr>
          </a:p>
        </p:txBody>
      </p:sp>
      <p:sp>
        <p:nvSpPr>
          <p:cNvPr id="400" name="Shape 400"/>
          <p:cNvSpPr txBox="1"/>
          <p:nvPr/>
        </p:nvSpPr>
        <p:spPr>
          <a:xfrm>
            <a:off x="4891114" y="48948"/>
            <a:ext cx="3122122" cy="507774"/>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2400"/>
              <a:buFont typeface="Calibri"/>
              <a:buNone/>
            </a:pPr>
            <a:r>
              <a:rPr lang="en-US" sz="2400" dirty="0">
                <a:solidFill>
                  <a:schemeClr val="lt1"/>
                </a:solidFill>
                <a:latin typeface="Calibri"/>
                <a:ea typeface="Calibri"/>
                <a:cs typeface="Calibri"/>
                <a:sym typeface="Calibri"/>
              </a:rPr>
              <a:t>Aug 2017 – 26 months</a:t>
            </a:r>
            <a:endParaRPr sz="2400" dirty="0">
              <a:solidFill>
                <a:schemeClr val="lt1"/>
              </a:solidFill>
              <a:latin typeface="Calibri"/>
              <a:ea typeface="Calibri"/>
              <a:cs typeface="Calibri"/>
              <a:sym typeface="Calibri"/>
            </a:endParaRPr>
          </a:p>
        </p:txBody>
      </p:sp>
      <p:pic>
        <p:nvPicPr>
          <p:cNvPr id="401" name="Shape 401" descr="I:\RC\Lectures and Cases\Lectures\MUSC\Rheumatology\atypical femur\pt 1\aug 17 l\907060014.jpg"/>
          <p:cNvPicPr preferRelativeResize="0"/>
          <p:nvPr/>
        </p:nvPicPr>
        <p:blipFill rotWithShape="1">
          <a:blip r:embed="rId4">
            <a:alphaModFix/>
          </a:blip>
          <a:srcRect l="13176" r="14464" b="59"/>
          <a:stretch/>
        </p:blipFill>
        <p:spPr>
          <a:xfrm>
            <a:off x="4572000" y="520811"/>
            <a:ext cx="3760350" cy="632136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78255F4-2F58-4027-B800-36886297F987}"/>
              </a:ext>
            </a:extLst>
          </p:cNvPr>
          <p:cNvSpPr>
            <a:spLocks noGrp="1"/>
          </p:cNvSpPr>
          <p:nvPr>
            <p:ph type="title"/>
          </p:nvPr>
        </p:nvSpPr>
        <p:spPr>
          <a:xfrm>
            <a:off x="457200" y="77689"/>
            <a:ext cx="8229600" cy="1143000"/>
          </a:xfrm>
        </p:spPr>
        <p:txBody>
          <a:bodyPr/>
          <a:lstStyle/>
          <a:p>
            <a:r>
              <a:rPr lang="en-US" dirty="0"/>
              <a:t>24 year old Female</a:t>
            </a:r>
          </a:p>
        </p:txBody>
      </p:sp>
      <p:sp>
        <p:nvSpPr>
          <p:cNvPr id="4" name="Text Placeholder 3">
            <a:extLst>
              <a:ext uri="{FF2B5EF4-FFF2-40B4-BE49-F238E27FC236}">
                <a16:creationId xmlns="" xmlns:a16="http://schemas.microsoft.com/office/drawing/2014/main" id="{EF41458A-06AC-4474-9A9F-AF3F36702195}"/>
              </a:ext>
            </a:extLst>
          </p:cNvPr>
          <p:cNvSpPr>
            <a:spLocks noGrp="1"/>
          </p:cNvSpPr>
          <p:nvPr>
            <p:ph type="body" idx="2"/>
          </p:nvPr>
        </p:nvSpPr>
        <p:spPr>
          <a:xfrm>
            <a:off x="4689762" y="985421"/>
            <a:ext cx="4374502" cy="4500979"/>
          </a:xfrm>
        </p:spPr>
        <p:txBody>
          <a:bodyPr/>
          <a:lstStyle/>
          <a:p>
            <a:pPr marL="273050" lvl="0" indent="-342900">
              <a:spcBef>
                <a:spcPts val="0"/>
              </a:spcBef>
              <a:buClr>
                <a:schemeClr val="bg1"/>
              </a:buClr>
              <a:buSzPts val="2400"/>
              <a:buFont typeface="Arial" panose="020B0604020202020204" pitchFamily="34" charset="0"/>
              <a:buChar char="•"/>
            </a:pPr>
            <a:r>
              <a:rPr lang="en-US" sz="2000" dirty="0"/>
              <a:t>An umbrella from the group next to her was blown into her leg.</a:t>
            </a:r>
          </a:p>
          <a:p>
            <a:pPr marL="342900" lvl="0" indent="-342900">
              <a:spcBef>
                <a:spcPts val="0"/>
              </a:spcBef>
              <a:buClr>
                <a:schemeClr val="bg1"/>
              </a:buClr>
              <a:buFont typeface="Arial" panose="020B0604020202020204" pitchFamily="34" charset="0"/>
              <a:buChar char="•"/>
            </a:pPr>
            <a:endParaRPr lang="en-US" sz="2000" dirty="0"/>
          </a:p>
          <a:p>
            <a:pPr marL="273050" lvl="0" indent="-342900">
              <a:spcBef>
                <a:spcPts val="0"/>
              </a:spcBef>
              <a:buClr>
                <a:schemeClr val="bg1"/>
              </a:buClr>
              <a:buSzPts val="2400"/>
              <a:buFont typeface="Arial" panose="020B0604020202020204" pitchFamily="34" charset="0"/>
              <a:buChar char="•"/>
            </a:pPr>
            <a:r>
              <a:rPr lang="en-US" sz="2000" dirty="0"/>
              <a:t>Hemorrhage control is a part of the primary survey of ATLS.</a:t>
            </a:r>
          </a:p>
          <a:p>
            <a:pPr marL="425450" lvl="0" indent="-342900">
              <a:spcBef>
                <a:spcPts val="0"/>
              </a:spcBef>
              <a:buClr>
                <a:schemeClr val="bg1"/>
              </a:buClr>
              <a:buSzPts val="1300"/>
              <a:buFont typeface="Arial" panose="020B0604020202020204" pitchFamily="34" charset="0"/>
              <a:buChar char="•"/>
            </a:pPr>
            <a:endParaRPr lang="en-US" sz="2000" dirty="0"/>
          </a:p>
          <a:p>
            <a:pPr marL="273050" lvl="0" indent="-342900">
              <a:spcBef>
                <a:spcPts val="0"/>
              </a:spcBef>
              <a:buClr>
                <a:schemeClr val="bg1"/>
              </a:buClr>
              <a:buSzPts val="2400"/>
              <a:buFont typeface="Arial" panose="020B0604020202020204" pitchFamily="34" charset="0"/>
              <a:buChar char="•"/>
            </a:pPr>
            <a:r>
              <a:rPr lang="en-US" sz="2000" dirty="0"/>
              <a:t>The secondary survey of ATLS includes evaluation for neurovascular compromise, imaging, and history taking including tetanus.</a:t>
            </a:r>
          </a:p>
          <a:p>
            <a:pPr marL="273050" lvl="0" indent="-342900">
              <a:spcBef>
                <a:spcPts val="0"/>
              </a:spcBef>
              <a:buClr>
                <a:schemeClr val="bg1"/>
              </a:buClr>
              <a:buSzPts val="2400"/>
              <a:buFont typeface="Arial" panose="020B0604020202020204" pitchFamily="34" charset="0"/>
              <a:buChar char="•"/>
            </a:pPr>
            <a:endParaRPr lang="en-US" sz="2000" dirty="0"/>
          </a:p>
          <a:p>
            <a:pPr marL="260350" lvl="2" indent="-285750">
              <a:spcBef>
                <a:spcPts val="0"/>
              </a:spcBef>
              <a:buClr>
                <a:schemeClr val="bg1"/>
              </a:buClr>
              <a:buSzPts val="1800"/>
              <a:buFont typeface="Arial" panose="020B0604020202020204" pitchFamily="34" charset="0"/>
              <a:buChar char="•"/>
            </a:pPr>
            <a:r>
              <a:rPr lang="en-US" sz="1800" dirty="0"/>
              <a:t>Patients with an open wound should receive a tetanus booster if prior vaccination was &gt; 10 years.</a:t>
            </a:r>
          </a:p>
          <a:p>
            <a:pPr marL="374650" lvl="0" indent="-285750">
              <a:spcBef>
                <a:spcPts val="0"/>
              </a:spcBef>
              <a:buClr>
                <a:schemeClr val="bg1"/>
              </a:buClr>
              <a:buSzPts val="1400"/>
              <a:buFont typeface="Arial" panose="020B0604020202020204" pitchFamily="34" charset="0"/>
              <a:buChar char="•"/>
            </a:pPr>
            <a:endParaRPr lang="en-US" sz="1800" dirty="0"/>
          </a:p>
          <a:p>
            <a:pPr marL="260350" lvl="0" indent="-285750">
              <a:spcBef>
                <a:spcPts val="0"/>
              </a:spcBef>
              <a:buClr>
                <a:schemeClr val="bg1"/>
              </a:buClr>
              <a:buSzPts val="1800"/>
              <a:buFont typeface="Arial" panose="020B0604020202020204" pitchFamily="34" charset="0"/>
              <a:buChar char="•"/>
            </a:pPr>
            <a:r>
              <a:rPr lang="en-US" sz="1800" dirty="0"/>
              <a:t>Those who did not complete tetanus vaccination and have a contaminated wound should be treated with tetanus immune globulin.</a:t>
            </a:r>
          </a:p>
          <a:p>
            <a:pPr marL="273050" lvl="0" indent="-342900">
              <a:spcBef>
                <a:spcPts val="0"/>
              </a:spcBef>
              <a:buClr>
                <a:schemeClr val="bg1"/>
              </a:buClr>
              <a:buSzPts val="2400"/>
              <a:buFont typeface="Arial" panose="020B0604020202020204" pitchFamily="34" charset="0"/>
              <a:buChar char="•"/>
            </a:pPr>
            <a:endParaRPr lang="en-US" sz="2000" dirty="0"/>
          </a:p>
          <a:p>
            <a:pPr>
              <a:buClr>
                <a:schemeClr val="bg1"/>
              </a:buClr>
              <a:buFont typeface="Arial" panose="020B0604020202020204" pitchFamily="34" charset="0"/>
              <a:buChar char="•"/>
            </a:pPr>
            <a:endParaRPr lang="en-US" sz="2000" dirty="0"/>
          </a:p>
        </p:txBody>
      </p:sp>
      <p:pic>
        <p:nvPicPr>
          <p:cNvPr id="5" name="Shape 154">
            <a:extLst>
              <a:ext uri="{FF2B5EF4-FFF2-40B4-BE49-F238E27FC236}">
                <a16:creationId xmlns="" xmlns:a16="http://schemas.microsoft.com/office/drawing/2014/main" id="{01F2EA13-5970-4032-A3C4-C99DE3890490}"/>
              </a:ext>
            </a:extLst>
          </p:cNvPr>
          <p:cNvPicPr preferRelativeResize="0"/>
          <p:nvPr/>
        </p:nvPicPr>
        <p:blipFill rotWithShape="1">
          <a:blip r:embed="rId2">
            <a:alphaModFix/>
          </a:blip>
          <a:srcRect l="16969" t="3600" r="25419" b="20147"/>
          <a:stretch/>
        </p:blipFill>
        <p:spPr>
          <a:xfrm>
            <a:off x="79736" y="1701798"/>
            <a:ext cx="2314993" cy="3935513"/>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745"/>
              </a:srgbClr>
            </a:outerShdw>
          </a:effectLst>
        </p:spPr>
      </p:pic>
      <p:pic>
        <p:nvPicPr>
          <p:cNvPr id="6" name="Shape 155">
            <a:extLst>
              <a:ext uri="{FF2B5EF4-FFF2-40B4-BE49-F238E27FC236}">
                <a16:creationId xmlns="" xmlns:a16="http://schemas.microsoft.com/office/drawing/2014/main" id="{3E436F15-3A13-41BE-988D-609C9FAEE4C1}"/>
              </a:ext>
            </a:extLst>
          </p:cNvPr>
          <p:cNvPicPr preferRelativeResize="0"/>
          <p:nvPr/>
        </p:nvPicPr>
        <p:blipFill rotWithShape="1">
          <a:blip r:embed="rId3">
            <a:alphaModFix/>
          </a:blip>
          <a:srcRect l="4405" t="29284" r="15329" b="26409"/>
          <a:stretch/>
        </p:blipFill>
        <p:spPr>
          <a:xfrm rot="5400000">
            <a:off x="1574489" y="2522038"/>
            <a:ext cx="3935513" cy="2295033"/>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745"/>
              </a:srgbClr>
            </a:outerShdw>
          </a:effectLst>
        </p:spPr>
      </p:pic>
    </p:spTree>
    <p:extLst>
      <p:ext uri="{BB962C8B-B14F-4D97-AF65-F5344CB8AC3E}">
        <p14:creationId xmlns:p14="http://schemas.microsoft.com/office/powerpoint/2010/main" val="23575144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Shape 406"/>
          <p:cNvSpPr txBox="1">
            <a:spLocks noGrp="1"/>
          </p:cNvSpPr>
          <p:nvPr>
            <p:ph type="title"/>
          </p:nvPr>
        </p:nvSpPr>
        <p:spPr>
          <a:xfrm>
            <a:off x="609600" y="105298"/>
            <a:ext cx="8189400" cy="9729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3959"/>
              <a:buFont typeface="Calibri"/>
              <a:buNone/>
            </a:pPr>
            <a:r>
              <a:rPr lang="en-US" sz="3959" b="0" i="0" u="none" strike="noStrike" cap="none">
                <a:solidFill>
                  <a:schemeClr val="lt1"/>
                </a:solidFill>
                <a:latin typeface="Calibri"/>
                <a:ea typeface="Calibri"/>
                <a:cs typeface="Calibri"/>
                <a:sym typeface="Calibri"/>
              </a:rPr>
              <a:t> Mar 15 contralateral</a:t>
            </a:r>
            <a:endParaRPr sz="3959" b="0" i="0" u="none" strike="noStrike" cap="none">
              <a:solidFill>
                <a:schemeClr val="lt1"/>
              </a:solidFill>
              <a:latin typeface="Calibri"/>
              <a:ea typeface="Calibri"/>
              <a:cs typeface="Calibri"/>
              <a:sym typeface="Calibri"/>
            </a:endParaRPr>
          </a:p>
        </p:txBody>
      </p:sp>
      <p:pic>
        <p:nvPicPr>
          <p:cNvPr id="407" name="Shape 407" descr="I:\RC\Lectures and Cases\Lectures\MUSC\Rheumatology\atypical femur\pt 1\march 15 contra\654004970.jpg"/>
          <p:cNvPicPr preferRelativeResize="0"/>
          <p:nvPr/>
        </p:nvPicPr>
        <p:blipFill rotWithShape="1">
          <a:blip r:embed="rId3">
            <a:alphaModFix/>
          </a:blip>
          <a:srcRect l="13018" t="15924" r="15253"/>
          <a:stretch/>
        </p:blipFill>
        <p:spPr>
          <a:xfrm>
            <a:off x="2743200" y="914400"/>
            <a:ext cx="3276600" cy="590243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Shape 41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4400"/>
              <a:buFont typeface="Calibri"/>
              <a:buNone/>
            </a:pPr>
            <a:r>
              <a:rPr lang="en-US" sz="4400" b="0" i="0" u="none" strike="noStrike" cap="none" dirty="0">
                <a:solidFill>
                  <a:schemeClr val="lt1"/>
                </a:solidFill>
                <a:latin typeface="Calibri"/>
                <a:ea typeface="Calibri"/>
                <a:cs typeface="Calibri"/>
                <a:sym typeface="Calibri"/>
              </a:rPr>
              <a:t>Prophylactic Treatment</a:t>
            </a:r>
            <a:endParaRPr sz="4400" b="0" i="0" u="none" strike="noStrike" cap="none" dirty="0">
              <a:solidFill>
                <a:schemeClr val="lt1"/>
              </a:solidFill>
              <a:latin typeface="Calibri"/>
              <a:ea typeface="Calibri"/>
              <a:cs typeface="Calibri"/>
              <a:sym typeface="Calibri"/>
            </a:endParaRPr>
          </a:p>
        </p:txBody>
      </p:sp>
      <p:sp>
        <p:nvSpPr>
          <p:cNvPr id="413" name="Shape 41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marR="0" lvl="0" indent="-342900" algn="l" rtl="0">
              <a:lnSpc>
                <a:spcPct val="80000"/>
              </a:lnSpc>
              <a:spcBef>
                <a:spcPts val="0"/>
              </a:spcBef>
              <a:spcAft>
                <a:spcPts val="0"/>
              </a:spcAft>
              <a:buClr>
                <a:schemeClr val="lt1"/>
              </a:buClr>
              <a:buSzPts val="1760"/>
              <a:buFont typeface="Arial"/>
              <a:buChar char="•"/>
            </a:pPr>
            <a:r>
              <a:rPr lang="en-US" sz="2000" b="0" i="0" u="none" strike="noStrike" cap="none" dirty="0">
                <a:solidFill>
                  <a:schemeClr val="lt1"/>
                </a:solidFill>
                <a:latin typeface="Calibri"/>
                <a:ea typeface="Calibri"/>
                <a:cs typeface="Calibri"/>
                <a:sym typeface="Calibri"/>
              </a:rPr>
              <a:t>Surveillance of </a:t>
            </a:r>
            <a:r>
              <a:rPr lang="en-US" sz="2000" dirty="0"/>
              <a:t>contralateral limb is recommended because contralateral fractures are not infrequent and an incipient fracture may propagate with changes in weight bearing </a:t>
            </a:r>
            <a:endParaRPr sz="2000" b="0" i="0" u="none" strike="noStrike" cap="none" dirty="0">
              <a:solidFill>
                <a:schemeClr val="lt1"/>
              </a:solidFill>
              <a:latin typeface="Calibri"/>
              <a:ea typeface="Calibri"/>
              <a:cs typeface="Calibri"/>
              <a:sym typeface="Calibri"/>
            </a:endParaRPr>
          </a:p>
          <a:p>
            <a:pPr marL="342900" marR="0" lvl="0" indent="-342900" algn="l" rtl="0">
              <a:lnSpc>
                <a:spcPct val="80000"/>
              </a:lnSpc>
              <a:spcBef>
                <a:spcPts val="0"/>
              </a:spcBef>
              <a:spcAft>
                <a:spcPts val="0"/>
              </a:spcAft>
              <a:buClr>
                <a:schemeClr val="lt1"/>
              </a:buClr>
              <a:buSzPts val="1760"/>
              <a:buFont typeface="Arial"/>
              <a:buChar char="•"/>
            </a:pPr>
            <a:r>
              <a:rPr lang="en-US" sz="2000" dirty="0"/>
              <a:t>Recommend radiographs</a:t>
            </a:r>
            <a:r>
              <a:rPr lang="en-US" sz="2000" b="0" i="0" u="none" strike="noStrike" cap="none" dirty="0">
                <a:solidFill>
                  <a:schemeClr val="lt1"/>
                </a:solidFill>
                <a:latin typeface="Calibri"/>
                <a:ea typeface="Calibri"/>
                <a:cs typeface="Calibri"/>
                <a:sym typeface="Calibri"/>
              </a:rPr>
              <a:t> of the contralateral femur </a:t>
            </a:r>
            <a:r>
              <a:rPr lang="en-US" sz="2000" dirty="0"/>
              <a:t>and consideration of</a:t>
            </a:r>
            <a:r>
              <a:rPr lang="en-US" sz="2000" b="0" i="0" u="none" strike="noStrike" cap="none" dirty="0">
                <a:solidFill>
                  <a:schemeClr val="lt1"/>
                </a:solidFill>
                <a:latin typeface="Calibri"/>
                <a:ea typeface="Calibri"/>
                <a:cs typeface="Calibri"/>
                <a:sym typeface="Calibri"/>
              </a:rPr>
              <a:t> bone scan or </a:t>
            </a:r>
            <a:r>
              <a:rPr lang="en-US" sz="2000" dirty="0"/>
              <a:t>MRI. </a:t>
            </a:r>
            <a:r>
              <a:rPr lang="en-US" sz="2000" b="0" i="0" u="none" strike="noStrike" cap="none" dirty="0">
                <a:solidFill>
                  <a:schemeClr val="lt1"/>
                </a:solidFill>
                <a:latin typeface="Calibri"/>
                <a:ea typeface="Calibri"/>
                <a:cs typeface="Calibri"/>
                <a:sym typeface="Calibri"/>
              </a:rPr>
              <a:t> </a:t>
            </a:r>
            <a:endParaRPr sz="2000" b="0" i="0" u="none" strike="noStrike" cap="none" dirty="0">
              <a:solidFill>
                <a:schemeClr val="lt1"/>
              </a:solidFill>
              <a:latin typeface="Calibri"/>
              <a:ea typeface="Calibri"/>
              <a:cs typeface="Calibri"/>
              <a:sym typeface="Calibri"/>
            </a:endParaRPr>
          </a:p>
          <a:p>
            <a:pPr marL="342900" marR="0" lvl="0" indent="-342900" algn="l" rtl="0">
              <a:lnSpc>
                <a:spcPct val="80000"/>
              </a:lnSpc>
              <a:spcBef>
                <a:spcPts val="0"/>
              </a:spcBef>
              <a:spcAft>
                <a:spcPts val="0"/>
              </a:spcAft>
              <a:buClr>
                <a:schemeClr val="lt1"/>
              </a:buClr>
              <a:buSzPts val="1760"/>
              <a:buFont typeface="Arial"/>
              <a:buChar char="•"/>
            </a:pPr>
            <a:r>
              <a:rPr lang="en-US" sz="2000" b="0" i="0" u="none" strike="noStrike" cap="none" dirty="0">
                <a:solidFill>
                  <a:schemeClr val="lt1"/>
                </a:solidFill>
                <a:latin typeface="Calibri"/>
                <a:ea typeface="Calibri"/>
                <a:cs typeface="Calibri"/>
                <a:sym typeface="Calibri"/>
              </a:rPr>
              <a:t>If the patient has minimal pain</a:t>
            </a:r>
            <a:r>
              <a:rPr lang="en-US" sz="2000" dirty="0"/>
              <a:t> and </a:t>
            </a:r>
            <a:r>
              <a:rPr lang="en-US" sz="2000" b="0" i="0" u="none" strike="noStrike" cap="none" dirty="0">
                <a:solidFill>
                  <a:schemeClr val="lt1"/>
                </a:solidFill>
                <a:latin typeface="Calibri"/>
                <a:ea typeface="Calibri"/>
                <a:cs typeface="Calibri"/>
                <a:sym typeface="Calibri"/>
              </a:rPr>
              <a:t>no clear fracture line</a:t>
            </a:r>
            <a:r>
              <a:rPr lang="en-US" sz="2000" dirty="0"/>
              <a:t>, conservative management is reasonable.</a:t>
            </a:r>
            <a:endParaRPr sz="2000" dirty="0"/>
          </a:p>
          <a:p>
            <a:pPr marL="342900" marR="0" lvl="0" indent="-342900" algn="l" rtl="0">
              <a:lnSpc>
                <a:spcPct val="80000"/>
              </a:lnSpc>
              <a:spcBef>
                <a:spcPts val="0"/>
              </a:spcBef>
              <a:spcAft>
                <a:spcPts val="0"/>
              </a:spcAft>
              <a:buClr>
                <a:schemeClr val="lt1"/>
              </a:buClr>
              <a:buSzPts val="1760"/>
              <a:buFont typeface="Arial"/>
              <a:buChar char="•"/>
            </a:pPr>
            <a:r>
              <a:rPr lang="en-US" sz="2000" b="0" i="0" u="none" strike="noStrike" cap="none" dirty="0">
                <a:solidFill>
                  <a:schemeClr val="lt1"/>
                </a:solidFill>
                <a:latin typeface="Calibri"/>
                <a:ea typeface="Calibri"/>
                <a:cs typeface="Calibri"/>
                <a:sym typeface="Calibri"/>
              </a:rPr>
              <a:t>Prophylactic intramedullary nail fixation should be considered when there is a moderate to severe pain</a:t>
            </a:r>
            <a:r>
              <a:rPr lang="en-US" sz="2000" dirty="0"/>
              <a:t>, or persistence or progression after conservative management</a:t>
            </a:r>
            <a:endParaRPr sz="2000" b="0" i="0" u="none" strike="noStrike" cap="none" dirty="0">
              <a:solidFill>
                <a:schemeClr val="lt1"/>
              </a:solidFill>
              <a:latin typeface="Calibri"/>
              <a:ea typeface="Calibri"/>
              <a:cs typeface="Calibri"/>
              <a:sym typeface="Calibri"/>
            </a:endParaRPr>
          </a:p>
          <a:p>
            <a:pPr marL="342900" lvl="0" indent="-342900">
              <a:lnSpc>
                <a:spcPct val="80000"/>
              </a:lnSpc>
              <a:spcBef>
                <a:spcPts val="352"/>
              </a:spcBef>
              <a:buSzPts val="1760"/>
            </a:pPr>
            <a:r>
              <a:rPr lang="en-US" sz="2000" dirty="0"/>
              <a:t>Donnelly et al. </a:t>
            </a:r>
            <a:r>
              <a:rPr lang="en-US" sz="2000" dirty="0" err="1"/>
              <a:t>Curr</a:t>
            </a:r>
            <a:r>
              <a:rPr lang="en-US" sz="2000" dirty="0"/>
              <a:t> </a:t>
            </a:r>
            <a:r>
              <a:rPr lang="en-US" sz="2000" b="0" i="0" u="none" strike="noStrike" cap="none" dirty="0" err="1">
                <a:solidFill>
                  <a:schemeClr val="lt1"/>
                </a:solidFill>
                <a:latin typeface="Calibri"/>
                <a:ea typeface="Calibri"/>
                <a:cs typeface="Calibri"/>
                <a:sym typeface="Calibri"/>
              </a:rPr>
              <a:t>Opin</a:t>
            </a:r>
            <a:r>
              <a:rPr lang="en-US" sz="2000" b="0" i="0" u="none" strike="noStrike" cap="none" dirty="0">
                <a:solidFill>
                  <a:schemeClr val="lt1"/>
                </a:solidFill>
                <a:latin typeface="Calibri"/>
                <a:ea typeface="Calibri"/>
                <a:cs typeface="Calibri"/>
                <a:sym typeface="Calibri"/>
              </a:rPr>
              <a:t> Support </a:t>
            </a:r>
            <a:r>
              <a:rPr lang="en-US" sz="2000" dirty="0"/>
              <a:t>P</a:t>
            </a:r>
            <a:r>
              <a:rPr lang="en-US" sz="2000" b="0" i="0" u="none" strike="noStrike" cap="none" dirty="0">
                <a:solidFill>
                  <a:schemeClr val="lt1"/>
                </a:solidFill>
                <a:latin typeface="Calibri"/>
                <a:ea typeface="Calibri"/>
                <a:cs typeface="Calibri"/>
                <a:sym typeface="Calibri"/>
              </a:rPr>
              <a:t>alliative </a:t>
            </a:r>
            <a:r>
              <a:rPr lang="en-US" sz="2000" dirty="0"/>
              <a:t>C</a:t>
            </a:r>
            <a:r>
              <a:rPr lang="en-US" sz="2000" b="0" i="0" u="none" strike="noStrike" cap="none" dirty="0">
                <a:solidFill>
                  <a:schemeClr val="lt1"/>
                </a:solidFill>
                <a:latin typeface="Calibri"/>
                <a:ea typeface="Calibri"/>
                <a:cs typeface="Calibri"/>
                <a:sym typeface="Calibri"/>
              </a:rPr>
              <a:t>are. 2014.</a:t>
            </a:r>
            <a:endParaRPr sz="2000" b="0" i="0" u="none" strike="noStrike" cap="none" dirty="0">
              <a:solidFill>
                <a:schemeClr val="lt1"/>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pic>
        <p:nvPicPr>
          <p:cNvPr id="418" name="Shape 418" descr="I:\RC\Lectures and Cases\Lectures\MUSC\Rheumatology\atypical femur\pt 1\aug 15 right treated\687736295.jpg"/>
          <p:cNvPicPr preferRelativeResize="0"/>
          <p:nvPr/>
        </p:nvPicPr>
        <p:blipFill rotWithShape="1">
          <a:blip r:embed="rId3">
            <a:alphaModFix/>
          </a:blip>
          <a:srcRect l="10814" t="20595" r="20977"/>
          <a:stretch/>
        </p:blipFill>
        <p:spPr>
          <a:xfrm>
            <a:off x="2438400" y="747445"/>
            <a:ext cx="4267200" cy="6047630"/>
          </a:xfrm>
          <a:prstGeom prst="rect">
            <a:avLst/>
          </a:prstGeom>
          <a:noFill/>
          <a:ln>
            <a:noFill/>
          </a:ln>
        </p:spPr>
      </p:pic>
      <p:sp>
        <p:nvSpPr>
          <p:cNvPr id="419" name="Shape 419"/>
          <p:cNvSpPr txBox="1">
            <a:spLocks noGrp="1"/>
          </p:cNvSpPr>
          <p:nvPr>
            <p:ph type="title"/>
          </p:nvPr>
        </p:nvSpPr>
        <p:spPr>
          <a:xfrm>
            <a:off x="457200" y="-38100"/>
            <a:ext cx="8077200" cy="8001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4400"/>
              <a:buFont typeface="Calibri"/>
              <a:buNone/>
            </a:pPr>
            <a:r>
              <a:rPr lang="en-US" sz="4400" b="0" i="0" u="none" strike="noStrike" cap="none">
                <a:solidFill>
                  <a:schemeClr val="lt1"/>
                </a:solidFill>
                <a:latin typeface="Calibri"/>
                <a:ea typeface="Calibri"/>
                <a:cs typeface="Calibri"/>
                <a:sym typeface="Calibri"/>
              </a:rPr>
              <a:t>Aug 15 Contralateral</a:t>
            </a:r>
            <a:endParaRPr sz="4400" b="0" i="0" u="none" strike="noStrike" cap="none">
              <a:solidFill>
                <a:schemeClr val="lt1"/>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pic>
        <p:nvPicPr>
          <p:cNvPr id="424" name="Shape 424" descr="I:\RC\Lectures and Cases\Lectures\MUSC\Rheumatology\atypical femur\treated bilateral distal\943916048.jpg"/>
          <p:cNvPicPr preferRelativeResize="0"/>
          <p:nvPr/>
        </p:nvPicPr>
        <p:blipFill rotWithShape="1">
          <a:blip r:embed="rId3">
            <a:alphaModFix/>
          </a:blip>
          <a:srcRect l="6610" t="2695" r="19779" b="1720"/>
          <a:stretch/>
        </p:blipFill>
        <p:spPr>
          <a:xfrm>
            <a:off x="100676" y="887767"/>
            <a:ext cx="3209152" cy="4918840"/>
          </a:xfrm>
          <a:prstGeom prst="rect">
            <a:avLst/>
          </a:prstGeom>
          <a:noFill/>
          <a:ln>
            <a:noFill/>
          </a:ln>
        </p:spPr>
      </p:pic>
      <p:pic>
        <p:nvPicPr>
          <p:cNvPr id="425" name="Shape 425" descr="I:\RC\Lectures and Cases\Lectures\MUSC\Rheumatology\atypical femur\treated bilateral distal\943918032.jpg"/>
          <p:cNvPicPr preferRelativeResize="0"/>
          <p:nvPr/>
        </p:nvPicPr>
        <p:blipFill rotWithShape="1">
          <a:blip r:embed="rId4">
            <a:alphaModFix/>
          </a:blip>
          <a:srcRect l="23065" r="12142" b="970"/>
          <a:stretch/>
        </p:blipFill>
        <p:spPr>
          <a:xfrm>
            <a:off x="3309828" y="887768"/>
            <a:ext cx="2780254" cy="4918840"/>
          </a:xfrm>
          <a:prstGeom prst="rect">
            <a:avLst/>
          </a:prstGeom>
          <a:noFill/>
          <a:ln>
            <a:noFill/>
          </a:ln>
        </p:spPr>
      </p:pic>
      <p:sp>
        <p:nvSpPr>
          <p:cNvPr id="4" name="Shape 412">
            <a:extLst>
              <a:ext uri="{FF2B5EF4-FFF2-40B4-BE49-F238E27FC236}">
                <a16:creationId xmlns="" xmlns:a16="http://schemas.microsoft.com/office/drawing/2014/main" id="{91D53DB6-9D90-495F-A8B4-D1A18C8F0665}"/>
              </a:ext>
            </a:extLst>
          </p:cNvPr>
          <p:cNvSpPr txBox="1">
            <a:spLocks/>
          </p:cNvSpPr>
          <p:nvPr/>
        </p:nvSpPr>
        <p:spPr>
          <a:xfrm>
            <a:off x="469695" y="0"/>
            <a:ext cx="8229600" cy="11430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chemeClr val="lt1"/>
              </a:buClr>
              <a:buSzPts val="4400"/>
              <a:buFont typeface="Calibri"/>
              <a:buNone/>
            </a:pPr>
            <a:r>
              <a:rPr lang="en-US" sz="4400" dirty="0" err="1">
                <a:solidFill>
                  <a:schemeClr val="lt1"/>
                </a:solidFill>
                <a:latin typeface="Calibri"/>
                <a:ea typeface="Calibri"/>
                <a:cs typeface="Calibri"/>
                <a:sym typeface="Calibri"/>
              </a:rPr>
              <a:t>Beachwalker</a:t>
            </a:r>
            <a:r>
              <a:rPr lang="en-US" sz="4400" dirty="0">
                <a:solidFill>
                  <a:schemeClr val="lt1"/>
                </a:solidFill>
                <a:latin typeface="Calibri"/>
                <a:ea typeface="Calibri"/>
                <a:cs typeface="Calibri"/>
                <a:sym typeface="Calibri"/>
              </a:rPr>
              <a:t> Patient</a:t>
            </a:r>
          </a:p>
        </p:txBody>
      </p:sp>
      <p:sp>
        <p:nvSpPr>
          <p:cNvPr id="5" name="Shape 288">
            <a:extLst>
              <a:ext uri="{FF2B5EF4-FFF2-40B4-BE49-F238E27FC236}">
                <a16:creationId xmlns="" xmlns:a16="http://schemas.microsoft.com/office/drawing/2014/main" id="{F82B2E04-3C1F-485D-8504-F722D6C55847}"/>
              </a:ext>
            </a:extLst>
          </p:cNvPr>
          <p:cNvSpPr txBox="1"/>
          <p:nvPr/>
        </p:nvSpPr>
        <p:spPr>
          <a:xfrm>
            <a:off x="6049142" y="1051392"/>
            <a:ext cx="2898969" cy="5286652"/>
          </a:xfrm>
          <a:prstGeom prst="rect">
            <a:avLst/>
          </a:prstGeom>
          <a:noFill/>
          <a:ln>
            <a:noFill/>
          </a:ln>
        </p:spPr>
        <p:txBody>
          <a:bodyPr spcFirstLastPara="1" wrap="square" lIns="91425" tIns="91425" rIns="91425" bIns="91425" anchor="t" anchorCtr="0">
            <a:noAutofit/>
          </a:bodyPr>
          <a:lstStyle/>
          <a:p>
            <a:pPr marL="285750" marR="0" lvl="0" indent="-285750" algn="l" rtl="0">
              <a:spcBef>
                <a:spcPts val="0"/>
              </a:spcBef>
              <a:spcAft>
                <a:spcPts val="0"/>
              </a:spcAft>
              <a:buClr>
                <a:schemeClr val="bg1"/>
              </a:buClr>
              <a:buFont typeface="Arial" panose="020B0604020202020204" pitchFamily="34" charset="0"/>
              <a:buChar char="•"/>
            </a:pPr>
            <a:endParaRPr sz="1800" dirty="0">
              <a:solidFill>
                <a:schemeClr val="lt1"/>
              </a:solidFill>
              <a:latin typeface="Quattrocento Sans"/>
              <a:ea typeface="Quattrocento Sans"/>
              <a:cs typeface="Quattrocento Sans"/>
              <a:sym typeface="Quattrocento Sans"/>
            </a:endParaRPr>
          </a:p>
          <a:p>
            <a:pPr marR="0" lvl="0" algn="ctr" rtl="0">
              <a:spcBef>
                <a:spcPts val="0"/>
              </a:spcBef>
              <a:spcAft>
                <a:spcPts val="0"/>
              </a:spcAft>
              <a:buClr>
                <a:schemeClr val="bg1"/>
              </a:buClr>
              <a:buSzPts val="1300"/>
            </a:pPr>
            <a:r>
              <a:rPr lang="en-US" sz="1800" dirty="0">
                <a:solidFill>
                  <a:schemeClr val="lt1"/>
                </a:solidFill>
                <a:latin typeface="Calibri"/>
                <a:ea typeface="Calibri"/>
                <a:cs typeface="Calibri"/>
                <a:sym typeface="Calibri"/>
              </a:rPr>
              <a:t>Summary</a:t>
            </a:r>
            <a:endParaRPr sz="1800" dirty="0"/>
          </a:p>
          <a:p>
            <a:pPr marL="285750" marR="0" lvl="0" indent="-285750" algn="l" rtl="0">
              <a:spcBef>
                <a:spcPts val="0"/>
              </a:spcBef>
              <a:spcAft>
                <a:spcPts val="0"/>
              </a:spcAft>
              <a:buClr>
                <a:schemeClr val="bg1"/>
              </a:buClr>
              <a:buFont typeface="Arial" panose="020B0604020202020204" pitchFamily="34" charset="0"/>
              <a:buChar char="•"/>
            </a:pPr>
            <a:endParaRPr sz="1800" dirty="0">
              <a:solidFill>
                <a:schemeClr val="lt1"/>
              </a:solidFill>
              <a:latin typeface="Calibri"/>
              <a:ea typeface="Calibri"/>
              <a:cs typeface="Calibri"/>
              <a:sym typeface="Calibri"/>
            </a:endParaRPr>
          </a:p>
          <a:p>
            <a:pPr marL="285750" marR="0" lvl="0" indent="-285750" algn="l" rtl="0">
              <a:spcBef>
                <a:spcPts val="0"/>
              </a:spcBef>
              <a:spcAft>
                <a:spcPts val="0"/>
              </a:spcAft>
              <a:buClr>
                <a:schemeClr val="bg1"/>
              </a:buClr>
              <a:buSzPts val="1300"/>
              <a:buFont typeface="Arial" panose="020B0604020202020204" pitchFamily="34" charset="0"/>
              <a:buChar char="•"/>
            </a:pPr>
            <a:r>
              <a:rPr lang="en-US" sz="1800" dirty="0">
                <a:solidFill>
                  <a:schemeClr val="lt1"/>
                </a:solidFill>
                <a:latin typeface="Calibri"/>
                <a:ea typeface="Calibri"/>
                <a:cs typeface="Calibri"/>
                <a:sym typeface="Calibri"/>
              </a:rPr>
              <a:t>Look closely for them</a:t>
            </a:r>
          </a:p>
          <a:p>
            <a:pPr marL="285750" marR="0" lvl="0" indent="-285750" algn="l" rtl="0">
              <a:spcBef>
                <a:spcPts val="0"/>
              </a:spcBef>
              <a:spcAft>
                <a:spcPts val="0"/>
              </a:spcAft>
              <a:buClr>
                <a:schemeClr val="bg1"/>
              </a:buClr>
              <a:buSzPts val="1300"/>
              <a:buFont typeface="Arial" panose="020B0604020202020204" pitchFamily="34" charset="0"/>
              <a:buChar char="•"/>
            </a:pPr>
            <a:r>
              <a:rPr lang="en-US" sz="1800" dirty="0">
                <a:solidFill>
                  <a:schemeClr val="lt1"/>
                </a:solidFill>
                <a:latin typeface="Calibri"/>
                <a:cs typeface="Calibri"/>
                <a:sym typeface="Calibri"/>
              </a:rPr>
              <a:t>Treat early</a:t>
            </a:r>
          </a:p>
          <a:p>
            <a:pPr marL="285750" marR="0" lvl="0" indent="-285750" algn="l" rtl="0">
              <a:spcBef>
                <a:spcPts val="0"/>
              </a:spcBef>
              <a:spcAft>
                <a:spcPts val="0"/>
              </a:spcAft>
              <a:buClr>
                <a:schemeClr val="bg1"/>
              </a:buClr>
              <a:buSzPts val="1300"/>
              <a:buFont typeface="Arial" panose="020B0604020202020204" pitchFamily="34" charset="0"/>
              <a:buChar char="•"/>
            </a:pPr>
            <a:r>
              <a:rPr lang="en-US" sz="1800" dirty="0">
                <a:solidFill>
                  <a:schemeClr val="lt1"/>
                </a:solidFill>
                <a:latin typeface="Calibri"/>
                <a:cs typeface="Calibri"/>
                <a:sym typeface="Calibri"/>
              </a:rPr>
              <a:t>Check the contralateral side</a:t>
            </a:r>
          </a:p>
          <a:p>
            <a:pPr marL="285750" marR="0" lvl="0" indent="-285750" algn="l" rtl="0">
              <a:spcBef>
                <a:spcPts val="0"/>
              </a:spcBef>
              <a:spcAft>
                <a:spcPts val="0"/>
              </a:spcAft>
              <a:buClr>
                <a:schemeClr val="bg1"/>
              </a:buClr>
              <a:buSzPts val="1300"/>
              <a:buFont typeface="Arial" panose="020B0604020202020204" pitchFamily="34" charset="0"/>
              <a:buChar char="•"/>
            </a:pPr>
            <a:r>
              <a:rPr lang="en-US" sz="1800" dirty="0">
                <a:solidFill>
                  <a:schemeClr val="lt1"/>
                </a:solidFill>
                <a:latin typeface="Calibri"/>
                <a:cs typeface="Calibri"/>
                <a:sym typeface="Calibri"/>
              </a:rPr>
              <a:t>Don’t have to be on a Bisphosphonate</a:t>
            </a:r>
            <a:endParaRPr sz="1800" dirty="0"/>
          </a:p>
          <a:p>
            <a:pPr marL="285750" marR="0" lvl="0" indent="-285750" algn="l" rtl="0">
              <a:spcBef>
                <a:spcPts val="0"/>
              </a:spcBef>
              <a:spcAft>
                <a:spcPts val="0"/>
              </a:spcAft>
              <a:buClr>
                <a:schemeClr val="bg1"/>
              </a:buClr>
              <a:buFont typeface="Arial" panose="020B0604020202020204" pitchFamily="34" charset="0"/>
              <a:buChar char="•"/>
            </a:pPr>
            <a:endParaRPr sz="1800" dirty="0">
              <a:solidFill>
                <a:schemeClr val="lt1"/>
              </a:solidFill>
              <a:latin typeface="Calibri"/>
              <a:ea typeface="Calibri"/>
              <a:cs typeface="Calibri"/>
              <a:sym typeface="Calibri"/>
            </a:endParaRPr>
          </a:p>
          <a:p>
            <a:pPr marL="285750" marR="0" lvl="0" indent="-285750" algn="l" rtl="0">
              <a:spcBef>
                <a:spcPts val="0"/>
              </a:spcBef>
              <a:spcAft>
                <a:spcPts val="0"/>
              </a:spcAft>
              <a:buClr>
                <a:schemeClr val="bg1"/>
              </a:buClr>
              <a:buSzPts val="1200"/>
              <a:buFont typeface="Arial" panose="020B0604020202020204" pitchFamily="34" charset="0"/>
              <a:buChar char="•"/>
            </a:pPr>
            <a:endParaRPr sz="1800" dirty="0">
              <a:solidFill>
                <a:schemeClr val="lt1"/>
              </a:solidFill>
              <a:latin typeface="Quattrocento Sans"/>
              <a:ea typeface="Quattrocento Sans"/>
              <a:cs typeface="Quattrocento Sans"/>
              <a:sym typeface="Quattrocento Sans"/>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8C7B3C0-583E-4AB3-9005-30D1E579CC97}"/>
              </a:ext>
            </a:extLst>
          </p:cNvPr>
          <p:cNvSpPr>
            <a:spLocks noGrp="1"/>
          </p:cNvSpPr>
          <p:nvPr>
            <p:ph type="title"/>
          </p:nvPr>
        </p:nvSpPr>
        <p:spPr/>
        <p:txBody>
          <a:bodyPr/>
          <a:lstStyle/>
          <a:p>
            <a:r>
              <a:rPr lang="en-US" dirty="0"/>
              <a:t>Beach Volleyball Injuries</a:t>
            </a:r>
          </a:p>
        </p:txBody>
      </p:sp>
      <p:pic>
        <p:nvPicPr>
          <p:cNvPr id="4" name="Shape 434">
            <a:extLst>
              <a:ext uri="{FF2B5EF4-FFF2-40B4-BE49-F238E27FC236}">
                <a16:creationId xmlns="" xmlns:a16="http://schemas.microsoft.com/office/drawing/2014/main" id="{C54842B7-2BBA-4B47-B4E7-4FCFCFF9D4C5}"/>
              </a:ext>
            </a:extLst>
          </p:cNvPr>
          <p:cNvPicPr preferRelativeResize="0"/>
          <p:nvPr/>
        </p:nvPicPr>
        <p:blipFill>
          <a:blip r:embed="rId2">
            <a:alphaModFix/>
          </a:blip>
          <a:stretch>
            <a:fillRect/>
          </a:stretch>
        </p:blipFill>
        <p:spPr>
          <a:xfrm>
            <a:off x="229413" y="1341222"/>
            <a:ext cx="3775191" cy="5135562"/>
          </a:xfrm>
          <a:prstGeom prst="rect">
            <a:avLst/>
          </a:prstGeom>
          <a:noFill/>
          <a:ln>
            <a:noFill/>
          </a:ln>
        </p:spPr>
      </p:pic>
      <p:sp>
        <p:nvSpPr>
          <p:cNvPr id="5" name="Shape 435">
            <a:extLst>
              <a:ext uri="{FF2B5EF4-FFF2-40B4-BE49-F238E27FC236}">
                <a16:creationId xmlns="" xmlns:a16="http://schemas.microsoft.com/office/drawing/2014/main" id="{D3699A37-64A3-43B3-A65D-FAD3F2897106}"/>
              </a:ext>
            </a:extLst>
          </p:cNvPr>
          <p:cNvSpPr txBox="1">
            <a:spLocks/>
          </p:cNvSpPr>
          <p:nvPr/>
        </p:nvSpPr>
        <p:spPr>
          <a:xfrm>
            <a:off x="4572000" y="1720954"/>
            <a:ext cx="4236900" cy="1577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pPr marL="0" indent="0">
              <a:buFont typeface="Arial"/>
              <a:buNone/>
            </a:pPr>
            <a:r>
              <a:rPr lang="en-US" sz="2800" dirty="0"/>
              <a:t>Ankle injuries are the most common, followed by shoulder and finger</a:t>
            </a:r>
          </a:p>
        </p:txBody>
      </p:sp>
    </p:spTree>
    <p:extLst>
      <p:ext uri="{BB962C8B-B14F-4D97-AF65-F5344CB8AC3E}">
        <p14:creationId xmlns:p14="http://schemas.microsoft.com/office/powerpoint/2010/main" val="34748611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995CBAB-041F-4040-97F8-570B18ED81B0}"/>
              </a:ext>
            </a:extLst>
          </p:cNvPr>
          <p:cNvSpPr>
            <a:spLocks noGrp="1"/>
          </p:cNvSpPr>
          <p:nvPr>
            <p:ph type="title"/>
          </p:nvPr>
        </p:nvSpPr>
        <p:spPr/>
        <p:txBody>
          <a:bodyPr/>
          <a:lstStyle/>
          <a:p>
            <a:endParaRPr lang="en-US"/>
          </a:p>
        </p:txBody>
      </p:sp>
      <p:pic>
        <p:nvPicPr>
          <p:cNvPr id="3" name="Shape 479" descr="C:\Users\chapinrw\Desktop\AGFA cases\DANK3_176422963\474642646.jpg">
            <a:extLst>
              <a:ext uri="{FF2B5EF4-FFF2-40B4-BE49-F238E27FC236}">
                <a16:creationId xmlns="" xmlns:a16="http://schemas.microsoft.com/office/drawing/2014/main" id="{C0CCB9C2-5347-4879-A014-E09E93094B38}"/>
              </a:ext>
            </a:extLst>
          </p:cNvPr>
          <p:cNvPicPr preferRelativeResize="0"/>
          <p:nvPr/>
        </p:nvPicPr>
        <p:blipFill rotWithShape="1">
          <a:blip r:embed="rId2">
            <a:alphaModFix/>
          </a:blip>
          <a:srcRect/>
          <a:stretch/>
        </p:blipFill>
        <p:spPr>
          <a:xfrm>
            <a:off x="633228" y="651502"/>
            <a:ext cx="7340205" cy="6080004"/>
          </a:xfrm>
          <a:prstGeom prst="rect">
            <a:avLst/>
          </a:prstGeom>
          <a:noFill/>
          <a:ln>
            <a:noFill/>
          </a:ln>
        </p:spPr>
      </p:pic>
    </p:spTree>
    <p:extLst>
      <p:ext uri="{BB962C8B-B14F-4D97-AF65-F5344CB8AC3E}">
        <p14:creationId xmlns:p14="http://schemas.microsoft.com/office/powerpoint/2010/main" val="62844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14C8F5FD-A6B0-43D4-A94A-2D5E415680D1}"/>
              </a:ext>
            </a:extLst>
          </p:cNvPr>
          <p:cNvSpPr>
            <a:spLocks noGrp="1"/>
          </p:cNvSpPr>
          <p:nvPr>
            <p:ph type="title"/>
          </p:nvPr>
        </p:nvSpPr>
        <p:spPr/>
        <p:txBody>
          <a:bodyPr/>
          <a:lstStyle/>
          <a:p>
            <a:r>
              <a:rPr lang="en-US" dirty="0">
                <a:latin typeface="Arial"/>
                <a:ea typeface="Arial"/>
                <a:cs typeface="Arial"/>
                <a:sym typeface="Arial"/>
              </a:rPr>
              <a:t>Maisonneuve fracture</a:t>
            </a:r>
            <a:endParaRPr lang="en-US" dirty="0"/>
          </a:p>
        </p:txBody>
      </p:sp>
      <p:sp>
        <p:nvSpPr>
          <p:cNvPr id="4" name="Text Placeholder 3">
            <a:extLst>
              <a:ext uri="{FF2B5EF4-FFF2-40B4-BE49-F238E27FC236}">
                <a16:creationId xmlns="" xmlns:a16="http://schemas.microsoft.com/office/drawing/2014/main" id="{7494DD98-764F-4CB9-9707-110E86E88731}"/>
              </a:ext>
            </a:extLst>
          </p:cNvPr>
          <p:cNvSpPr>
            <a:spLocks noGrp="1"/>
          </p:cNvSpPr>
          <p:nvPr>
            <p:ph type="body" idx="1"/>
          </p:nvPr>
        </p:nvSpPr>
        <p:spPr/>
        <p:txBody>
          <a:bodyPr/>
          <a:lstStyle/>
          <a:p>
            <a:pPr marL="266700" lvl="0" indent="-241300">
              <a:spcBef>
                <a:spcPts val="0"/>
              </a:spcBef>
              <a:buSzPts val="2200"/>
            </a:pPr>
            <a:r>
              <a:rPr lang="en-US" sz="2000" dirty="0">
                <a:latin typeface="Arial"/>
                <a:ea typeface="Arial"/>
                <a:cs typeface="Arial"/>
                <a:sym typeface="Arial"/>
              </a:rPr>
              <a:t>Suspect when fibula fracture does NOT accompany</a:t>
            </a:r>
            <a:endParaRPr lang="en-US" sz="2000" dirty="0"/>
          </a:p>
          <a:p>
            <a:pPr marL="520700" lvl="1" indent="-203200">
              <a:spcBef>
                <a:spcPts val="600"/>
              </a:spcBef>
              <a:buSzPts val="1800"/>
            </a:pPr>
            <a:r>
              <a:rPr lang="en-US" sz="2000" dirty="0">
                <a:latin typeface="Arial"/>
                <a:ea typeface="Arial"/>
                <a:cs typeface="Arial"/>
                <a:sym typeface="Arial"/>
              </a:rPr>
              <a:t>medial mortise widening </a:t>
            </a:r>
            <a:endParaRPr lang="en-US" sz="2000" dirty="0"/>
          </a:p>
          <a:p>
            <a:pPr marL="520700" lvl="1" indent="-203200">
              <a:spcBef>
                <a:spcPts val="600"/>
              </a:spcBef>
              <a:buSzPts val="1800"/>
            </a:pPr>
            <a:r>
              <a:rPr lang="en-US" sz="2000" dirty="0">
                <a:latin typeface="Arial"/>
                <a:ea typeface="Arial"/>
                <a:cs typeface="Arial"/>
                <a:sym typeface="Arial"/>
              </a:rPr>
              <a:t>medial malleolus fracture </a:t>
            </a:r>
            <a:endParaRPr lang="en-US" sz="2000" dirty="0"/>
          </a:p>
          <a:p>
            <a:pPr marL="520700" lvl="1" indent="-203200">
              <a:spcBef>
                <a:spcPts val="600"/>
              </a:spcBef>
              <a:buSzPts val="1800"/>
            </a:pPr>
            <a:r>
              <a:rPr lang="en-US" sz="2000" dirty="0">
                <a:latin typeface="Arial"/>
                <a:ea typeface="Arial"/>
                <a:cs typeface="Arial"/>
                <a:sym typeface="Arial"/>
              </a:rPr>
              <a:t>posterior tibial “malleolus” fracture</a:t>
            </a:r>
            <a:endParaRPr lang="en-US" sz="2000" dirty="0"/>
          </a:p>
          <a:p>
            <a:pPr marL="266700" lvl="0" indent="-241300">
              <a:spcBef>
                <a:spcPts val="800"/>
              </a:spcBef>
              <a:buSzPts val="2200"/>
            </a:pPr>
            <a:r>
              <a:rPr lang="en-US" sz="2000" dirty="0">
                <a:latin typeface="Arial"/>
                <a:ea typeface="Arial"/>
                <a:cs typeface="Arial"/>
                <a:sym typeface="Arial"/>
              </a:rPr>
              <a:t>Force transmitted proximally through syndesmotic membrane</a:t>
            </a:r>
            <a:endParaRPr lang="en-US" sz="2000" dirty="0"/>
          </a:p>
          <a:p>
            <a:pPr marL="266700" lvl="0" indent="-241300">
              <a:spcBef>
                <a:spcPts val="800"/>
              </a:spcBef>
              <a:buSzPts val="2200"/>
            </a:pPr>
            <a:r>
              <a:rPr lang="en-US" sz="2000" dirty="0">
                <a:latin typeface="Arial"/>
                <a:ea typeface="Arial"/>
                <a:cs typeface="Arial"/>
                <a:sym typeface="Arial"/>
              </a:rPr>
              <a:t>May be overlooked because patients may ignore pain in the proximal fibula when more painful ankle injuries exist</a:t>
            </a:r>
            <a:endParaRPr lang="en-US" sz="2000" dirty="0"/>
          </a:p>
          <a:p>
            <a:pPr marL="25400" indent="0">
              <a:buNone/>
            </a:pPr>
            <a:endParaRPr lang="en-US" sz="2000" dirty="0"/>
          </a:p>
        </p:txBody>
      </p:sp>
    </p:spTree>
    <p:extLst>
      <p:ext uri="{BB962C8B-B14F-4D97-AF65-F5344CB8AC3E}">
        <p14:creationId xmlns:p14="http://schemas.microsoft.com/office/powerpoint/2010/main" val="39138491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hape 484" descr="H:\PC11.12.03\PCCase3knee1.001.JPG">
            <a:extLst>
              <a:ext uri="{FF2B5EF4-FFF2-40B4-BE49-F238E27FC236}">
                <a16:creationId xmlns="" xmlns:a16="http://schemas.microsoft.com/office/drawing/2014/main" id="{1CDA8C01-22FE-48AF-B14C-0360404FE519}"/>
              </a:ext>
            </a:extLst>
          </p:cNvPr>
          <p:cNvPicPr preferRelativeResize="0"/>
          <p:nvPr/>
        </p:nvPicPr>
        <p:blipFill rotWithShape="1">
          <a:blip r:embed="rId2">
            <a:alphaModFix/>
          </a:blip>
          <a:srcRect l="11813" r="11821"/>
          <a:stretch/>
        </p:blipFill>
        <p:spPr>
          <a:xfrm>
            <a:off x="0" y="990079"/>
            <a:ext cx="5048622" cy="5867920"/>
          </a:xfrm>
          <a:prstGeom prst="rect">
            <a:avLst/>
          </a:prstGeom>
          <a:noFill/>
          <a:ln>
            <a:noFill/>
          </a:ln>
        </p:spPr>
      </p:pic>
      <p:pic>
        <p:nvPicPr>
          <p:cNvPr id="4" name="Shape 485" descr="H:\PC11.12.03\PCCase3knee2.001.JPG">
            <a:extLst>
              <a:ext uri="{FF2B5EF4-FFF2-40B4-BE49-F238E27FC236}">
                <a16:creationId xmlns="" xmlns:a16="http://schemas.microsoft.com/office/drawing/2014/main" id="{457E4EC5-F57C-4ED2-BF61-C5D7D3E268E0}"/>
              </a:ext>
            </a:extLst>
          </p:cNvPr>
          <p:cNvPicPr preferRelativeResize="0"/>
          <p:nvPr/>
        </p:nvPicPr>
        <p:blipFill rotWithShape="1">
          <a:blip r:embed="rId3">
            <a:alphaModFix/>
          </a:blip>
          <a:srcRect l="5458" r="908"/>
          <a:stretch/>
        </p:blipFill>
        <p:spPr>
          <a:xfrm>
            <a:off x="4102075" y="33486"/>
            <a:ext cx="5029647" cy="4767337"/>
          </a:xfrm>
          <a:prstGeom prst="rect">
            <a:avLst/>
          </a:prstGeom>
          <a:noFill/>
          <a:ln>
            <a:noFill/>
          </a:ln>
        </p:spPr>
      </p:pic>
    </p:spTree>
    <p:extLst>
      <p:ext uri="{BB962C8B-B14F-4D97-AF65-F5344CB8AC3E}">
        <p14:creationId xmlns:p14="http://schemas.microsoft.com/office/powerpoint/2010/main" val="25021567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Shape 49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4400"/>
              <a:buFont typeface="Calibri"/>
              <a:buNone/>
            </a:pPr>
            <a:r>
              <a:rPr lang="en-US" sz="4400" b="0" i="0" u="none" strike="noStrike" cap="none" dirty="0">
                <a:solidFill>
                  <a:schemeClr val="lt1"/>
                </a:solidFill>
                <a:latin typeface="Calibri"/>
                <a:ea typeface="Calibri"/>
                <a:cs typeface="Calibri"/>
                <a:sym typeface="Calibri"/>
              </a:rPr>
              <a:t>Missed Unstable Ankle Sprain</a:t>
            </a:r>
            <a:endParaRPr sz="4400" b="0" i="0" u="none" strike="noStrike" cap="none" dirty="0">
              <a:solidFill>
                <a:schemeClr val="lt1"/>
              </a:solidFill>
              <a:latin typeface="Calibri"/>
              <a:ea typeface="Calibri"/>
              <a:cs typeface="Calibri"/>
              <a:sym typeface="Calibri"/>
            </a:endParaRPr>
          </a:p>
        </p:txBody>
      </p:sp>
      <p:sp>
        <p:nvSpPr>
          <p:cNvPr id="498" name="Shape 498"/>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marR="0" lvl="0" indent="-139700" algn="l" rtl="0">
              <a:spcBef>
                <a:spcPts val="0"/>
              </a:spcBef>
              <a:spcAft>
                <a:spcPts val="0"/>
              </a:spcAft>
              <a:buClr>
                <a:schemeClr val="lt1"/>
              </a:buClr>
              <a:buSzPts val="3200"/>
              <a:buFont typeface="Arial"/>
              <a:buNone/>
            </a:pPr>
            <a:endParaRPr sz="3200" b="0" i="0" u="none" strike="noStrike" cap="none">
              <a:solidFill>
                <a:schemeClr val="lt1"/>
              </a:solidFill>
              <a:latin typeface="Calibri"/>
              <a:ea typeface="Calibri"/>
              <a:cs typeface="Calibri"/>
              <a:sym typeface="Calibri"/>
            </a:endParaRPr>
          </a:p>
        </p:txBody>
      </p:sp>
      <p:pic>
        <p:nvPicPr>
          <p:cNvPr id="499" name="Shape 499"/>
          <p:cNvPicPr preferRelativeResize="0"/>
          <p:nvPr/>
        </p:nvPicPr>
        <p:blipFill rotWithShape="1">
          <a:blip r:embed="rId3">
            <a:alphaModFix/>
          </a:blip>
          <a:srcRect l="18348" t="8021" r="26648" b="3537"/>
          <a:stretch/>
        </p:blipFill>
        <p:spPr>
          <a:xfrm>
            <a:off x="457200" y="1600200"/>
            <a:ext cx="2611535" cy="4883978"/>
          </a:xfrm>
          <a:prstGeom prst="rect">
            <a:avLst/>
          </a:prstGeom>
          <a:noFill/>
          <a:ln>
            <a:noFill/>
          </a:ln>
        </p:spPr>
      </p:pic>
      <p:pic>
        <p:nvPicPr>
          <p:cNvPr id="500" name="Shape 500"/>
          <p:cNvPicPr preferRelativeResize="0"/>
          <p:nvPr/>
        </p:nvPicPr>
        <p:blipFill rotWithShape="1">
          <a:blip r:embed="rId4">
            <a:alphaModFix/>
          </a:blip>
          <a:srcRect l="20001" t="9526" r="22639"/>
          <a:stretch/>
        </p:blipFill>
        <p:spPr>
          <a:xfrm>
            <a:off x="6089994" y="1600200"/>
            <a:ext cx="2662481" cy="4883978"/>
          </a:xfrm>
          <a:prstGeom prst="rect">
            <a:avLst/>
          </a:prstGeom>
          <a:noFill/>
          <a:ln>
            <a:noFill/>
          </a:ln>
        </p:spPr>
      </p:pic>
      <p:pic>
        <p:nvPicPr>
          <p:cNvPr id="501" name="Shape 501"/>
          <p:cNvPicPr preferRelativeResize="0"/>
          <p:nvPr/>
        </p:nvPicPr>
        <p:blipFill rotWithShape="1">
          <a:blip r:embed="rId5">
            <a:alphaModFix/>
          </a:blip>
          <a:srcRect l="24053" t="20000" r="28070" b="7875"/>
          <a:stretch/>
        </p:blipFill>
        <p:spPr>
          <a:xfrm>
            <a:off x="3200085" y="1600200"/>
            <a:ext cx="2787760" cy="4883978"/>
          </a:xfrm>
          <a:prstGeom prst="rect">
            <a:avLst/>
          </a:prstGeom>
          <a:noFill/>
          <a:ln>
            <a:noFill/>
          </a:ln>
        </p:spPr>
      </p:pic>
    </p:spTree>
    <p:extLst>
      <p:ext uri="{BB962C8B-B14F-4D97-AF65-F5344CB8AC3E}">
        <p14:creationId xmlns:p14="http://schemas.microsoft.com/office/powerpoint/2010/main" val="10831581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E4048905-F268-416E-A553-113335BFDEC3}"/>
              </a:ext>
            </a:extLst>
          </p:cNvPr>
          <p:cNvSpPr>
            <a:spLocks noGrp="1"/>
          </p:cNvSpPr>
          <p:nvPr>
            <p:ph type="title"/>
          </p:nvPr>
        </p:nvSpPr>
        <p:spPr/>
        <p:txBody>
          <a:bodyPr/>
          <a:lstStyle/>
          <a:p>
            <a:r>
              <a:rPr lang="en-US" dirty="0"/>
              <a:t>Low vs. High Ankle Sprain</a:t>
            </a:r>
          </a:p>
        </p:txBody>
      </p:sp>
      <p:sp>
        <p:nvSpPr>
          <p:cNvPr id="4" name="Text Placeholder 3">
            <a:extLst>
              <a:ext uri="{FF2B5EF4-FFF2-40B4-BE49-F238E27FC236}">
                <a16:creationId xmlns="" xmlns:a16="http://schemas.microsoft.com/office/drawing/2014/main" id="{1FCF5477-FE0C-428E-8ABC-EBC05A59609E}"/>
              </a:ext>
            </a:extLst>
          </p:cNvPr>
          <p:cNvSpPr>
            <a:spLocks noGrp="1"/>
          </p:cNvSpPr>
          <p:nvPr>
            <p:ph type="body" idx="1"/>
          </p:nvPr>
        </p:nvSpPr>
        <p:spPr/>
        <p:txBody>
          <a:bodyPr/>
          <a:lstStyle/>
          <a:p>
            <a:r>
              <a:rPr lang="en-US" sz="2800" dirty="0"/>
              <a:t>Classic “low” ankle sprain treated by up to 1 week immobilization in boot (CAM) followed by mobilization and rehab. </a:t>
            </a:r>
          </a:p>
          <a:p>
            <a:pPr lvl="1"/>
            <a:r>
              <a:rPr lang="en-US" sz="2400" dirty="0"/>
              <a:t>Surgery for persistent instability or poor clinical response</a:t>
            </a:r>
          </a:p>
          <a:p>
            <a:r>
              <a:rPr lang="en-US" sz="2800" dirty="0"/>
              <a:t>High Ankle Sprain: Notoriously prolonged and variable recovery</a:t>
            </a:r>
          </a:p>
          <a:p>
            <a:pPr lvl="1"/>
            <a:r>
              <a:rPr lang="en-US" dirty="0"/>
              <a:t>Nonoperative treatment in cast for 2-4 weeks</a:t>
            </a:r>
          </a:p>
          <a:p>
            <a:pPr lvl="1"/>
            <a:r>
              <a:rPr lang="en-US" dirty="0"/>
              <a:t>Surgery for evidence of instability with stress</a:t>
            </a:r>
          </a:p>
          <a:p>
            <a:endParaRPr lang="en-US" sz="2800" dirty="0"/>
          </a:p>
          <a:p>
            <a:endParaRPr lang="en-US" sz="2800" dirty="0"/>
          </a:p>
        </p:txBody>
      </p:sp>
    </p:spTree>
    <p:extLst>
      <p:ext uri="{BB962C8B-B14F-4D97-AF65-F5344CB8AC3E}">
        <p14:creationId xmlns:p14="http://schemas.microsoft.com/office/powerpoint/2010/main" val="34026431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Shape 161"/>
          <p:cNvSpPr txBox="1">
            <a:spLocks noGrp="1"/>
          </p:cNvSpPr>
          <p:nvPr>
            <p:ph type="title"/>
          </p:nvPr>
        </p:nvSpPr>
        <p:spPr>
          <a:xfrm>
            <a:off x="457200" y="274638"/>
            <a:ext cx="8229600" cy="11430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a:t>Orthopedic Emergency/Urgency</a:t>
            </a:r>
            <a:endParaRPr/>
          </a:p>
        </p:txBody>
      </p:sp>
      <p:sp>
        <p:nvSpPr>
          <p:cNvPr id="162" name="Shape 162"/>
          <p:cNvSpPr txBox="1">
            <a:spLocks noGrp="1"/>
          </p:cNvSpPr>
          <p:nvPr>
            <p:ph type="body" idx="1"/>
          </p:nvPr>
        </p:nvSpPr>
        <p:spPr>
          <a:xfrm>
            <a:off x="457200" y="1600200"/>
            <a:ext cx="8229600" cy="4526100"/>
          </a:xfrm>
          <a:prstGeom prst="rect">
            <a:avLst/>
          </a:prstGeom>
        </p:spPr>
        <p:txBody>
          <a:bodyPr spcFirstLastPara="1" wrap="square" lIns="91425" tIns="91425" rIns="91425" bIns="91425" anchor="t" anchorCtr="0">
            <a:noAutofit/>
          </a:bodyPr>
          <a:lstStyle/>
          <a:p>
            <a:pPr marL="0" lvl="0" indent="0">
              <a:spcBef>
                <a:spcPts val="640"/>
              </a:spcBef>
              <a:spcAft>
                <a:spcPts val="0"/>
              </a:spcAft>
              <a:buNone/>
            </a:pPr>
            <a:r>
              <a:rPr lang="en-US" dirty="0"/>
              <a:t>-Fractures with vascular compromise</a:t>
            </a:r>
            <a:endParaRPr dirty="0"/>
          </a:p>
          <a:p>
            <a:pPr marL="0" lvl="0" indent="0">
              <a:spcBef>
                <a:spcPts val="640"/>
              </a:spcBef>
              <a:spcAft>
                <a:spcPts val="0"/>
              </a:spcAft>
              <a:buNone/>
            </a:pPr>
            <a:r>
              <a:rPr lang="en-US" dirty="0"/>
              <a:t>-Compartment syndrome</a:t>
            </a:r>
            <a:endParaRPr dirty="0"/>
          </a:p>
          <a:p>
            <a:pPr marL="0" lvl="0" indent="0">
              <a:spcBef>
                <a:spcPts val="640"/>
              </a:spcBef>
              <a:spcAft>
                <a:spcPts val="0"/>
              </a:spcAft>
              <a:buNone/>
            </a:pPr>
            <a:r>
              <a:rPr lang="en-US" dirty="0"/>
              <a:t>-Open fractures</a:t>
            </a:r>
            <a:endParaRPr dirty="0"/>
          </a:p>
          <a:p>
            <a:pPr marL="0" lvl="0" indent="0">
              <a:spcBef>
                <a:spcPts val="640"/>
              </a:spcBef>
              <a:spcAft>
                <a:spcPts val="0"/>
              </a:spcAft>
              <a:buNone/>
            </a:pPr>
            <a:r>
              <a:rPr lang="en-US" dirty="0"/>
              <a:t>-Dislocations</a:t>
            </a:r>
            <a:endParaRPr dirty="0"/>
          </a:p>
          <a:p>
            <a:pPr marL="0" lvl="0" indent="0">
              <a:spcBef>
                <a:spcPts val="640"/>
              </a:spcBef>
              <a:spcAft>
                <a:spcPts val="0"/>
              </a:spcAft>
              <a:buNone/>
            </a:pPr>
            <a:r>
              <a:rPr lang="en-US" dirty="0"/>
              <a:t>-Long bone fractures</a:t>
            </a:r>
            <a:endParaRPr dirty="0"/>
          </a:p>
          <a:p>
            <a:pPr marL="0" lvl="0" indent="0">
              <a:spcBef>
                <a:spcPts val="640"/>
              </a:spcBef>
              <a:spcAft>
                <a:spcPts val="0"/>
              </a:spcAft>
              <a:buNone/>
            </a:pPr>
            <a:r>
              <a:rPr lang="en-US" dirty="0"/>
              <a:t>-Hand and foot injuries</a:t>
            </a:r>
            <a:endParaRPr dirty="0"/>
          </a:p>
          <a:p>
            <a:pPr marL="0" lvl="0" indent="0">
              <a:spcBef>
                <a:spcPts val="640"/>
              </a:spcBef>
              <a:spcAft>
                <a:spcPts val="0"/>
              </a:spcAft>
              <a:buNone/>
            </a:pPr>
            <a:r>
              <a:rPr lang="en-US" dirty="0"/>
              <a:t>-Periarticular fractures</a:t>
            </a:r>
            <a:endParaRPr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pic>
        <p:nvPicPr>
          <p:cNvPr id="507" name="Shape 507"/>
          <p:cNvPicPr preferRelativeResize="0"/>
          <p:nvPr/>
        </p:nvPicPr>
        <p:blipFill rotWithShape="1">
          <a:blip r:embed="rId3">
            <a:alphaModFix/>
          </a:blip>
          <a:srcRect l="13101" t="14032" r="11426" b="6953"/>
          <a:stretch/>
        </p:blipFill>
        <p:spPr>
          <a:xfrm>
            <a:off x="457200" y="1006427"/>
            <a:ext cx="3483808" cy="5639737"/>
          </a:xfrm>
          <a:prstGeom prst="rect">
            <a:avLst/>
          </a:prstGeom>
          <a:noFill/>
          <a:ln>
            <a:noFill/>
          </a:ln>
        </p:spPr>
      </p:pic>
      <p:pic>
        <p:nvPicPr>
          <p:cNvPr id="508" name="Shape 508"/>
          <p:cNvPicPr preferRelativeResize="0"/>
          <p:nvPr/>
        </p:nvPicPr>
        <p:blipFill rotWithShape="1">
          <a:blip r:embed="rId4">
            <a:alphaModFix/>
          </a:blip>
          <a:srcRect l="12665" r="2213" b="7544"/>
          <a:stretch/>
        </p:blipFill>
        <p:spPr>
          <a:xfrm>
            <a:off x="4636514" y="1006427"/>
            <a:ext cx="3483808" cy="5851575"/>
          </a:xfrm>
          <a:prstGeom prst="rect">
            <a:avLst/>
          </a:prstGeom>
          <a:noFill/>
          <a:ln>
            <a:noFill/>
          </a:ln>
        </p:spPr>
      </p:pic>
      <p:sp>
        <p:nvSpPr>
          <p:cNvPr id="2" name="Title 1">
            <a:extLst>
              <a:ext uri="{FF2B5EF4-FFF2-40B4-BE49-F238E27FC236}">
                <a16:creationId xmlns="" xmlns:a16="http://schemas.microsoft.com/office/drawing/2014/main" id="{293E7048-E6B0-4092-A17A-740A3FD3F297}"/>
              </a:ext>
            </a:extLst>
          </p:cNvPr>
          <p:cNvSpPr>
            <a:spLocks noGrp="1"/>
          </p:cNvSpPr>
          <p:nvPr>
            <p:ph type="title"/>
          </p:nvPr>
        </p:nvSpPr>
        <p:spPr>
          <a:xfrm>
            <a:off x="392687" y="88206"/>
            <a:ext cx="8229600" cy="1143000"/>
          </a:xfrm>
        </p:spPr>
        <p:txBody>
          <a:bodyPr/>
          <a:lstStyle/>
          <a:p>
            <a:r>
              <a:rPr lang="en-US" dirty="0"/>
              <a:t>High Ankle Sprain: AITFL</a:t>
            </a:r>
          </a:p>
        </p:txBody>
      </p:sp>
      <p:cxnSp>
        <p:nvCxnSpPr>
          <p:cNvPr id="4" name="Straight Arrow Connector 3">
            <a:extLst>
              <a:ext uri="{FF2B5EF4-FFF2-40B4-BE49-F238E27FC236}">
                <a16:creationId xmlns="" xmlns:a16="http://schemas.microsoft.com/office/drawing/2014/main" id="{DF30696A-5146-4285-9553-3B1AB1A65295}"/>
              </a:ext>
            </a:extLst>
          </p:cNvPr>
          <p:cNvCxnSpPr>
            <a:cxnSpLocks/>
          </p:cNvCxnSpPr>
          <p:nvPr/>
        </p:nvCxnSpPr>
        <p:spPr>
          <a:xfrm>
            <a:off x="4542742" y="3413909"/>
            <a:ext cx="683919" cy="518305"/>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 xmlns:a16="http://schemas.microsoft.com/office/drawing/2014/main" id="{C16C25C2-BEDA-4E6F-8DCB-00948E5D141C}"/>
              </a:ext>
            </a:extLst>
          </p:cNvPr>
          <p:cNvCxnSpPr>
            <a:cxnSpLocks/>
          </p:cNvCxnSpPr>
          <p:nvPr/>
        </p:nvCxnSpPr>
        <p:spPr>
          <a:xfrm>
            <a:off x="339759" y="2788096"/>
            <a:ext cx="683919" cy="518305"/>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1076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Shape 431"/>
          <p:cNvSpPr txBox="1">
            <a:spLocks noGrp="1"/>
          </p:cNvSpPr>
          <p:nvPr>
            <p:ph type="title"/>
          </p:nvPr>
        </p:nvSpPr>
        <p:spPr>
          <a:xfrm>
            <a:off x="1931299" y="43535"/>
            <a:ext cx="4634144" cy="10338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dirty="0" err="1"/>
              <a:t>Skimboarder’s</a:t>
            </a:r>
            <a:r>
              <a:rPr lang="en-US" dirty="0"/>
              <a:t> Toe</a:t>
            </a:r>
            <a:endParaRPr dirty="0"/>
          </a:p>
        </p:txBody>
      </p:sp>
      <p:pic>
        <p:nvPicPr>
          <p:cNvPr id="432" name="Shape 432"/>
          <p:cNvPicPr preferRelativeResize="0"/>
          <p:nvPr/>
        </p:nvPicPr>
        <p:blipFill rotWithShape="1">
          <a:blip r:embed="rId3">
            <a:alphaModFix/>
          </a:blip>
          <a:srcRect r="18320"/>
          <a:stretch/>
        </p:blipFill>
        <p:spPr>
          <a:xfrm>
            <a:off x="83375" y="979425"/>
            <a:ext cx="3858875" cy="2571775"/>
          </a:xfrm>
          <a:prstGeom prst="rect">
            <a:avLst/>
          </a:prstGeom>
          <a:noFill/>
          <a:ln>
            <a:noFill/>
          </a:ln>
        </p:spPr>
      </p:pic>
      <p:pic>
        <p:nvPicPr>
          <p:cNvPr id="433" name="Shape 433"/>
          <p:cNvPicPr preferRelativeResize="0"/>
          <p:nvPr/>
        </p:nvPicPr>
        <p:blipFill rotWithShape="1">
          <a:blip r:embed="rId4">
            <a:alphaModFix/>
          </a:blip>
          <a:srcRect l="36308" t="4460" r="2678" b="14580"/>
          <a:stretch/>
        </p:blipFill>
        <p:spPr>
          <a:xfrm>
            <a:off x="83375" y="3710644"/>
            <a:ext cx="4284439" cy="2956485"/>
          </a:xfrm>
          <a:prstGeom prst="rect">
            <a:avLst/>
          </a:prstGeom>
          <a:noFill/>
          <a:ln>
            <a:noFill/>
          </a:ln>
        </p:spPr>
      </p:pic>
      <p:pic>
        <p:nvPicPr>
          <p:cNvPr id="7" name="Shape 443">
            <a:extLst>
              <a:ext uri="{FF2B5EF4-FFF2-40B4-BE49-F238E27FC236}">
                <a16:creationId xmlns="" xmlns:a16="http://schemas.microsoft.com/office/drawing/2014/main" id="{BBE095FE-25CF-435D-BCC8-F7B1B2981D15}"/>
              </a:ext>
            </a:extLst>
          </p:cNvPr>
          <p:cNvPicPr preferRelativeResize="0"/>
          <p:nvPr/>
        </p:nvPicPr>
        <p:blipFill>
          <a:blip r:embed="rId5">
            <a:alphaModFix/>
          </a:blip>
          <a:stretch>
            <a:fillRect/>
          </a:stretch>
        </p:blipFill>
        <p:spPr>
          <a:xfrm>
            <a:off x="5344763" y="1077335"/>
            <a:ext cx="2441359" cy="3510862"/>
          </a:xfrm>
          <a:prstGeom prst="rect">
            <a:avLst/>
          </a:prstGeom>
          <a:noFill/>
          <a:ln>
            <a:noFill/>
          </a:ln>
        </p:spPr>
      </p:pic>
      <p:sp>
        <p:nvSpPr>
          <p:cNvPr id="8" name="Shape 444">
            <a:extLst>
              <a:ext uri="{FF2B5EF4-FFF2-40B4-BE49-F238E27FC236}">
                <a16:creationId xmlns="" xmlns:a16="http://schemas.microsoft.com/office/drawing/2014/main" id="{CE534A44-ECA2-4682-9112-3E7BC397E2E6}"/>
              </a:ext>
            </a:extLst>
          </p:cNvPr>
          <p:cNvSpPr txBox="1"/>
          <p:nvPr/>
        </p:nvSpPr>
        <p:spPr>
          <a:xfrm>
            <a:off x="3942250" y="4856301"/>
            <a:ext cx="5633836" cy="43609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dirty="0">
                <a:solidFill>
                  <a:schemeClr val="lt1"/>
                </a:solidFill>
                <a:latin typeface="Calibri"/>
                <a:ea typeface="Calibri"/>
                <a:cs typeface="Calibri"/>
                <a:sym typeface="Calibri"/>
              </a:rPr>
              <a:t>-Forced dorsiflexion of bare foot</a:t>
            </a:r>
          </a:p>
          <a:p>
            <a:pPr marL="0" marR="0" lvl="0" indent="0" algn="ctr" rtl="0">
              <a:spcBef>
                <a:spcPts val="0"/>
              </a:spcBef>
              <a:spcAft>
                <a:spcPts val="0"/>
              </a:spcAft>
              <a:buNone/>
            </a:pPr>
            <a:r>
              <a:rPr lang="en-US" sz="1800" dirty="0">
                <a:solidFill>
                  <a:schemeClr val="lt1"/>
                </a:solidFill>
                <a:latin typeface="Calibri"/>
                <a:ea typeface="Calibri"/>
                <a:cs typeface="Calibri"/>
                <a:sym typeface="Calibri"/>
              </a:rPr>
              <a:t>-Disruption of extensor hood around EHL tendon</a:t>
            </a:r>
          </a:p>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a:p>
            <a:pPr marL="0" marR="0" lvl="0" indent="0" algn="ctr" rtl="0">
              <a:spcBef>
                <a:spcPts val="0"/>
              </a:spcBef>
              <a:spcAft>
                <a:spcPts val="0"/>
              </a:spcAft>
              <a:buNone/>
            </a:pPr>
            <a:r>
              <a:rPr lang="en-US" dirty="0">
                <a:solidFill>
                  <a:schemeClr val="lt1"/>
                </a:solidFill>
                <a:latin typeface="Calibri"/>
                <a:ea typeface="Calibri"/>
                <a:cs typeface="Calibri"/>
                <a:sym typeface="Calibri"/>
              </a:rPr>
              <a:t>Donnelly, LF et al. </a:t>
            </a:r>
            <a:r>
              <a:rPr lang="en-US" dirty="0" err="1">
                <a:solidFill>
                  <a:schemeClr val="lt1"/>
                </a:solidFill>
                <a:latin typeface="Calibri"/>
                <a:ea typeface="Calibri"/>
                <a:cs typeface="Calibri"/>
                <a:sym typeface="Calibri"/>
              </a:rPr>
              <a:t>Skimboarder’s</a:t>
            </a:r>
            <a:r>
              <a:rPr lang="en-US" dirty="0">
                <a:solidFill>
                  <a:schemeClr val="lt1"/>
                </a:solidFill>
                <a:latin typeface="Calibri"/>
                <a:ea typeface="Calibri"/>
                <a:cs typeface="Calibri"/>
                <a:sym typeface="Calibri"/>
              </a:rPr>
              <a:t> Toe. </a:t>
            </a:r>
            <a:r>
              <a:rPr lang="en-US" i="1" dirty="0">
                <a:solidFill>
                  <a:schemeClr val="lt1"/>
                </a:solidFill>
                <a:latin typeface="Calibri"/>
                <a:ea typeface="Calibri"/>
                <a:cs typeface="Calibri"/>
                <a:sym typeface="Calibri"/>
              </a:rPr>
              <a:t>AJR </a:t>
            </a:r>
            <a:r>
              <a:rPr lang="en-US" dirty="0">
                <a:solidFill>
                  <a:schemeClr val="lt1"/>
                </a:solidFill>
                <a:latin typeface="Calibri"/>
                <a:ea typeface="Calibri"/>
                <a:cs typeface="Calibri"/>
                <a:sym typeface="Calibri"/>
              </a:rPr>
              <a:t>2005</a:t>
            </a:r>
            <a:endParaRPr dirty="0">
              <a:solidFill>
                <a:schemeClr val="lt1"/>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Shape 450"/>
          <p:cNvSpPr txBox="1">
            <a:spLocks noGrp="1"/>
          </p:cNvSpPr>
          <p:nvPr>
            <p:ph type="title"/>
          </p:nvPr>
        </p:nvSpPr>
        <p:spPr>
          <a:xfrm>
            <a:off x="457200" y="135897"/>
            <a:ext cx="8229600" cy="11430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dirty="0"/>
              <a:t>“Turf toe”</a:t>
            </a:r>
            <a:endParaRPr dirty="0"/>
          </a:p>
        </p:txBody>
      </p:sp>
      <p:sp>
        <p:nvSpPr>
          <p:cNvPr id="2" name="Text Placeholder 1">
            <a:extLst>
              <a:ext uri="{FF2B5EF4-FFF2-40B4-BE49-F238E27FC236}">
                <a16:creationId xmlns="" xmlns:a16="http://schemas.microsoft.com/office/drawing/2014/main" id="{794F4883-9DDF-418E-A859-1629BA92735A}"/>
              </a:ext>
            </a:extLst>
          </p:cNvPr>
          <p:cNvSpPr>
            <a:spLocks noGrp="1"/>
          </p:cNvSpPr>
          <p:nvPr>
            <p:ph type="body" idx="1"/>
          </p:nvPr>
        </p:nvSpPr>
        <p:spPr>
          <a:xfrm>
            <a:off x="519344" y="3084990"/>
            <a:ext cx="8229600" cy="4525963"/>
          </a:xfrm>
        </p:spPr>
        <p:txBody>
          <a:bodyPr/>
          <a:lstStyle/>
          <a:p>
            <a:r>
              <a:rPr lang="en-US" sz="2800" dirty="0"/>
              <a:t>Also a forced dorsiflexion injury</a:t>
            </a:r>
          </a:p>
          <a:p>
            <a:r>
              <a:rPr lang="en-US" sz="2800" dirty="0"/>
              <a:t>Common in American football on artificial turf with soft-soled shoes</a:t>
            </a:r>
          </a:p>
          <a:p>
            <a:r>
              <a:rPr lang="en-US" sz="2800" dirty="0"/>
              <a:t>Plantar plate, medial </a:t>
            </a:r>
            <a:r>
              <a:rPr lang="en-US" sz="2800" dirty="0" err="1"/>
              <a:t>metatarso</a:t>
            </a:r>
            <a:r>
              <a:rPr lang="en-US" sz="2800" dirty="0"/>
              <a:t>-phalangeal ligament, or MCL injury</a:t>
            </a:r>
          </a:p>
          <a:p>
            <a:r>
              <a:rPr lang="en-US" sz="2800" dirty="0"/>
              <a:t>Primary repair may be performed</a:t>
            </a:r>
          </a:p>
        </p:txBody>
      </p:sp>
      <p:pic>
        <p:nvPicPr>
          <p:cNvPr id="452" name="Shape 452"/>
          <p:cNvPicPr preferRelativeResize="0"/>
          <p:nvPr/>
        </p:nvPicPr>
        <p:blipFill>
          <a:blip r:embed="rId3">
            <a:alphaModFix/>
          </a:blip>
          <a:stretch>
            <a:fillRect/>
          </a:stretch>
        </p:blipFill>
        <p:spPr>
          <a:xfrm>
            <a:off x="899475" y="1127316"/>
            <a:ext cx="2952750" cy="1552575"/>
          </a:xfrm>
          <a:prstGeom prst="rect">
            <a:avLst/>
          </a:prstGeom>
          <a:noFill/>
          <a:ln>
            <a:noFill/>
          </a:ln>
        </p:spPr>
      </p:pic>
      <p:pic>
        <p:nvPicPr>
          <p:cNvPr id="453" name="Shape 453"/>
          <p:cNvPicPr preferRelativeResize="0"/>
          <p:nvPr/>
        </p:nvPicPr>
        <p:blipFill>
          <a:blip r:embed="rId4">
            <a:alphaModFix/>
          </a:blip>
          <a:stretch>
            <a:fillRect/>
          </a:stretch>
        </p:blipFill>
        <p:spPr>
          <a:xfrm>
            <a:off x="5416063" y="1042987"/>
            <a:ext cx="3053234" cy="2363939"/>
          </a:xfrm>
          <a:prstGeom prst="rect">
            <a:avLst/>
          </a:prstGeom>
          <a:noFill/>
          <a:ln>
            <a:noFill/>
          </a:ln>
        </p:spPr>
      </p:pic>
      <p:sp>
        <p:nvSpPr>
          <p:cNvPr id="454" name="Shape 454"/>
          <p:cNvSpPr txBox="1"/>
          <p:nvPr/>
        </p:nvSpPr>
        <p:spPr>
          <a:xfrm>
            <a:off x="2209800" y="6347348"/>
            <a:ext cx="4343400" cy="369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dirty="0">
                <a:solidFill>
                  <a:schemeClr val="lt1"/>
                </a:solidFill>
                <a:latin typeface="Calibri"/>
                <a:ea typeface="Calibri"/>
                <a:cs typeface="Calibri"/>
                <a:sym typeface="Calibri"/>
              </a:rPr>
              <a:t>Radsource.us</a:t>
            </a:r>
            <a:endParaRPr sz="1800" dirty="0">
              <a:solidFill>
                <a:schemeClr val="lt1"/>
              </a:solidFill>
              <a:latin typeface="Calibri"/>
              <a:ea typeface="Calibri"/>
              <a:cs typeface="Calibri"/>
              <a:sym typeface="Calibri"/>
            </a:endParaRPr>
          </a:p>
        </p:txBody>
      </p:sp>
      <p:cxnSp>
        <p:nvCxnSpPr>
          <p:cNvPr id="8" name="Straight Arrow Connector 7">
            <a:extLst>
              <a:ext uri="{FF2B5EF4-FFF2-40B4-BE49-F238E27FC236}">
                <a16:creationId xmlns="" xmlns:a16="http://schemas.microsoft.com/office/drawing/2014/main" id="{0511D1EC-F3F4-4110-B0EA-A3CCAF957DA0}"/>
              </a:ext>
            </a:extLst>
          </p:cNvPr>
          <p:cNvCxnSpPr>
            <a:cxnSpLocks/>
          </p:cNvCxnSpPr>
          <p:nvPr/>
        </p:nvCxnSpPr>
        <p:spPr>
          <a:xfrm flipV="1">
            <a:off x="1356355" y="2270316"/>
            <a:ext cx="633398" cy="556945"/>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Shape 470"/>
          <p:cNvSpPr txBox="1">
            <a:spLocks noGrp="1"/>
          </p:cNvSpPr>
          <p:nvPr>
            <p:ph type="title"/>
          </p:nvPr>
        </p:nvSpPr>
        <p:spPr>
          <a:xfrm>
            <a:off x="457200" y="130863"/>
            <a:ext cx="8229600" cy="11430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US"/>
              <a:t>Lesser Planar Plate Injury</a:t>
            </a:r>
            <a:endParaRPr/>
          </a:p>
        </p:txBody>
      </p:sp>
      <p:pic>
        <p:nvPicPr>
          <p:cNvPr id="472" name="Shape 472"/>
          <p:cNvPicPr preferRelativeResize="0"/>
          <p:nvPr/>
        </p:nvPicPr>
        <p:blipFill rotWithShape="1">
          <a:blip r:embed="rId3">
            <a:alphaModFix/>
          </a:blip>
          <a:srcRect l="5548" t="16055" r="4093" b="15624"/>
          <a:stretch/>
        </p:blipFill>
        <p:spPr>
          <a:xfrm>
            <a:off x="23305" y="977711"/>
            <a:ext cx="2861542" cy="2840681"/>
          </a:xfrm>
          <a:prstGeom prst="rect">
            <a:avLst/>
          </a:prstGeom>
          <a:noFill/>
          <a:ln>
            <a:noFill/>
          </a:ln>
        </p:spPr>
      </p:pic>
      <p:pic>
        <p:nvPicPr>
          <p:cNvPr id="473" name="Shape 473"/>
          <p:cNvPicPr preferRelativeResize="0"/>
          <p:nvPr/>
        </p:nvPicPr>
        <p:blipFill rotWithShape="1">
          <a:blip r:embed="rId4">
            <a:alphaModFix/>
          </a:blip>
          <a:srcRect l="8363" t="17714" r="2755" b="22113"/>
          <a:stretch/>
        </p:blipFill>
        <p:spPr>
          <a:xfrm>
            <a:off x="2990427" y="992148"/>
            <a:ext cx="3163145" cy="2811806"/>
          </a:xfrm>
          <a:prstGeom prst="rect">
            <a:avLst/>
          </a:prstGeom>
          <a:noFill/>
          <a:ln>
            <a:noFill/>
          </a:ln>
        </p:spPr>
      </p:pic>
      <p:pic>
        <p:nvPicPr>
          <p:cNvPr id="474" name="Shape 474"/>
          <p:cNvPicPr preferRelativeResize="0"/>
          <p:nvPr/>
        </p:nvPicPr>
        <p:blipFill rotWithShape="1">
          <a:blip r:embed="rId5">
            <a:alphaModFix/>
          </a:blip>
          <a:srcRect l="3121" t="10290" r="8437" b="17187"/>
          <a:stretch/>
        </p:blipFill>
        <p:spPr>
          <a:xfrm>
            <a:off x="6259152" y="1002020"/>
            <a:ext cx="2638313" cy="2840682"/>
          </a:xfrm>
          <a:prstGeom prst="rect">
            <a:avLst/>
          </a:prstGeom>
          <a:noFill/>
          <a:ln>
            <a:noFill/>
          </a:ln>
        </p:spPr>
      </p:pic>
      <p:cxnSp>
        <p:nvCxnSpPr>
          <p:cNvPr id="7" name="Straight Arrow Connector 6">
            <a:extLst>
              <a:ext uri="{FF2B5EF4-FFF2-40B4-BE49-F238E27FC236}">
                <a16:creationId xmlns="" xmlns:a16="http://schemas.microsoft.com/office/drawing/2014/main" id="{29F2ECDF-C4D2-4ADE-865E-B3B9BCDB50CE}"/>
              </a:ext>
            </a:extLst>
          </p:cNvPr>
          <p:cNvCxnSpPr>
            <a:cxnSpLocks/>
          </p:cNvCxnSpPr>
          <p:nvPr/>
        </p:nvCxnSpPr>
        <p:spPr>
          <a:xfrm flipV="1">
            <a:off x="353178" y="2612383"/>
            <a:ext cx="633398" cy="556945"/>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 xmlns:a16="http://schemas.microsoft.com/office/drawing/2014/main" id="{A540FABC-CF3F-4C69-A3CF-9097F800D9DD}"/>
              </a:ext>
            </a:extLst>
          </p:cNvPr>
          <p:cNvCxnSpPr>
            <a:cxnSpLocks/>
          </p:cNvCxnSpPr>
          <p:nvPr/>
        </p:nvCxnSpPr>
        <p:spPr>
          <a:xfrm flipV="1">
            <a:off x="3517283" y="2764783"/>
            <a:ext cx="633398" cy="556945"/>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 xmlns:a16="http://schemas.microsoft.com/office/drawing/2014/main" id="{C654E9D0-4073-4780-A678-40DE1AA9C492}"/>
              </a:ext>
            </a:extLst>
          </p:cNvPr>
          <p:cNvCxnSpPr>
            <a:cxnSpLocks/>
          </p:cNvCxnSpPr>
          <p:nvPr/>
        </p:nvCxnSpPr>
        <p:spPr>
          <a:xfrm flipV="1">
            <a:off x="6891588" y="2897947"/>
            <a:ext cx="633398" cy="556945"/>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 Placeholder 1">
            <a:extLst>
              <a:ext uri="{FF2B5EF4-FFF2-40B4-BE49-F238E27FC236}">
                <a16:creationId xmlns="" xmlns:a16="http://schemas.microsoft.com/office/drawing/2014/main" id="{16E0CD40-D69C-46A5-AF7E-8E8D19864000}"/>
              </a:ext>
            </a:extLst>
          </p:cNvPr>
          <p:cNvSpPr txBox="1">
            <a:spLocks/>
          </p:cNvSpPr>
          <p:nvPr/>
        </p:nvSpPr>
        <p:spPr>
          <a:xfrm>
            <a:off x="457200" y="3958437"/>
            <a:ext cx="8229600" cy="237134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800" dirty="0">
                <a:solidFill>
                  <a:schemeClr val="bg1"/>
                </a:solidFill>
              </a:rPr>
              <a:t>- 90% 2</a:t>
            </a:r>
            <a:r>
              <a:rPr lang="en-US" sz="2800" baseline="30000" dirty="0">
                <a:solidFill>
                  <a:schemeClr val="bg1"/>
                </a:solidFill>
              </a:rPr>
              <a:t>nd</a:t>
            </a:r>
            <a:r>
              <a:rPr lang="en-US" sz="2800" dirty="0">
                <a:solidFill>
                  <a:schemeClr val="bg1"/>
                </a:solidFill>
              </a:rPr>
              <a:t> MTP and lateral</a:t>
            </a:r>
          </a:p>
          <a:p>
            <a:r>
              <a:rPr lang="en-US" sz="2800" dirty="0">
                <a:solidFill>
                  <a:schemeClr val="bg1"/>
                </a:solidFill>
              </a:rPr>
              <a:t>- &gt;50 </a:t>
            </a:r>
            <a:r>
              <a:rPr lang="en-US" sz="2800" dirty="0" err="1">
                <a:solidFill>
                  <a:schemeClr val="bg1"/>
                </a:solidFill>
              </a:rPr>
              <a:t>yo</a:t>
            </a:r>
            <a:r>
              <a:rPr lang="en-US" sz="2800" dirty="0">
                <a:solidFill>
                  <a:schemeClr val="bg1"/>
                </a:solidFill>
              </a:rPr>
              <a:t> F</a:t>
            </a:r>
          </a:p>
          <a:p>
            <a:r>
              <a:rPr lang="en-US" sz="2800" dirty="0">
                <a:solidFill>
                  <a:schemeClr val="bg1"/>
                </a:solidFill>
              </a:rPr>
              <a:t>- May be repaired, generally along with osteotomy</a:t>
            </a:r>
          </a:p>
          <a:p>
            <a:endParaRPr lang="en-US" sz="2800" dirty="0">
              <a:solidFill>
                <a:schemeClr val="bg1"/>
              </a:solidFill>
            </a:endParaRPr>
          </a:p>
          <a:p>
            <a:endParaRPr lang="en-US" sz="2800" dirty="0">
              <a:solidFill>
                <a:schemeClr val="bg1"/>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Shape 521"/>
          <p:cNvSpPr txBox="1">
            <a:spLocks noGrp="1"/>
          </p:cNvSpPr>
          <p:nvPr>
            <p:ph type="title"/>
          </p:nvPr>
        </p:nvSpPr>
        <p:spPr>
          <a:xfrm>
            <a:off x="395056" y="108860"/>
            <a:ext cx="8229600" cy="11430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US" dirty="0" err="1"/>
              <a:t>FOPE:Focal</a:t>
            </a:r>
            <a:r>
              <a:rPr lang="en-US" dirty="0"/>
              <a:t> </a:t>
            </a:r>
            <a:r>
              <a:rPr lang="en-US" dirty="0" err="1"/>
              <a:t>Periphyseal</a:t>
            </a:r>
            <a:r>
              <a:rPr lang="en-US" dirty="0"/>
              <a:t> Edema</a:t>
            </a:r>
            <a:endParaRPr dirty="0"/>
          </a:p>
        </p:txBody>
      </p:sp>
      <p:sp>
        <p:nvSpPr>
          <p:cNvPr id="2" name="Text Placeholder 1">
            <a:extLst>
              <a:ext uri="{FF2B5EF4-FFF2-40B4-BE49-F238E27FC236}">
                <a16:creationId xmlns="" xmlns:a16="http://schemas.microsoft.com/office/drawing/2014/main" id="{31154F88-3BB9-4BFB-95A8-79F5FE1F680F}"/>
              </a:ext>
            </a:extLst>
          </p:cNvPr>
          <p:cNvSpPr>
            <a:spLocks noGrp="1"/>
          </p:cNvSpPr>
          <p:nvPr>
            <p:ph type="body" idx="1"/>
          </p:nvPr>
        </p:nvSpPr>
        <p:spPr>
          <a:xfrm>
            <a:off x="615107" y="4478921"/>
            <a:ext cx="7213107" cy="2219988"/>
          </a:xfrm>
        </p:spPr>
        <p:txBody>
          <a:bodyPr/>
          <a:lstStyle/>
          <a:p>
            <a:r>
              <a:rPr lang="en-US" dirty="0"/>
              <a:t>Painful but benign transient tethering at the </a:t>
            </a:r>
            <a:r>
              <a:rPr lang="en-US" dirty="0" err="1"/>
              <a:t>physis</a:t>
            </a:r>
            <a:endParaRPr lang="en-US" dirty="0"/>
          </a:p>
          <a:p>
            <a:r>
              <a:rPr lang="en-US" dirty="0"/>
              <a:t>Distal femur and proximal tibia</a:t>
            </a:r>
          </a:p>
          <a:p>
            <a:r>
              <a:rPr lang="en-US" dirty="0"/>
              <a:t>11-12 </a:t>
            </a:r>
            <a:r>
              <a:rPr lang="en-US" dirty="0" err="1"/>
              <a:t>yo</a:t>
            </a:r>
            <a:r>
              <a:rPr lang="en-US" dirty="0"/>
              <a:t> females and 13-14 </a:t>
            </a:r>
            <a:r>
              <a:rPr lang="en-US" dirty="0" err="1"/>
              <a:t>yo</a:t>
            </a:r>
            <a:r>
              <a:rPr lang="en-US" dirty="0"/>
              <a:t> males</a:t>
            </a:r>
          </a:p>
        </p:txBody>
      </p:sp>
      <p:pic>
        <p:nvPicPr>
          <p:cNvPr id="522" name="Shape 522"/>
          <p:cNvPicPr preferRelativeResize="0"/>
          <p:nvPr/>
        </p:nvPicPr>
        <p:blipFill rotWithShape="1">
          <a:blip r:embed="rId3">
            <a:alphaModFix/>
          </a:blip>
          <a:srcRect l="10465" t="7349" r="12243" b="7681"/>
          <a:stretch/>
        </p:blipFill>
        <p:spPr>
          <a:xfrm>
            <a:off x="3253316" y="1037338"/>
            <a:ext cx="2637368" cy="3623099"/>
          </a:xfrm>
          <a:prstGeom prst="rect">
            <a:avLst/>
          </a:prstGeom>
          <a:noFill/>
          <a:ln>
            <a:noFill/>
          </a:ln>
        </p:spPr>
      </p:pic>
      <p:pic>
        <p:nvPicPr>
          <p:cNvPr id="523" name="Shape 523"/>
          <p:cNvPicPr preferRelativeResize="0"/>
          <p:nvPr/>
        </p:nvPicPr>
        <p:blipFill rotWithShape="1">
          <a:blip r:embed="rId4">
            <a:alphaModFix/>
          </a:blip>
          <a:srcRect l="4420" t="6876" r="6277" b="3822"/>
          <a:stretch/>
        </p:blipFill>
        <p:spPr>
          <a:xfrm>
            <a:off x="362568" y="1039136"/>
            <a:ext cx="2891588" cy="3623100"/>
          </a:xfrm>
          <a:prstGeom prst="rect">
            <a:avLst/>
          </a:prstGeom>
          <a:noFill/>
          <a:ln>
            <a:noFill/>
          </a:ln>
        </p:spPr>
      </p:pic>
      <p:pic>
        <p:nvPicPr>
          <p:cNvPr id="524" name="Shape 524"/>
          <p:cNvPicPr preferRelativeResize="0"/>
          <p:nvPr/>
        </p:nvPicPr>
        <p:blipFill rotWithShape="1">
          <a:blip r:embed="rId5">
            <a:alphaModFix/>
          </a:blip>
          <a:srcRect l="14683" t="13874" r="16345" b="12362"/>
          <a:stretch/>
        </p:blipFill>
        <p:spPr>
          <a:xfrm>
            <a:off x="5889844" y="1037338"/>
            <a:ext cx="2639049" cy="36231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Shape 530"/>
          <p:cNvSpPr txBox="1">
            <a:spLocks noGrp="1"/>
          </p:cNvSpPr>
          <p:nvPr>
            <p:ph type="title"/>
          </p:nvPr>
        </p:nvSpPr>
        <p:spPr>
          <a:xfrm>
            <a:off x="457200" y="274638"/>
            <a:ext cx="8229600" cy="11430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dirty="0"/>
              <a:t>FOPE</a:t>
            </a:r>
            <a:endParaRPr dirty="0"/>
          </a:p>
        </p:txBody>
      </p:sp>
      <p:pic>
        <p:nvPicPr>
          <p:cNvPr id="531" name="Shape 531"/>
          <p:cNvPicPr preferRelativeResize="0"/>
          <p:nvPr/>
        </p:nvPicPr>
        <p:blipFill rotWithShape="1">
          <a:blip r:embed="rId3">
            <a:alphaModFix/>
          </a:blip>
          <a:srcRect l="7253" t="5042" r="11970" b="3273"/>
          <a:stretch/>
        </p:blipFill>
        <p:spPr>
          <a:xfrm>
            <a:off x="2522785" y="1417638"/>
            <a:ext cx="3939400" cy="447135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2" name="Title 1">
            <a:extLst>
              <a:ext uri="{FF2B5EF4-FFF2-40B4-BE49-F238E27FC236}">
                <a16:creationId xmlns="" xmlns:a16="http://schemas.microsoft.com/office/drawing/2014/main" id="{7C02F20F-FFC8-450F-A126-F990D3EDC777}"/>
              </a:ext>
            </a:extLst>
          </p:cNvPr>
          <p:cNvSpPr>
            <a:spLocks noGrp="1"/>
          </p:cNvSpPr>
          <p:nvPr>
            <p:ph type="title"/>
          </p:nvPr>
        </p:nvSpPr>
        <p:spPr/>
        <p:txBody>
          <a:bodyPr/>
          <a:lstStyle/>
          <a:p>
            <a:r>
              <a:rPr lang="en-US" dirty="0"/>
              <a:t>9 </a:t>
            </a:r>
            <a:r>
              <a:rPr lang="en-US" dirty="0" err="1"/>
              <a:t>yo</a:t>
            </a:r>
            <a:r>
              <a:rPr lang="en-US" dirty="0"/>
              <a:t> F</a:t>
            </a:r>
          </a:p>
        </p:txBody>
      </p:sp>
      <p:sp>
        <p:nvSpPr>
          <p:cNvPr id="3" name="Text Placeholder 2">
            <a:extLst>
              <a:ext uri="{FF2B5EF4-FFF2-40B4-BE49-F238E27FC236}">
                <a16:creationId xmlns="" xmlns:a16="http://schemas.microsoft.com/office/drawing/2014/main" id="{3EB0ED7A-FFBA-426E-A38A-AE48C923BD9C}"/>
              </a:ext>
            </a:extLst>
          </p:cNvPr>
          <p:cNvSpPr>
            <a:spLocks noGrp="1"/>
          </p:cNvSpPr>
          <p:nvPr>
            <p:ph type="body" idx="1"/>
          </p:nvPr>
        </p:nvSpPr>
        <p:spPr>
          <a:xfrm>
            <a:off x="4904913" y="1570352"/>
            <a:ext cx="4239087" cy="4711823"/>
          </a:xfrm>
        </p:spPr>
        <p:txBody>
          <a:bodyPr/>
          <a:lstStyle/>
          <a:p>
            <a:r>
              <a:rPr lang="en-US" sz="2800" dirty="0"/>
              <a:t>Presented March 2017 with rapidly progressive weakness followed by difficulty breathing hours later</a:t>
            </a:r>
          </a:p>
          <a:p>
            <a:r>
              <a:rPr lang="en-US" sz="2800" dirty="0"/>
              <a:t>2 prior days of not feeling well</a:t>
            </a:r>
          </a:p>
        </p:txBody>
      </p:sp>
      <p:pic>
        <p:nvPicPr>
          <p:cNvPr id="538" name="Shape 538"/>
          <p:cNvPicPr preferRelativeResize="0"/>
          <p:nvPr/>
        </p:nvPicPr>
        <p:blipFill rotWithShape="1">
          <a:blip r:embed="rId3">
            <a:alphaModFix/>
          </a:blip>
          <a:srcRect l="8756" t="4412" r="7526" b="9402"/>
          <a:stretch/>
        </p:blipFill>
        <p:spPr>
          <a:xfrm>
            <a:off x="95742" y="1151439"/>
            <a:ext cx="4717175" cy="5549650"/>
          </a:xfrm>
          <a:prstGeom prst="rect">
            <a:avLst/>
          </a:prstGeom>
          <a:noFill/>
          <a:ln>
            <a:noFill/>
          </a:ln>
        </p:spPr>
      </p:pic>
    </p:spTree>
    <p:extLst>
      <p:ext uri="{BB962C8B-B14F-4D97-AF65-F5344CB8AC3E}">
        <p14:creationId xmlns:p14="http://schemas.microsoft.com/office/powerpoint/2010/main" val="17732994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2" name="Title 1">
            <a:extLst>
              <a:ext uri="{FF2B5EF4-FFF2-40B4-BE49-F238E27FC236}">
                <a16:creationId xmlns="" xmlns:a16="http://schemas.microsoft.com/office/drawing/2014/main" id="{7C02F20F-FFC8-450F-A126-F990D3EDC777}"/>
              </a:ext>
            </a:extLst>
          </p:cNvPr>
          <p:cNvSpPr>
            <a:spLocks noGrp="1"/>
          </p:cNvSpPr>
          <p:nvPr>
            <p:ph type="title"/>
          </p:nvPr>
        </p:nvSpPr>
        <p:spPr/>
        <p:txBody>
          <a:bodyPr/>
          <a:lstStyle/>
          <a:p>
            <a:r>
              <a:rPr lang="en-US" dirty="0"/>
              <a:t>Tick Paralysis</a:t>
            </a:r>
          </a:p>
        </p:txBody>
      </p:sp>
      <p:sp>
        <p:nvSpPr>
          <p:cNvPr id="3" name="Text Placeholder 2">
            <a:extLst>
              <a:ext uri="{FF2B5EF4-FFF2-40B4-BE49-F238E27FC236}">
                <a16:creationId xmlns="" xmlns:a16="http://schemas.microsoft.com/office/drawing/2014/main" id="{3EB0ED7A-FFBA-426E-A38A-AE48C923BD9C}"/>
              </a:ext>
            </a:extLst>
          </p:cNvPr>
          <p:cNvSpPr>
            <a:spLocks noGrp="1"/>
          </p:cNvSpPr>
          <p:nvPr>
            <p:ph type="body" idx="1"/>
          </p:nvPr>
        </p:nvSpPr>
        <p:spPr>
          <a:xfrm>
            <a:off x="4904913" y="1570352"/>
            <a:ext cx="4239087" cy="4711823"/>
          </a:xfrm>
        </p:spPr>
        <p:txBody>
          <a:bodyPr/>
          <a:lstStyle/>
          <a:p>
            <a:r>
              <a:rPr lang="en-US" sz="2800" dirty="0"/>
              <a:t>Ascending motor weakness progresses over hours (vs GBS)</a:t>
            </a:r>
          </a:p>
          <a:p>
            <a:r>
              <a:rPr lang="en-US" sz="2800" dirty="0"/>
              <a:t>Prodrome but no fever</a:t>
            </a:r>
          </a:p>
          <a:p>
            <a:r>
              <a:rPr lang="en-US" sz="2800" dirty="0"/>
              <a:t>Spring and early summer, young female, at neckline</a:t>
            </a:r>
          </a:p>
          <a:p>
            <a:r>
              <a:rPr lang="en-US" sz="2800" dirty="0" err="1"/>
              <a:t>Dermacentor</a:t>
            </a:r>
            <a:r>
              <a:rPr lang="en-US" sz="2800" dirty="0"/>
              <a:t> </a:t>
            </a:r>
            <a:r>
              <a:rPr lang="en-US" sz="2800" i="1" dirty="0" err="1"/>
              <a:t>andersoni</a:t>
            </a:r>
            <a:r>
              <a:rPr lang="en-US" sz="2800" dirty="0"/>
              <a:t> or </a:t>
            </a:r>
            <a:r>
              <a:rPr lang="en-US" sz="2800" i="1" dirty="0" err="1"/>
              <a:t>variabilis</a:t>
            </a:r>
            <a:r>
              <a:rPr lang="en-US" sz="2800" dirty="0"/>
              <a:t>, Rocky Mountain wood tick or American dog tick</a:t>
            </a:r>
          </a:p>
        </p:txBody>
      </p:sp>
      <p:pic>
        <p:nvPicPr>
          <p:cNvPr id="538" name="Shape 538"/>
          <p:cNvPicPr preferRelativeResize="0"/>
          <p:nvPr/>
        </p:nvPicPr>
        <p:blipFill rotWithShape="1">
          <a:blip r:embed="rId3">
            <a:alphaModFix/>
          </a:blip>
          <a:srcRect l="8756" t="4412" r="7526" b="9402"/>
          <a:stretch/>
        </p:blipFill>
        <p:spPr>
          <a:xfrm>
            <a:off x="95742" y="1151439"/>
            <a:ext cx="4717175" cy="5549650"/>
          </a:xfrm>
          <a:prstGeom prst="rect">
            <a:avLst/>
          </a:prstGeom>
          <a:noFill/>
          <a:ln>
            <a:noFill/>
          </a:ln>
        </p:spPr>
      </p:pic>
      <p:cxnSp>
        <p:nvCxnSpPr>
          <p:cNvPr id="5" name="Straight Arrow Connector 4">
            <a:extLst>
              <a:ext uri="{FF2B5EF4-FFF2-40B4-BE49-F238E27FC236}">
                <a16:creationId xmlns="" xmlns:a16="http://schemas.microsoft.com/office/drawing/2014/main" id="{A540FABC-CF3F-4C69-A3CF-9097F800D9DD}"/>
              </a:ext>
            </a:extLst>
          </p:cNvPr>
          <p:cNvCxnSpPr>
            <a:cxnSpLocks/>
          </p:cNvCxnSpPr>
          <p:nvPr/>
        </p:nvCxnSpPr>
        <p:spPr>
          <a:xfrm flipH="1" flipV="1">
            <a:off x="3944204" y="6210513"/>
            <a:ext cx="568802" cy="433636"/>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Shape 168"/>
          <p:cNvSpPr txBox="1">
            <a:spLocks noGrp="1"/>
          </p:cNvSpPr>
          <p:nvPr>
            <p:ph type="title"/>
          </p:nvPr>
        </p:nvSpPr>
        <p:spPr>
          <a:xfrm>
            <a:off x="152400" y="72056"/>
            <a:ext cx="8565472" cy="993264"/>
          </a:xfrm>
          <a:prstGeom prst="rect">
            <a:avLst/>
          </a:prstGeom>
          <a:noFill/>
          <a:ln>
            <a:noFill/>
          </a:ln>
        </p:spPr>
        <p:txBody>
          <a:bodyPr spcFirstLastPara="1" wrap="square" lIns="91425" tIns="91425" rIns="91425" bIns="91425" anchor="ctr" anchorCtr="0">
            <a:noAutofit/>
          </a:bodyPr>
          <a:lstStyle/>
          <a:p>
            <a:pPr marL="0" marR="0" lvl="0" indent="0" algn="ctr" rtl="0">
              <a:spcBef>
                <a:spcPts val="0"/>
              </a:spcBef>
              <a:spcAft>
                <a:spcPts val="0"/>
              </a:spcAft>
              <a:buClr>
                <a:schemeClr val="lt1"/>
              </a:buClr>
              <a:buSzPts val="3600"/>
              <a:buFont typeface="Calibri"/>
              <a:buNone/>
            </a:pPr>
            <a:r>
              <a:rPr lang="en-US" sz="3600" b="0" i="0" u="none" strike="noStrike" cap="none" dirty="0">
                <a:solidFill>
                  <a:schemeClr val="lt1"/>
                </a:solidFill>
                <a:latin typeface="Calibri"/>
                <a:ea typeface="Calibri"/>
                <a:cs typeface="Calibri"/>
                <a:sym typeface="Calibri"/>
              </a:rPr>
              <a:t>Fish Injury</a:t>
            </a:r>
            <a:endParaRPr dirty="0"/>
          </a:p>
        </p:txBody>
      </p:sp>
      <p:sp>
        <p:nvSpPr>
          <p:cNvPr id="169" name="Shape 169"/>
          <p:cNvSpPr txBox="1"/>
          <p:nvPr/>
        </p:nvSpPr>
        <p:spPr>
          <a:xfrm>
            <a:off x="4333399" y="819951"/>
            <a:ext cx="4776000" cy="4267200"/>
          </a:xfrm>
          <a:prstGeom prst="rect">
            <a:avLst/>
          </a:prstGeom>
          <a:noFill/>
          <a:ln>
            <a:noFill/>
          </a:ln>
        </p:spPr>
        <p:txBody>
          <a:bodyPr spcFirstLastPara="1" wrap="square" lIns="91425" tIns="91425" rIns="91425" bIns="91425" anchor="t" anchorCtr="0">
            <a:noAutofit/>
          </a:bodyPr>
          <a:lstStyle/>
          <a:p>
            <a:pPr marL="260350" marR="0" lvl="0" indent="-285750" algn="l" rtl="0">
              <a:spcBef>
                <a:spcPts val="0"/>
              </a:spcBef>
              <a:spcAft>
                <a:spcPts val="0"/>
              </a:spcAft>
              <a:buClr>
                <a:schemeClr val="bg1"/>
              </a:buClr>
              <a:buSzPts val="1800"/>
              <a:buFont typeface="Arial" panose="020B0604020202020204" pitchFamily="34" charset="0"/>
              <a:buChar char="•"/>
            </a:pPr>
            <a:r>
              <a:rPr lang="en-US" sz="1800" dirty="0">
                <a:solidFill>
                  <a:schemeClr val="lt1"/>
                </a:solidFill>
                <a:latin typeface="Calibri"/>
                <a:ea typeface="Calibri"/>
                <a:cs typeface="Calibri"/>
                <a:sym typeface="Calibri"/>
              </a:rPr>
              <a:t>45 year old caught a stingray and then himself on shark bait. </a:t>
            </a:r>
            <a:endParaRPr sz="1800" b="0" i="0" u="none" strike="noStrike" cap="none" dirty="0">
              <a:solidFill>
                <a:schemeClr val="lt1"/>
              </a:solidFill>
              <a:latin typeface="Calibri"/>
              <a:ea typeface="Calibri"/>
              <a:cs typeface="Calibri"/>
              <a:sym typeface="Calibri"/>
            </a:endParaRPr>
          </a:p>
          <a:p>
            <a:pPr marR="0" lvl="0" algn="l" rtl="0">
              <a:spcBef>
                <a:spcPts val="0"/>
              </a:spcBef>
              <a:spcAft>
                <a:spcPts val="0"/>
              </a:spcAft>
              <a:buClr>
                <a:schemeClr val="bg1"/>
              </a:buClr>
            </a:pPr>
            <a:r>
              <a:rPr lang="en-US" sz="1800" b="0" i="0" u="none" strike="noStrike" cap="none" dirty="0">
                <a:solidFill>
                  <a:schemeClr val="lt1"/>
                </a:solidFill>
                <a:latin typeface="Calibri"/>
                <a:ea typeface="Calibri"/>
                <a:cs typeface="Calibri"/>
                <a:sym typeface="Calibri"/>
              </a:rPr>
              <a:t> </a:t>
            </a:r>
            <a:endParaRPr sz="1800" dirty="0">
              <a:solidFill>
                <a:schemeClr val="lt1"/>
              </a:solidFill>
              <a:latin typeface="Calibri"/>
              <a:ea typeface="Calibri"/>
              <a:cs typeface="Calibri"/>
              <a:sym typeface="Calibri"/>
            </a:endParaRPr>
          </a:p>
          <a:p>
            <a:pPr marL="260350" lvl="0" indent="-285750" rtl="0">
              <a:spcBef>
                <a:spcPts val="0"/>
              </a:spcBef>
              <a:spcAft>
                <a:spcPts val="0"/>
              </a:spcAft>
              <a:buClr>
                <a:schemeClr val="bg1"/>
              </a:buClr>
              <a:buSzPts val="1800"/>
              <a:buFont typeface="Arial" panose="020B0604020202020204" pitchFamily="34" charset="0"/>
              <a:buChar char="•"/>
            </a:pPr>
            <a:r>
              <a:rPr lang="en-US" sz="1800" dirty="0">
                <a:solidFill>
                  <a:schemeClr val="bg1"/>
                </a:solidFill>
                <a:latin typeface="Calibri"/>
                <a:ea typeface="Calibri"/>
                <a:cs typeface="Calibri"/>
                <a:sym typeface="Calibri"/>
              </a:rPr>
              <a:t>In addition to </a:t>
            </a:r>
            <a:r>
              <a:rPr lang="en-US" sz="1800" i="1" dirty="0">
                <a:solidFill>
                  <a:schemeClr val="bg1"/>
                </a:solidFill>
                <a:latin typeface="Calibri"/>
                <a:ea typeface="Calibri"/>
                <a:cs typeface="Calibri"/>
                <a:sym typeface="Calibri"/>
              </a:rPr>
              <a:t>Staph</a:t>
            </a:r>
            <a:r>
              <a:rPr lang="en-US" sz="1800" dirty="0">
                <a:solidFill>
                  <a:schemeClr val="bg1"/>
                </a:solidFill>
                <a:latin typeface="Calibri"/>
                <a:ea typeface="Calibri"/>
                <a:cs typeface="Calibri"/>
                <a:sym typeface="Calibri"/>
              </a:rPr>
              <a:t> and </a:t>
            </a:r>
            <a:r>
              <a:rPr lang="en-US" sz="1800" i="1" dirty="0">
                <a:solidFill>
                  <a:schemeClr val="bg1"/>
                </a:solidFill>
                <a:latin typeface="Calibri"/>
                <a:ea typeface="Calibri"/>
                <a:cs typeface="Calibri"/>
                <a:sym typeface="Calibri"/>
              </a:rPr>
              <a:t>Strep</a:t>
            </a:r>
            <a:r>
              <a:rPr lang="en-US" sz="1800" dirty="0">
                <a:solidFill>
                  <a:schemeClr val="bg1"/>
                </a:solidFill>
                <a:latin typeface="Calibri"/>
                <a:ea typeface="Calibri"/>
                <a:cs typeface="Calibri"/>
                <a:sym typeface="Calibri"/>
              </a:rPr>
              <a:t>, patients exposed to saltwater injuries should receive antibiotics for aquatic gram negative bacteria (</a:t>
            </a:r>
            <a:r>
              <a:rPr lang="en-US" sz="1800" i="1" dirty="0" err="1">
                <a:solidFill>
                  <a:schemeClr val="bg1"/>
                </a:solidFill>
                <a:latin typeface="Calibri"/>
                <a:ea typeface="Calibri"/>
                <a:cs typeface="Calibri"/>
                <a:sym typeface="Calibri"/>
              </a:rPr>
              <a:t>Aeromonas</a:t>
            </a:r>
            <a:r>
              <a:rPr lang="en-US" sz="1800" dirty="0">
                <a:solidFill>
                  <a:schemeClr val="bg1"/>
                </a:solidFill>
                <a:latin typeface="Calibri"/>
                <a:ea typeface="Calibri"/>
                <a:cs typeface="Calibri"/>
                <a:sym typeface="Calibri"/>
              </a:rPr>
              <a:t> and </a:t>
            </a:r>
            <a:r>
              <a:rPr lang="en-US" sz="1800" i="1" dirty="0">
                <a:solidFill>
                  <a:schemeClr val="bg1"/>
                </a:solidFill>
                <a:latin typeface="Calibri"/>
                <a:ea typeface="Calibri"/>
                <a:cs typeface="Calibri"/>
                <a:sym typeface="Calibri"/>
              </a:rPr>
              <a:t>Pseudomonas</a:t>
            </a:r>
            <a:r>
              <a:rPr lang="en-US" sz="1800" dirty="0">
                <a:solidFill>
                  <a:schemeClr val="bg1"/>
                </a:solidFill>
                <a:latin typeface="Calibri"/>
                <a:ea typeface="Calibri"/>
                <a:cs typeface="Calibri"/>
                <a:sym typeface="Calibri"/>
              </a:rPr>
              <a:t>) as well as </a:t>
            </a:r>
            <a:r>
              <a:rPr lang="en-US" sz="1800" i="1" dirty="0">
                <a:solidFill>
                  <a:schemeClr val="bg1"/>
                </a:solidFill>
                <a:latin typeface="Calibri"/>
                <a:ea typeface="Calibri"/>
                <a:cs typeface="Calibri"/>
                <a:sym typeface="Calibri"/>
              </a:rPr>
              <a:t>Vibrio</a:t>
            </a:r>
            <a:r>
              <a:rPr lang="en-US" sz="1800" dirty="0">
                <a:solidFill>
                  <a:schemeClr val="bg1"/>
                </a:solidFill>
                <a:latin typeface="Calibri"/>
                <a:ea typeface="Calibri"/>
                <a:cs typeface="Calibri"/>
                <a:sym typeface="Calibri"/>
              </a:rPr>
              <a:t> species </a:t>
            </a:r>
          </a:p>
          <a:p>
            <a:pPr marL="260350" lvl="0" indent="-285750" rtl="0">
              <a:spcBef>
                <a:spcPts val="0"/>
              </a:spcBef>
              <a:spcAft>
                <a:spcPts val="0"/>
              </a:spcAft>
              <a:buClr>
                <a:schemeClr val="bg1"/>
              </a:buClr>
              <a:buSzPts val="1800"/>
              <a:buFont typeface="Arial" panose="020B0604020202020204" pitchFamily="34" charset="0"/>
              <a:buChar char="•"/>
            </a:pPr>
            <a:endParaRPr lang="en-US" sz="1800" dirty="0">
              <a:solidFill>
                <a:srgbClr val="FFFF00"/>
              </a:solidFill>
              <a:latin typeface="Calibri"/>
              <a:ea typeface="Calibri"/>
              <a:cs typeface="Calibri"/>
              <a:sym typeface="Calibri"/>
            </a:endParaRPr>
          </a:p>
          <a:p>
            <a:pPr marL="260350" lvl="0" indent="-285750">
              <a:buClr>
                <a:schemeClr val="bg1"/>
              </a:buClr>
              <a:buSzPts val="1800"/>
              <a:buFont typeface="Arial" panose="020B0604020202020204" pitchFamily="34" charset="0"/>
              <a:buChar char="•"/>
            </a:pPr>
            <a:r>
              <a:rPr lang="en-US" sz="1800" dirty="0" err="1">
                <a:solidFill>
                  <a:schemeClr val="bg1"/>
                </a:solidFill>
                <a:latin typeface="Calibri"/>
                <a:ea typeface="Calibri"/>
                <a:cs typeface="Calibri"/>
                <a:sym typeface="Calibri"/>
              </a:rPr>
              <a:t>Aeromonas</a:t>
            </a:r>
            <a:r>
              <a:rPr lang="en-US" sz="1800" dirty="0">
                <a:solidFill>
                  <a:schemeClr val="bg1"/>
                </a:solidFill>
                <a:latin typeface="Calibri"/>
                <a:ea typeface="Calibri"/>
                <a:cs typeface="Calibri"/>
                <a:sym typeface="Calibri"/>
              </a:rPr>
              <a:t> is a gram-negative rod found in fresh and brackish water environments including fish tanks. </a:t>
            </a:r>
            <a:r>
              <a:rPr lang="en-US" sz="1800" dirty="0">
                <a:solidFill>
                  <a:srgbClr val="FFFF00"/>
                </a:solidFill>
                <a:latin typeface="Calibri"/>
                <a:ea typeface="Calibri"/>
                <a:cs typeface="Calibri"/>
                <a:sym typeface="Calibri"/>
              </a:rPr>
              <a:t>Symptoms are similar to Staph soft tissue infection but progress more rapidly </a:t>
            </a:r>
          </a:p>
          <a:p>
            <a:pPr marL="260350" lvl="0" indent="-285750">
              <a:buClr>
                <a:schemeClr val="bg1"/>
              </a:buClr>
              <a:buSzPts val="1800"/>
              <a:buFont typeface="Arial" panose="020B0604020202020204" pitchFamily="34" charset="0"/>
              <a:buChar char="•"/>
            </a:pPr>
            <a:endParaRPr lang="en-US" sz="1800" dirty="0">
              <a:solidFill>
                <a:srgbClr val="FFFF00"/>
              </a:solidFill>
              <a:latin typeface="Calibri"/>
              <a:ea typeface="Calibri"/>
              <a:cs typeface="Calibri"/>
              <a:sym typeface="Calibri"/>
            </a:endParaRPr>
          </a:p>
          <a:p>
            <a:pPr marL="260350" lvl="0" indent="-285750">
              <a:buClr>
                <a:schemeClr val="bg1"/>
              </a:buClr>
              <a:buSzPts val="1800"/>
              <a:buFont typeface="Arial" panose="020B0604020202020204" pitchFamily="34" charset="0"/>
              <a:buChar char="•"/>
            </a:pPr>
            <a:r>
              <a:rPr lang="en-US" sz="1800" dirty="0">
                <a:solidFill>
                  <a:schemeClr val="bg1"/>
                </a:solidFill>
                <a:latin typeface="Calibri"/>
                <a:ea typeface="Calibri"/>
                <a:cs typeface="Calibri"/>
                <a:sym typeface="Calibri"/>
              </a:rPr>
              <a:t>Wounds in water should be treated to prevent infections associated with </a:t>
            </a:r>
            <a:r>
              <a:rPr lang="en-US" sz="1800" dirty="0" err="1">
                <a:solidFill>
                  <a:schemeClr val="bg1"/>
                </a:solidFill>
                <a:latin typeface="Calibri"/>
                <a:ea typeface="Calibri"/>
                <a:cs typeface="Calibri"/>
                <a:sym typeface="Calibri"/>
              </a:rPr>
              <a:t>Aeromonas</a:t>
            </a:r>
            <a:r>
              <a:rPr lang="en-US" sz="1800" dirty="0">
                <a:solidFill>
                  <a:schemeClr val="bg1"/>
                </a:solidFill>
                <a:latin typeface="Calibri"/>
                <a:ea typeface="Calibri"/>
                <a:cs typeface="Calibri"/>
                <a:sym typeface="Calibri"/>
              </a:rPr>
              <a:t> </a:t>
            </a:r>
            <a:r>
              <a:rPr lang="en-US" sz="1800" dirty="0" err="1">
                <a:solidFill>
                  <a:schemeClr val="bg1"/>
                </a:solidFill>
                <a:latin typeface="Calibri"/>
                <a:ea typeface="Calibri"/>
                <a:cs typeface="Calibri"/>
                <a:sym typeface="Calibri"/>
              </a:rPr>
              <a:t>hydrophila</a:t>
            </a:r>
            <a:r>
              <a:rPr lang="en-US" sz="1800" dirty="0">
                <a:solidFill>
                  <a:schemeClr val="bg1"/>
                </a:solidFill>
                <a:latin typeface="Calibri"/>
                <a:ea typeface="Calibri"/>
                <a:cs typeface="Calibri"/>
                <a:sym typeface="Calibri"/>
              </a:rPr>
              <a:t>, using </a:t>
            </a:r>
            <a:r>
              <a:rPr lang="en-US" sz="1800" dirty="0">
                <a:solidFill>
                  <a:srgbClr val="FFFF00"/>
                </a:solidFill>
                <a:latin typeface="Calibri"/>
                <a:ea typeface="Calibri"/>
                <a:cs typeface="Calibri"/>
                <a:sym typeface="Calibri"/>
              </a:rPr>
              <a:t>fluoroquinolones (ciprofloxacin/levofloxacin) or 3rd or 4th generation cephalosporin, such as ceftriaxone</a:t>
            </a:r>
          </a:p>
          <a:p>
            <a:pPr marL="260350" lvl="0" indent="-285750" rtl="0">
              <a:spcBef>
                <a:spcPts val="0"/>
              </a:spcBef>
              <a:spcAft>
                <a:spcPts val="0"/>
              </a:spcAft>
              <a:buClr>
                <a:schemeClr val="bg1"/>
              </a:buClr>
              <a:buSzPts val="1800"/>
              <a:buFont typeface="Arial" panose="020B0604020202020204" pitchFamily="34" charset="0"/>
              <a:buChar char="•"/>
            </a:pPr>
            <a:endParaRPr sz="1800" dirty="0">
              <a:solidFill>
                <a:srgbClr val="FFFF00"/>
              </a:solidFill>
              <a:latin typeface="Calibri"/>
              <a:ea typeface="Calibri"/>
              <a:cs typeface="Calibri"/>
              <a:sym typeface="Calibri"/>
            </a:endParaRPr>
          </a:p>
        </p:txBody>
      </p:sp>
      <p:pic>
        <p:nvPicPr>
          <p:cNvPr id="170" name="Shape 170"/>
          <p:cNvPicPr preferRelativeResize="0"/>
          <p:nvPr/>
        </p:nvPicPr>
        <p:blipFill rotWithShape="1">
          <a:blip r:embed="rId3">
            <a:alphaModFix/>
          </a:blip>
          <a:srcRect l="30885" t="19250" r="24255" b="16765"/>
          <a:stretch/>
        </p:blipFill>
        <p:spPr>
          <a:xfrm>
            <a:off x="34601" y="1572515"/>
            <a:ext cx="1859502" cy="3916171"/>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745"/>
              </a:srgbClr>
            </a:outerShdw>
          </a:effectLst>
        </p:spPr>
      </p:pic>
      <p:pic>
        <p:nvPicPr>
          <p:cNvPr id="171" name="Shape 171"/>
          <p:cNvPicPr preferRelativeResize="0"/>
          <p:nvPr/>
        </p:nvPicPr>
        <p:blipFill rotWithShape="1">
          <a:blip r:embed="rId4">
            <a:alphaModFix/>
          </a:blip>
          <a:srcRect l="20457" t="9272" r="35035" b="46700"/>
          <a:stretch/>
        </p:blipFill>
        <p:spPr>
          <a:xfrm>
            <a:off x="2038952" y="1592033"/>
            <a:ext cx="2165438" cy="3916171"/>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745"/>
              </a:srgb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Shape 186"/>
          <p:cNvSpPr txBox="1">
            <a:spLocks noGrp="1"/>
          </p:cNvSpPr>
          <p:nvPr>
            <p:ph type="title"/>
          </p:nvPr>
        </p:nvSpPr>
        <p:spPr>
          <a:xfrm>
            <a:off x="76201" y="0"/>
            <a:ext cx="9016800" cy="1325700"/>
          </a:xfrm>
          <a:prstGeom prst="rect">
            <a:avLst/>
          </a:prstGeom>
          <a:noFill/>
          <a:ln>
            <a:noFill/>
          </a:ln>
        </p:spPr>
        <p:txBody>
          <a:bodyPr spcFirstLastPara="1" wrap="square" lIns="91425" tIns="91425" rIns="91425" bIns="91425" anchor="ctr" anchorCtr="0">
            <a:noAutofit/>
          </a:bodyPr>
          <a:lstStyle/>
          <a:p>
            <a:pPr marL="0" marR="0" lvl="0" indent="0" algn="ctr" rtl="0">
              <a:spcBef>
                <a:spcPts val="0"/>
              </a:spcBef>
              <a:spcAft>
                <a:spcPts val="0"/>
              </a:spcAft>
              <a:buClr>
                <a:schemeClr val="lt1"/>
              </a:buClr>
              <a:buSzPts val="3600"/>
              <a:buFont typeface="Calibri"/>
              <a:buNone/>
            </a:pPr>
            <a:r>
              <a:rPr lang="en-US" sz="3600" b="0" i="0" u="none" strike="noStrike" cap="none">
                <a:solidFill>
                  <a:schemeClr val="lt1"/>
                </a:solidFill>
                <a:latin typeface="Calibri"/>
                <a:ea typeface="Calibri"/>
                <a:cs typeface="Calibri"/>
                <a:sym typeface="Calibri"/>
              </a:rPr>
              <a:t>Oyster Bed Laceration</a:t>
            </a:r>
            <a:endParaRPr/>
          </a:p>
        </p:txBody>
      </p:sp>
      <p:sp>
        <p:nvSpPr>
          <p:cNvPr id="187" name="Shape 187"/>
          <p:cNvSpPr txBox="1"/>
          <p:nvPr/>
        </p:nvSpPr>
        <p:spPr>
          <a:xfrm>
            <a:off x="4343400" y="986378"/>
            <a:ext cx="4776000" cy="4876800"/>
          </a:xfrm>
          <a:prstGeom prst="rect">
            <a:avLst/>
          </a:prstGeom>
          <a:noFill/>
          <a:ln>
            <a:noFill/>
          </a:ln>
        </p:spPr>
        <p:txBody>
          <a:bodyPr spcFirstLastPara="1" wrap="square" lIns="91425" tIns="91425" rIns="91425" bIns="91425" anchor="t" anchorCtr="0">
            <a:noAutofit/>
          </a:bodyPr>
          <a:lstStyle/>
          <a:p>
            <a:pPr marL="285750" marR="0" lvl="0" indent="-285750" algn="l" rtl="0">
              <a:spcBef>
                <a:spcPts val="0"/>
              </a:spcBef>
              <a:spcAft>
                <a:spcPts val="0"/>
              </a:spcAft>
              <a:buClr>
                <a:schemeClr val="bg1"/>
              </a:buClr>
              <a:buSzPts val="1300"/>
              <a:buFont typeface="Arial" panose="020B0604020202020204" pitchFamily="34" charset="0"/>
              <a:buChar char="•"/>
            </a:pPr>
            <a:r>
              <a:rPr lang="en-US" i="0" u="none" strike="noStrike" cap="none" dirty="0">
                <a:solidFill>
                  <a:schemeClr val="lt1"/>
                </a:solidFill>
                <a:latin typeface="Calibri" panose="020F0502020204030204" pitchFamily="34" charset="0"/>
                <a:ea typeface="Calibri"/>
                <a:cs typeface="Calibri" panose="020F0502020204030204" pitchFamily="34" charset="0"/>
                <a:sym typeface="Calibri"/>
              </a:rPr>
              <a:t>A 13 year old boy was waterskiing when he was towed into an oyster bed.</a:t>
            </a:r>
            <a:endParaRPr i="0" u="none" strike="noStrike" cap="none" dirty="0">
              <a:solidFill>
                <a:schemeClr val="lt1"/>
              </a:solidFill>
              <a:latin typeface="Calibri" panose="020F0502020204030204" pitchFamily="34" charset="0"/>
              <a:ea typeface="Calibri"/>
              <a:cs typeface="Calibri" panose="020F0502020204030204" pitchFamily="34" charset="0"/>
              <a:sym typeface="Calibri"/>
            </a:endParaRPr>
          </a:p>
          <a:p>
            <a:pPr marL="82550" marR="0" lvl="0" algn="l" rtl="0">
              <a:spcBef>
                <a:spcPts val="0"/>
              </a:spcBef>
              <a:spcAft>
                <a:spcPts val="0"/>
              </a:spcAft>
              <a:buClr>
                <a:schemeClr val="bg1"/>
              </a:buClr>
              <a:buSzPts val="1300"/>
            </a:pPr>
            <a:endParaRPr i="0" u="none" strike="noStrike" cap="none" dirty="0">
              <a:solidFill>
                <a:schemeClr val="lt1"/>
              </a:solidFill>
              <a:latin typeface="Calibri" panose="020F0502020204030204" pitchFamily="34" charset="0"/>
              <a:ea typeface="Calibri"/>
              <a:cs typeface="Calibri" panose="020F0502020204030204" pitchFamily="34" charset="0"/>
              <a:sym typeface="Calibri"/>
            </a:endParaRPr>
          </a:p>
          <a:p>
            <a:pPr marL="285750" indent="-285750">
              <a:buClr>
                <a:schemeClr val="bg1"/>
              </a:buClr>
              <a:buSzPts val="1300"/>
              <a:buFont typeface="Arial" panose="020B0604020202020204" pitchFamily="34" charset="0"/>
              <a:buChar char="•"/>
            </a:pPr>
            <a:r>
              <a:rPr lang="en-US" dirty="0">
                <a:solidFill>
                  <a:schemeClr val="lt1"/>
                </a:solidFill>
                <a:latin typeface="Calibri" panose="020F0502020204030204" pitchFamily="34" charset="0"/>
                <a:ea typeface="Calibri"/>
                <a:cs typeface="Calibri" panose="020F0502020204030204" pitchFamily="34" charset="0"/>
                <a:sym typeface="Calibri"/>
              </a:rPr>
              <a:t>Left leg radiographs show a deep soft tissue laceration with multiple foreign bodies without fracture.</a:t>
            </a:r>
          </a:p>
          <a:p>
            <a:pPr marL="285750" indent="-285750">
              <a:buClr>
                <a:schemeClr val="bg1"/>
              </a:buClr>
              <a:buSzPts val="1300"/>
              <a:buFont typeface="Arial" panose="020B0604020202020204" pitchFamily="34" charset="0"/>
              <a:buChar char="•"/>
            </a:pPr>
            <a:endParaRPr lang="en-US" dirty="0">
              <a:solidFill>
                <a:schemeClr val="lt1"/>
              </a:solidFill>
              <a:latin typeface="Calibri" panose="020F0502020204030204" pitchFamily="34" charset="0"/>
              <a:ea typeface="Calibri"/>
              <a:cs typeface="Calibri" panose="020F0502020204030204" pitchFamily="34" charset="0"/>
              <a:sym typeface="Calibri"/>
            </a:endParaRPr>
          </a:p>
          <a:p>
            <a:pPr marL="285750" indent="-285750">
              <a:buClr>
                <a:schemeClr val="bg1"/>
              </a:buClr>
              <a:buSzPts val="1300"/>
              <a:buFont typeface="Arial" panose="020B0604020202020204" pitchFamily="34" charset="0"/>
              <a:buChar char="•"/>
            </a:pPr>
            <a:r>
              <a:rPr lang="en-US" dirty="0">
                <a:solidFill>
                  <a:schemeClr val="lt1"/>
                </a:solidFill>
                <a:latin typeface="Calibri" panose="020F0502020204030204" pitchFamily="34" charset="0"/>
                <a:ea typeface="Calibri"/>
                <a:cs typeface="Calibri" panose="020F0502020204030204" pitchFamily="34" charset="0"/>
                <a:sym typeface="Calibri"/>
              </a:rPr>
              <a:t>Irrigation and debridement was performed in the OR hours later after antibiotic treatment</a:t>
            </a:r>
          </a:p>
          <a:p>
            <a:pPr marL="285750" indent="-285750">
              <a:buClr>
                <a:schemeClr val="bg1"/>
              </a:buClr>
              <a:buSzPts val="1300"/>
              <a:buFont typeface="Arial" panose="020B0604020202020204" pitchFamily="34" charset="0"/>
              <a:buChar char="•"/>
            </a:pPr>
            <a:endParaRPr lang="en-US" dirty="0">
              <a:solidFill>
                <a:schemeClr val="lt1"/>
              </a:solidFill>
              <a:latin typeface="Calibri" panose="020F0502020204030204" pitchFamily="34" charset="0"/>
              <a:ea typeface="Quattrocento Sans"/>
              <a:cs typeface="Calibri" panose="020F0502020204030204" pitchFamily="34" charset="0"/>
              <a:sym typeface="Calibri"/>
            </a:endParaRPr>
          </a:p>
          <a:p>
            <a:pPr marL="285750" indent="-285750">
              <a:buClr>
                <a:schemeClr val="bg1"/>
              </a:buClr>
              <a:buSzPts val="1300"/>
              <a:buFont typeface="Arial" panose="020B0604020202020204" pitchFamily="34" charset="0"/>
              <a:buChar char="•"/>
            </a:pPr>
            <a:r>
              <a:rPr lang="en-US" dirty="0">
                <a:solidFill>
                  <a:schemeClr val="lt1"/>
                </a:solidFill>
                <a:latin typeface="Calibri" panose="020F0502020204030204" pitchFamily="34" charset="0"/>
                <a:ea typeface="Quattrocento Sans"/>
                <a:cs typeface="Calibri" panose="020F0502020204030204" pitchFamily="34" charset="0"/>
                <a:sym typeface="Quattrocento Sans"/>
              </a:rPr>
              <a:t>Vibrio bacteria are prevalent in salt and brackish water and can survive in fresh water. They can produce extremely virulent cellulitis, necrotizing fasciitis, and septicemia. Skin manifestations of infection include vesicle and bulla formation. Aggressive surgical debridement is necessary in cases of vibrio infection. </a:t>
            </a:r>
            <a:endParaRPr lang="en-US" sz="1600" dirty="0">
              <a:latin typeface="Calibri" panose="020F0502020204030204" pitchFamily="34" charset="0"/>
              <a:ea typeface="Quattrocento Sans"/>
              <a:cs typeface="Calibri" panose="020F0502020204030204" pitchFamily="34" charset="0"/>
            </a:endParaRPr>
          </a:p>
          <a:p>
            <a:pPr marL="285750" indent="-285750">
              <a:buClr>
                <a:schemeClr val="bg1"/>
              </a:buClr>
              <a:buSzPts val="1300"/>
              <a:buFont typeface="Arial" panose="020B0604020202020204" pitchFamily="34" charset="0"/>
              <a:buChar char="•"/>
            </a:pPr>
            <a:endParaRPr lang="en-US" sz="1600" dirty="0">
              <a:solidFill>
                <a:schemeClr val="lt1"/>
              </a:solidFill>
              <a:latin typeface="Calibri" panose="020F0502020204030204" pitchFamily="34" charset="0"/>
              <a:ea typeface="Quattrocento Sans"/>
              <a:cs typeface="Calibri" panose="020F0502020204030204" pitchFamily="34" charset="0"/>
              <a:sym typeface="Quattrocento Sans"/>
            </a:endParaRPr>
          </a:p>
          <a:p>
            <a:pPr marL="285750" indent="-285750">
              <a:buClr>
                <a:schemeClr val="bg1"/>
              </a:buClr>
              <a:buSzPts val="1300"/>
              <a:buFont typeface="Arial" panose="020B0604020202020204" pitchFamily="34" charset="0"/>
              <a:buChar char="•"/>
            </a:pPr>
            <a:r>
              <a:rPr lang="en-US" dirty="0">
                <a:solidFill>
                  <a:srgbClr val="FFFF00"/>
                </a:solidFill>
                <a:latin typeface="Calibri" panose="020F0502020204030204" pitchFamily="34" charset="0"/>
                <a:ea typeface="Quattrocento Sans"/>
                <a:cs typeface="Calibri" panose="020F0502020204030204" pitchFamily="34" charset="0"/>
                <a:sym typeface="Quattrocento Sans"/>
              </a:rPr>
              <a:t>Antibiotic treatment for </a:t>
            </a:r>
            <a:r>
              <a:rPr lang="en-US" i="1" dirty="0">
                <a:solidFill>
                  <a:srgbClr val="FFFF00"/>
                </a:solidFill>
                <a:latin typeface="Calibri" panose="020F0502020204030204" pitchFamily="34" charset="0"/>
                <a:ea typeface="Quattrocento Sans"/>
                <a:cs typeface="Calibri" panose="020F0502020204030204" pitchFamily="34" charset="0"/>
                <a:sym typeface="Quattrocento Sans"/>
              </a:rPr>
              <a:t>Vibrio vulnificus </a:t>
            </a:r>
            <a:r>
              <a:rPr lang="en-US" dirty="0">
                <a:solidFill>
                  <a:srgbClr val="FFFF00"/>
                </a:solidFill>
                <a:latin typeface="Calibri" panose="020F0502020204030204" pitchFamily="34" charset="0"/>
                <a:ea typeface="Quattrocento Sans"/>
                <a:cs typeface="Calibri" panose="020F0502020204030204" pitchFamily="34" charset="0"/>
                <a:sym typeface="Quattrocento Sans"/>
              </a:rPr>
              <a:t>consists of doxycycline PLUS a 3rd or 4th generation cephalosporin such as ceftriaxone OR fluoroquinolones, such as cipro- or levofloxacin</a:t>
            </a:r>
            <a:endParaRPr dirty="0">
              <a:solidFill>
                <a:srgbClr val="FFFF00"/>
              </a:solidFill>
              <a:latin typeface="Calibri" panose="020F0502020204030204" pitchFamily="34" charset="0"/>
              <a:ea typeface="Quattrocento Sans"/>
              <a:cs typeface="Calibri" panose="020F0502020204030204" pitchFamily="34" charset="0"/>
              <a:sym typeface="Quattrocento Sans"/>
            </a:endParaRPr>
          </a:p>
          <a:p>
            <a:pPr marL="171450" lvl="0" indent="-171450" rtl="0">
              <a:spcBef>
                <a:spcPts val="0"/>
              </a:spcBef>
              <a:spcAft>
                <a:spcPts val="0"/>
              </a:spcAft>
              <a:buClr>
                <a:schemeClr val="bg1"/>
              </a:buClr>
              <a:buFont typeface="Arial" panose="020B0604020202020204" pitchFamily="34" charset="0"/>
              <a:buChar char="•"/>
            </a:pPr>
            <a:endParaRPr sz="900" dirty="0">
              <a:solidFill>
                <a:schemeClr val="lt1"/>
              </a:solidFill>
              <a:latin typeface="Quattrocento Sans"/>
              <a:ea typeface="Quattrocento Sans"/>
              <a:cs typeface="Quattrocento Sans"/>
              <a:sym typeface="Quattrocento Sans"/>
            </a:endParaRPr>
          </a:p>
          <a:p>
            <a:pPr marL="285750" marR="0" lvl="0" indent="-285750" algn="l" rtl="0">
              <a:spcBef>
                <a:spcPts val="0"/>
              </a:spcBef>
              <a:spcAft>
                <a:spcPts val="0"/>
              </a:spcAft>
              <a:buClr>
                <a:schemeClr val="bg1"/>
              </a:buClr>
              <a:buFont typeface="Arial" panose="020B0604020202020204" pitchFamily="34" charset="0"/>
              <a:buChar char="•"/>
            </a:pPr>
            <a:endParaRPr dirty="0">
              <a:solidFill>
                <a:schemeClr val="lt1"/>
              </a:solidFill>
              <a:latin typeface="Calibri"/>
              <a:ea typeface="Calibri"/>
              <a:cs typeface="Calibri"/>
              <a:sym typeface="Calibri"/>
            </a:endParaRPr>
          </a:p>
        </p:txBody>
      </p:sp>
      <p:pic>
        <p:nvPicPr>
          <p:cNvPr id="188" name="Shape 188" descr="I:\RC\Projects\ARRS 2017 submissions\Seaside injury\1544496 oyster lac\894946511.jpg"/>
          <p:cNvPicPr preferRelativeResize="0"/>
          <p:nvPr/>
        </p:nvPicPr>
        <p:blipFill rotWithShape="1">
          <a:blip r:embed="rId3">
            <a:alphaModFix/>
          </a:blip>
          <a:srcRect l="40923" t="30548" r="35374" b="11705"/>
          <a:stretch/>
        </p:blipFill>
        <p:spPr>
          <a:xfrm>
            <a:off x="76201" y="177800"/>
            <a:ext cx="1915580" cy="6578600"/>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750"/>
              </a:srgbClr>
            </a:outerShdw>
          </a:effectLst>
        </p:spPr>
      </p:pic>
      <p:pic>
        <p:nvPicPr>
          <p:cNvPr id="189" name="Shape 189" descr="I:\RC\Projects\ARRS 2017 submissions\Seaside injury\1544496 oyster lac\PELB2_RT_186419938\894946518.jpg"/>
          <p:cNvPicPr preferRelativeResize="0"/>
          <p:nvPr/>
        </p:nvPicPr>
        <p:blipFill rotWithShape="1">
          <a:blip r:embed="rId4">
            <a:alphaModFix/>
          </a:blip>
          <a:srcRect l="15830" t="17725" r="27182" b="37959"/>
          <a:stretch/>
        </p:blipFill>
        <p:spPr>
          <a:xfrm>
            <a:off x="1600200" y="3937001"/>
            <a:ext cx="2743201" cy="2688784"/>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750"/>
              </a:srgbClr>
            </a:outerShdw>
          </a:effectLst>
        </p:spPr>
      </p:pic>
      <p:grpSp>
        <p:nvGrpSpPr>
          <p:cNvPr id="190" name="Shape 190"/>
          <p:cNvGrpSpPr/>
          <p:nvPr/>
        </p:nvGrpSpPr>
        <p:grpSpPr>
          <a:xfrm>
            <a:off x="1905001" y="1486392"/>
            <a:ext cx="2411875" cy="2226291"/>
            <a:chOff x="1905000" y="1114822"/>
            <a:chExt cx="2411875" cy="1669760"/>
          </a:xfrm>
        </p:grpSpPr>
        <p:pic>
          <p:nvPicPr>
            <p:cNvPr id="191" name="Shape 191" descr="Image result for oyster bed south carolina"/>
            <p:cNvPicPr preferRelativeResize="0"/>
            <p:nvPr/>
          </p:nvPicPr>
          <p:blipFill rotWithShape="1">
            <a:blip r:embed="rId5">
              <a:alphaModFix/>
            </a:blip>
            <a:srcRect/>
            <a:stretch/>
          </p:blipFill>
          <p:spPr>
            <a:xfrm>
              <a:off x="1905000" y="1114822"/>
              <a:ext cx="2411875" cy="1669760"/>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750"/>
                </a:srgbClr>
              </a:outerShdw>
            </a:effectLst>
          </p:spPr>
        </p:pic>
        <p:sp>
          <p:nvSpPr>
            <p:cNvPr id="192" name="Shape 192"/>
            <p:cNvSpPr txBox="1"/>
            <p:nvPr/>
          </p:nvSpPr>
          <p:spPr>
            <a:xfrm>
              <a:off x="2136954" y="2568584"/>
              <a:ext cx="2130300" cy="1500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700" b="0" i="0" u="none" strike="noStrike" cap="none">
                  <a:solidFill>
                    <a:srgbClr val="71A0DB"/>
                  </a:solidFill>
                  <a:latin typeface="Calibri"/>
                  <a:ea typeface="Calibri"/>
                  <a:cs typeface="Calibri"/>
                  <a:sym typeface="Calibri"/>
                </a:rPr>
                <a:t>Courtesy: SC DNR - SC.gov</a:t>
              </a:r>
              <a:endParaRPr/>
            </a:p>
          </p:txBody>
        </p:sp>
      </p:grpSp>
      <p:cxnSp>
        <p:nvCxnSpPr>
          <p:cNvPr id="194" name="Shape 194"/>
          <p:cNvCxnSpPr/>
          <p:nvPr/>
        </p:nvCxnSpPr>
        <p:spPr>
          <a:xfrm rot="10800000" flipH="1">
            <a:off x="2247037" y="6340300"/>
            <a:ext cx="556500" cy="416100"/>
          </a:xfrm>
          <a:prstGeom prst="straightConnector1">
            <a:avLst/>
          </a:prstGeom>
          <a:noFill/>
          <a:ln w="19050" cap="flat" cmpd="sng">
            <a:solidFill>
              <a:srgbClr val="C00000"/>
            </a:solidFill>
            <a:prstDash val="solid"/>
            <a:round/>
            <a:headEnd type="none" w="sm" len="sm"/>
            <a:tailEnd type="stealth" w="med" len="med"/>
          </a:ln>
        </p:spPr>
      </p:cxnSp>
      <p:cxnSp>
        <p:nvCxnSpPr>
          <p:cNvPr id="13" name="Shape 194">
            <a:extLst>
              <a:ext uri="{FF2B5EF4-FFF2-40B4-BE49-F238E27FC236}">
                <a16:creationId xmlns="" xmlns:a16="http://schemas.microsoft.com/office/drawing/2014/main" id="{D0466101-0610-48AF-A282-576F352168F4}"/>
              </a:ext>
            </a:extLst>
          </p:cNvPr>
          <p:cNvCxnSpPr>
            <a:cxnSpLocks/>
          </p:cNvCxnSpPr>
          <p:nvPr/>
        </p:nvCxnSpPr>
        <p:spPr>
          <a:xfrm flipH="1">
            <a:off x="1428978" y="1926454"/>
            <a:ext cx="357140" cy="496846"/>
          </a:xfrm>
          <a:prstGeom prst="straightConnector1">
            <a:avLst/>
          </a:prstGeom>
          <a:noFill/>
          <a:ln w="19050" cap="flat" cmpd="sng">
            <a:solidFill>
              <a:srgbClr val="C00000"/>
            </a:solidFill>
            <a:prstDash val="solid"/>
            <a:round/>
            <a:headEnd type="none" w="sm" len="sm"/>
            <a:tailEnd type="stealth" w="med" len="med"/>
          </a:ln>
        </p:spPr>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Shape 200"/>
          <p:cNvSpPr txBox="1"/>
          <p:nvPr/>
        </p:nvSpPr>
        <p:spPr>
          <a:xfrm>
            <a:off x="4114800" y="990600"/>
            <a:ext cx="4825675" cy="34544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lt1"/>
              </a:buClr>
              <a:buSzPts val="1300"/>
              <a:buFont typeface="Arial"/>
              <a:buNone/>
            </a:pPr>
            <a:endParaRPr sz="1800" b="0" i="0" u="none" strike="noStrike" cap="none" dirty="0">
              <a:solidFill>
                <a:schemeClr val="lt1"/>
              </a:solidFill>
              <a:latin typeface="Calibri" panose="020F0502020204030204" pitchFamily="34" charset="0"/>
              <a:ea typeface="Quattrocento Sans"/>
              <a:cs typeface="Calibri" panose="020F0502020204030204" pitchFamily="34" charset="0"/>
              <a:sym typeface="Quattrocento Sans"/>
            </a:endParaRPr>
          </a:p>
          <a:p>
            <a:pPr marL="173736" marR="0" lvl="0" indent="-173736" algn="l" rtl="0">
              <a:spcBef>
                <a:spcPts val="0"/>
              </a:spcBef>
              <a:spcAft>
                <a:spcPts val="0"/>
              </a:spcAft>
              <a:buClr>
                <a:schemeClr val="lt1"/>
              </a:buClr>
              <a:buSzPts val="1300"/>
              <a:buFont typeface="Arial"/>
              <a:buChar char="•"/>
            </a:pPr>
            <a:r>
              <a:rPr lang="en-US" sz="1800" dirty="0">
                <a:solidFill>
                  <a:schemeClr val="lt1"/>
                </a:solidFill>
                <a:latin typeface="Calibri" panose="020F0502020204030204" pitchFamily="34" charset="0"/>
                <a:ea typeface="Quattrocento Sans"/>
                <a:cs typeface="Calibri" panose="020F0502020204030204" pitchFamily="34" charset="0"/>
                <a:sym typeface="Quattrocento Sans"/>
              </a:rPr>
              <a:t>S</a:t>
            </a:r>
            <a:r>
              <a:rPr lang="en-US" sz="1800" b="0" i="0" u="none" strike="noStrike" cap="none" dirty="0">
                <a:solidFill>
                  <a:schemeClr val="lt1"/>
                </a:solidFill>
                <a:latin typeface="Calibri" panose="020F0502020204030204" pitchFamily="34" charset="0"/>
                <a:ea typeface="Quattrocento Sans"/>
                <a:cs typeface="Calibri" panose="020F0502020204030204" pitchFamily="34" charset="0"/>
                <a:sym typeface="Quattrocento Sans"/>
              </a:rPr>
              <a:t>hark, moray eel, and barracuda bites are the </a:t>
            </a:r>
            <a:r>
              <a:rPr lang="en-US" sz="1800" dirty="0">
                <a:solidFill>
                  <a:schemeClr val="lt1"/>
                </a:solidFill>
                <a:latin typeface="Calibri" panose="020F0502020204030204" pitchFamily="34" charset="0"/>
                <a:ea typeface="Quattrocento Sans"/>
                <a:cs typeface="Calibri" panose="020F0502020204030204" pitchFamily="34" charset="0"/>
                <a:sym typeface="Quattrocento Sans"/>
              </a:rPr>
              <a:t>most common</a:t>
            </a:r>
            <a:r>
              <a:rPr lang="en-US" sz="1800" b="0" i="0" u="none" strike="noStrike" cap="none" dirty="0">
                <a:solidFill>
                  <a:schemeClr val="lt1"/>
                </a:solidFill>
                <a:latin typeface="Calibri" panose="020F0502020204030204" pitchFamily="34" charset="0"/>
                <a:ea typeface="Quattrocento Sans"/>
                <a:cs typeface="Calibri" panose="020F0502020204030204" pitchFamily="34" charset="0"/>
                <a:sym typeface="Quattrocento Sans"/>
              </a:rPr>
              <a:t>.</a:t>
            </a:r>
            <a:endParaRPr sz="1800" b="0" i="0" u="none" strike="noStrike" cap="none" dirty="0">
              <a:solidFill>
                <a:schemeClr val="lt1"/>
              </a:solidFill>
              <a:latin typeface="Calibri" panose="020F0502020204030204" pitchFamily="34" charset="0"/>
              <a:ea typeface="Quattrocento Sans"/>
              <a:cs typeface="Calibri" panose="020F0502020204030204" pitchFamily="34" charset="0"/>
              <a:sym typeface="Quattrocento Sans"/>
            </a:endParaRPr>
          </a:p>
          <a:p>
            <a:pPr marL="0" marR="0" lvl="0" indent="0" algn="l" rtl="0">
              <a:spcBef>
                <a:spcPts val="0"/>
              </a:spcBef>
              <a:spcAft>
                <a:spcPts val="0"/>
              </a:spcAft>
              <a:buNone/>
            </a:pPr>
            <a:endParaRPr sz="1800" dirty="0">
              <a:solidFill>
                <a:schemeClr val="lt1"/>
              </a:solidFill>
              <a:latin typeface="Calibri" panose="020F0502020204030204" pitchFamily="34" charset="0"/>
              <a:ea typeface="Quattrocento Sans"/>
              <a:cs typeface="Calibri" panose="020F0502020204030204" pitchFamily="34" charset="0"/>
              <a:sym typeface="Quattrocento Sans"/>
            </a:endParaRPr>
          </a:p>
          <a:p>
            <a:pPr marL="173736" marR="0" lvl="0" indent="-173736" algn="l" rtl="0">
              <a:spcBef>
                <a:spcPts val="0"/>
              </a:spcBef>
              <a:spcAft>
                <a:spcPts val="0"/>
              </a:spcAft>
              <a:buClr>
                <a:schemeClr val="lt1"/>
              </a:buClr>
              <a:buSzPts val="1300"/>
              <a:buFont typeface="Arial"/>
              <a:buChar char="•"/>
            </a:pPr>
            <a:r>
              <a:rPr lang="en-US" sz="1800" b="0" i="0" u="none" strike="noStrike" cap="none" dirty="0">
                <a:solidFill>
                  <a:schemeClr val="lt1"/>
                </a:solidFill>
                <a:latin typeface="Calibri" panose="020F0502020204030204" pitchFamily="34" charset="0"/>
                <a:ea typeface="Quattrocento Sans"/>
                <a:cs typeface="Calibri" panose="020F0502020204030204" pitchFamily="34" charset="0"/>
                <a:sym typeface="Quattrocento Sans"/>
              </a:rPr>
              <a:t>Approximately </a:t>
            </a:r>
            <a:r>
              <a:rPr lang="en-US" sz="1800" dirty="0">
                <a:solidFill>
                  <a:schemeClr val="lt1"/>
                </a:solidFill>
                <a:latin typeface="Calibri" panose="020F0502020204030204" pitchFamily="34" charset="0"/>
                <a:ea typeface="Quattrocento Sans"/>
                <a:cs typeface="Calibri" panose="020F0502020204030204" pitchFamily="34" charset="0"/>
                <a:sym typeface="Quattrocento Sans"/>
              </a:rPr>
              <a:t>80 shark bites/year worldwide</a:t>
            </a:r>
            <a:endParaRPr sz="1800" dirty="0">
              <a:solidFill>
                <a:schemeClr val="lt1"/>
              </a:solidFill>
              <a:latin typeface="Calibri" panose="020F0502020204030204" pitchFamily="34" charset="0"/>
              <a:ea typeface="Quattrocento Sans"/>
              <a:cs typeface="Calibri" panose="020F0502020204030204" pitchFamily="34" charset="0"/>
              <a:sym typeface="Quattrocento Sans"/>
            </a:endParaRPr>
          </a:p>
          <a:p>
            <a:pPr marL="173736" marR="0" lvl="0" indent="-173736" algn="l" rtl="0">
              <a:spcBef>
                <a:spcPts val="0"/>
              </a:spcBef>
              <a:spcAft>
                <a:spcPts val="0"/>
              </a:spcAft>
              <a:buClr>
                <a:schemeClr val="lt1"/>
              </a:buClr>
              <a:buSzPts val="1300"/>
              <a:buFont typeface="Arial"/>
              <a:buChar char="•"/>
            </a:pPr>
            <a:r>
              <a:rPr lang="en-US" sz="1800" dirty="0">
                <a:solidFill>
                  <a:schemeClr val="lt1"/>
                </a:solidFill>
                <a:latin typeface="Calibri" panose="020F0502020204030204" pitchFamily="34" charset="0"/>
                <a:ea typeface="Quattrocento Sans"/>
                <a:cs typeface="Calibri" panose="020F0502020204030204" pitchFamily="34" charset="0"/>
                <a:sym typeface="Quattrocento Sans"/>
              </a:rPr>
              <a:t>25 Florida</a:t>
            </a:r>
            <a:endParaRPr sz="1800" dirty="0">
              <a:solidFill>
                <a:schemeClr val="lt1"/>
              </a:solidFill>
              <a:latin typeface="Calibri" panose="020F0502020204030204" pitchFamily="34" charset="0"/>
              <a:ea typeface="Quattrocento Sans"/>
              <a:cs typeface="Calibri" panose="020F0502020204030204" pitchFamily="34" charset="0"/>
              <a:sym typeface="Quattrocento Sans"/>
            </a:endParaRPr>
          </a:p>
          <a:p>
            <a:pPr marL="173736" marR="0" lvl="0" indent="-173736" algn="l" rtl="0">
              <a:spcBef>
                <a:spcPts val="0"/>
              </a:spcBef>
              <a:spcAft>
                <a:spcPts val="0"/>
              </a:spcAft>
              <a:buClr>
                <a:schemeClr val="lt1"/>
              </a:buClr>
              <a:buSzPts val="1300"/>
              <a:buFont typeface="Arial"/>
              <a:buChar char="•"/>
            </a:pPr>
            <a:r>
              <a:rPr lang="en-US" sz="1800" dirty="0">
                <a:solidFill>
                  <a:schemeClr val="lt1"/>
                </a:solidFill>
                <a:latin typeface="Calibri" panose="020F0502020204030204" pitchFamily="34" charset="0"/>
                <a:ea typeface="Quattrocento Sans"/>
                <a:cs typeface="Calibri" panose="020F0502020204030204" pitchFamily="34" charset="0"/>
                <a:sym typeface="Quattrocento Sans"/>
              </a:rPr>
              <a:t>5-10 South Carolina</a:t>
            </a:r>
            <a:endParaRPr sz="1800" dirty="0">
              <a:solidFill>
                <a:schemeClr val="lt1"/>
              </a:solidFill>
              <a:latin typeface="Calibri" panose="020F0502020204030204" pitchFamily="34" charset="0"/>
              <a:ea typeface="Quattrocento Sans"/>
              <a:cs typeface="Calibri" panose="020F0502020204030204" pitchFamily="34" charset="0"/>
              <a:sym typeface="Quattrocento Sans"/>
            </a:endParaRPr>
          </a:p>
          <a:p>
            <a:pPr marL="173736" marR="0" lvl="0" indent="-173736" algn="l" rtl="0">
              <a:spcBef>
                <a:spcPts val="0"/>
              </a:spcBef>
              <a:spcAft>
                <a:spcPts val="0"/>
              </a:spcAft>
              <a:buClr>
                <a:schemeClr val="lt1"/>
              </a:buClr>
              <a:buSzPts val="1300"/>
              <a:buFont typeface="Arial"/>
              <a:buChar char="•"/>
            </a:pPr>
            <a:r>
              <a:rPr lang="en-US" sz="1800" dirty="0">
                <a:solidFill>
                  <a:schemeClr val="lt1"/>
                </a:solidFill>
                <a:latin typeface="Calibri" panose="020F0502020204030204" pitchFamily="34" charset="0"/>
                <a:ea typeface="Quattrocento Sans"/>
                <a:cs typeface="Calibri" panose="020F0502020204030204" pitchFamily="34" charset="0"/>
                <a:sym typeface="Quattrocento Sans"/>
              </a:rPr>
              <a:t>5 CA and HI</a:t>
            </a:r>
            <a:endParaRPr sz="1800" dirty="0">
              <a:solidFill>
                <a:schemeClr val="lt1"/>
              </a:solidFill>
              <a:latin typeface="Calibri" panose="020F0502020204030204" pitchFamily="34" charset="0"/>
              <a:ea typeface="Quattrocento Sans"/>
              <a:cs typeface="Calibri" panose="020F0502020204030204" pitchFamily="34" charset="0"/>
              <a:sym typeface="Quattrocento Sans"/>
            </a:endParaRPr>
          </a:p>
          <a:p>
            <a:pPr marL="173736" indent="-173736">
              <a:buClr>
                <a:schemeClr val="lt1"/>
              </a:buClr>
              <a:buSzPts val="1300"/>
              <a:buFont typeface="Arial"/>
              <a:buChar char="•"/>
            </a:pPr>
            <a:r>
              <a:rPr lang="en-US" sz="1800" dirty="0">
                <a:solidFill>
                  <a:schemeClr val="lt1"/>
                </a:solidFill>
                <a:latin typeface="Calibri" panose="020F0502020204030204" pitchFamily="34" charset="0"/>
                <a:ea typeface="Quattrocento Sans"/>
                <a:cs typeface="Calibri" panose="020F0502020204030204" pitchFamily="34" charset="0"/>
                <a:sym typeface="Quattrocento Sans"/>
              </a:rPr>
              <a:t>Australia: 15 </a:t>
            </a:r>
          </a:p>
          <a:p>
            <a:pPr marL="173736" indent="-173736">
              <a:buClr>
                <a:schemeClr val="lt1"/>
              </a:buClr>
              <a:buSzPts val="1300"/>
              <a:buFont typeface="Arial"/>
              <a:buChar char="•"/>
            </a:pPr>
            <a:endParaRPr lang="en-US" sz="1800" dirty="0">
              <a:solidFill>
                <a:schemeClr val="lt1"/>
              </a:solidFill>
              <a:latin typeface="Calibri" panose="020F0502020204030204" pitchFamily="34" charset="0"/>
              <a:ea typeface="Quattrocento Sans"/>
              <a:cs typeface="Calibri" panose="020F0502020204030204" pitchFamily="34" charset="0"/>
              <a:sym typeface="Quattrocento Sans"/>
            </a:endParaRPr>
          </a:p>
          <a:p>
            <a:pPr marL="173736" indent="-173736">
              <a:buClr>
                <a:schemeClr val="lt1"/>
              </a:buClr>
              <a:buSzPts val="1300"/>
              <a:buFont typeface="Arial"/>
              <a:buChar char="•"/>
            </a:pPr>
            <a:r>
              <a:rPr lang="en-US" sz="1800" dirty="0">
                <a:solidFill>
                  <a:schemeClr val="lt1"/>
                </a:solidFill>
                <a:latin typeface="Calibri" panose="020F0502020204030204" pitchFamily="34" charset="0"/>
                <a:ea typeface="Quattrocento Sans"/>
                <a:cs typeface="Calibri" panose="020F0502020204030204" pitchFamily="34" charset="0"/>
                <a:sym typeface="Quattrocento Sans"/>
              </a:rPr>
              <a:t>8 fatal attacks worldwide/year</a:t>
            </a:r>
          </a:p>
          <a:p>
            <a:pPr marL="173736" indent="-173736">
              <a:buClr>
                <a:schemeClr val="lt1"/>
              </a:buClr>
              <a:buSzPts val="1300"/>
              <a:buFont typeface="Arial"/>
              <a:buChar char="•"/>
            </a:pPr>
            <a:endParaRPr lang="en-US" sz="1800" dirty="0">
              <a:solidFill>
                <a:schemeClr val="lt1"/>
              </a:solidFill>
              <a:latin typeface="Calibri" panose="020F0502020204030204" pitchFamily="34" charset="0"/>
              <a:ea typeface="Quattrocento Sans"/>
              <a:cs typeface="Calibri" panose="020F0502020204030204" pitchFamily="34" charset="0"/>
              <a:sym typeface="Quattrocento Sans"/>
            </a:endParaRPr>
          </a:p>
          <a:p>
            <a:pPr marL="173736" indent="-173736">
              <a:buClr>
                <a:schemeClr val="lt1"/>
              </a:buClr>
              <a:buSzPts val="1300"/>
              <a:buFont typeface="Arial"/>
              <a:buChar char="•"/>
            </a:pPr>
            <a:r>
              <a:rPr lang="en-US" sz="1800" dirty="0">
                <a:solidFill>
                  <a:schemeClr val="lt1"/>
                </a:solidFill>
                <a:latin typeface="Calibri" panose="020F0502020204030204" pitchFamily="34" charset="0"/>
                <a:ea typeface="Quattrocento Sans"/>
                <a:cs typeface="Calibri" panose="020F0502020204030204" pitchFamily="34" charset="0"/>
                <a:sym typeface="Quattrocento Sans"/>
              </a:rPr>
              <a:t>1 fatal attack in US every other year</a:t>
            </a:r>
          </a:p>
          <a:p>
            <a:pPr>
              <a:buClr>
                <a:schemeClr val="lt1"/>
              </a:buClr>
              <a:buSzPts val="1300"/>
            </a:pPr>
            <a:endParaRPr lang="en-US" sz="1800" dirty="0">
              <a:solidFill>
                <a:schemeClr val="lt1"/>
              </a:solidFill>
              <a:latin typeface="Calibri" panose="020F0502020204030204" pitchFamily="34" charset="0"/>
              <a:ea typeface="Quattrocento Sans"/>
              <a:cs typeface="Calibri" panose="020F0502020204030204" pitchFamily="34" charset="0"/>
              <a:sym typeface="Quattrocento Sans"/>
            </a:endParaRPr>
          </a:p>
          <a:p>
            <a:pPr marL="173736" indent="-173736">
              <a:buClr>
                <a:schemeClr val="lt1"/>
              </a:buClr>
              <a:buSzPts val="1300"/>
              <a:buFont typeface="Arial"/>
              <a:buChar char="•"/>
            </a:pPr>
            <a:r>
              <a:rPr lang="en-US" sz="1800" dirty="0">
                <a:solidFill>
                  <a:schemeClr val="lt1"/>
                </a:solidFill>
                <a:latin typeface="Calibri" panose="020F0502020204030204" pitchFamily="34" charset="0"/>
                <a:ea typeface="Quattrocento Sans"/>
                <a:cs typeface="Calibri" panose="020F0502020204030204" pitchFamily="34" charset="0"/>
                <a:sym typeface="Quattrocento Sans"/>
              </a:rPr>
              <a:t>Most attacks in FL and SC  are due to blacktip sharks</a:t>
            </a:r>
          </a:p>
          <a:p>
            <a:pPr marL="173736" indent="-173736">
              <a:buClr>
                <a:schemeClr val="lt1"/>
              </a:buClr>
              <a:buSzPts val="1300"/>
              <a:buFont typeface="Arial"/>
              <a:buChar char="•"/>
            </a:pPr>
            <a:endParaRPr lang="en-US" sz="1800" dirty="0">
              <a:solidFill>
                <a:schemeClr val="lt1"/>
              </a:solidFill>
              <a:latin typeface="Calibri" panose="020F0502020204030204" pitchFamily="34" charset="0"/>
              <a:ea typeface="Quattrocento Sans"/>
              <a:cs typeface="Calibri" panose="020F0502020204030204" pitchFamily="34" charset="0"/>
              <a:sym typeface="Quattrocento Sans"/>
            </a:endParaRPr>
          </a:p>
          <a:p>
            <a:pPr marL="173736" indent="-173736">
              <a:buClr>
                <a:schemeClr val="lt1"/>
              </a:buClr>
              <a:buSzPts val="1300"/>
              <a:buFont typeface="Arial"/>
              <a:buChar char="•"/>
            </a:pPr>
            <a:r>
              <a:rPr lang="en-US" sz="1800" dirty="0">
                <a:solidFill>
                  <a:schemeClr val="lt1"/>
                </a:solidFill>
                <a:latin typeface="Calibri" panose="020F0502020204030204" pitchFamily="34" charset="0"/>
                <a:ea typeface="Quattrocento Sans"/>
                <a:cs typeface="Calibri" panose="020F0502020204030204" pitchFamily="34" charset="0"/>
                <a:sym typeface="Quattrocento Sans"/>
              </a:rPr>
              <a:t>Great white, tiger, and bull sharks are most commonly responsible for fatal attacks</a:t>
            </a:r>
          </a:p>
          <a:p>
            <a:pPr marL="173736" marR="0" lvl="0" indent="-173736" algn="l" rtl="0">
              <a:spcBef>
                <a:spcPts val="0"/>
              </a:spcBef>
              <a:spcAft>
                <a:spcPts val="0"/>
              </a:spcAft>
              <a:buClr>
                <a:schemeClr val="lt1"/>
              </a:buClr>
              <a:buSzPts val="1300"/>
              <a:buFont typeface="Arial"/>
              <a:buChar char="•"/>
            </a:pPr>
            <a:endParaRPr lang="en-US" sz="1800" dirty="0">
              <a:solidFill>
                <a:schemeClr val="lt1"/>
              </a:solidFill>
              <a:latin typeface="Calibri" panose="020F0502020204030204" pitchFamily="34" charset="0"/>
              <a:ea typeface="Quattrocento Sans"/>
              <a:cs typeface="Calibri" panose="020F0502020204030204" pitchFamily="34" charset="0"/>
              <a:sym typeface="Quattrocento Sans"/>
            </a:endParaRPr>
          </a:p>
          <a:p>
            <a:pPr marL="173736" marR="0" lvl="0" indent="-173736" algn="l" rtl="0">
              <a:spcBef>
                <a:spcPts val="0"/>
              </a:spcBef>
              <a:spcAft>
                <a:spcPts val="0"/>
              </a:spcAft>
              <a:buClr>
                <a:schemeClr val="lt1"/>
              </a:buClr>
              <a:buSzPts val="1300"/>
              <a:buFont typeface="Arial"/>
              <a:buChar char="•"/>
            </a:pPr>
            <a:endParaRPr lang="en-US" sz="1800" dirty="0">
              <a:solidFill>
                <a:schemeClr val="lt1"/>
              </a:solidFill>
              <a:latin typeface="Calibri" panose="020F0502020204030204" pitchFamily="34" charset="0"/>
              <a:ea typeface="Quattrocento Sans"/>
              <a:cs typeface="Calibri" panose="020F0502020204030204" pitchFamily="34" charset="0"/>
              <a:sym typeface="Quattrocento Sans"/>
            </a:endParaRPr>
          </a:p>
          <a:p>
            <a:pPr lvl="0"/>
            <a:endParaRPr lang="en-US" sz="1800" dirty="0">
              <a:solidFill>
                <a:schemeClr val="lt1"/>
              </a:solidFill>
              <a:latin typeface="Calibri" panose="020F0502020204030204" pitchFamily="34" charset="0"/>
              <a:ea typeface="Quattrocento Sans"/>
              <a:cs typeface="Calibri" panose="020F0502020204030204" pitchFamily="34" charset="0"/>
              <a:sym typeface="Quattrocento Sans"/>
            </a:endParaRPr>
          </a:p>
          <a:p>
            <a:pPr marL="173736" marR="0" lvl="0" indent="-173736" algn="l" rtl="0">
              <a:spcBef>
                <a:spcPts val="0"/>
              </a:spcBef>
              <a:spcAft>
                <a:spcPts val="0"/>
              </a:spcAft>
              <a:buClr>
                <a:schemeClr val="lt1"/>
              </a:buClr>
              <a:buSzPts val="1300"/>
              <a:buFont typeface="Arial"/>
              <a:buChar char="•"/>
            </a:pPr>
            <a:endParaRPr lang="en-US" sz="1800" dirty="0">
              <a:solidFill>
                <a:schemeClr val="lt1"/>
              </a:solidFill>
              <a:latin typeface="Calibri" panose="020F0502020204030204" pitchFamily="34" charset="0"/>
              <a:ea typeface="Quattrocento Sans"/>
              <a:cs typeface="Calibri" panose="020F0502020204030204" pitchFamily="34" charset="0"/>
              <a:sym typeface="Quattrocento Sans"/>
            </a:endParaRPr>
          </a:p>
          <a:p>
            <a:pPr marL="173736" marR="0" lvl="0" indent="-173736" algn="l" rtl="0">
              <a:spcBef>
                <a:spcPts val="0"/>
              </a:spcBef>
              <a:spcAft>
                <a:spcPts val="0"/>
              </a:spcAft>
              <a:buClr>
                <a:schemeClr val="lt1"/>
              </a:buClr>
              <a:buSzPts val="1300"/>
              <a:buFont typeface="Arial"/>
              <a:buChar char="•"/>
            </a:pPr>
            <a:endParaRPr sz="1800" dirty="0">
              <a:solidFill>
                <a:schemeClr val="lt1"/>
              </a:solidFill>
              <a:latin typeface="Calibri" panose="020F0502020204030204" pitchFamily="34" charset="0"/>
              <a:ea typeface="Quattrocento Sans"/>
              <a:cs typeface="Calibri" panose="020F0502020204030204" pitchFamily="34" charset="0"/>
              <a:sym typeface="Quattrocento Sans"/>
            </a:endParaRPr>
          </a:p>
          <a:p>
            <a:pPr marL="0" marR="0" lvl="0" indent="0" algn="l" rtl="0">
              <a:spcBef>
                <a:spcPts val="0"/>
              </a:spcBef>
              <a:spcAft>
                <a:spcPts val="0"/>
              </a:spcAft>
              <a:buNone/>
            </a:pPr>
            <a:endParaRPr sz="1800" dirty="0">
              <a:solidFill>
                <a:schemeClr val="lt1"/>
              </a:solidFill>
              <a:latin typeface="Calibri" panose="020F0502020204030204" pitchFamily="34" charset="0"/>
              <a:ea typeface="Quattrocento Sans"/>
              <a:cs typeface="Calibri" panose="020F0502020204030204" pitchFamily="34" charset="0"/>
              <a:sym typeface="Quattrocento Sans"/>
            </a:endParaRPr>
          </a:p>
          <a:p>
            <a:pPr marL="0" marR="0" lvl="0" indent="0" algn="l" rtl="0">
              <a:spcBef>
                <a:spcPts val="0"/>
              </a:spcBef>
              <a:spcAft>
                <a:spcPts val="0"/>
              </a:spcAft>
              <a:buNone/>
            </a:pPr>
            <a:endParaRPr sz="1800" dirty="0">
              <a:solidFill>
                <a:schemeClr val="lt1"/>
              </a:solidFill>
              <a:latin typeface="Calibri" panose="020F0502020204030204" pitchFamily="34" charset="0"/>
              <a:ea typeface="Quattrocento Sans"/>
              <a:cs typeface="Calibri" panose="020F0502020204030204" pitchFamily="34" charset="0"/>
              <a:sym typeface="Quattrocento Sans"/>
            </a:endParaRPr>
          </a:p>
          <a:p>
            <a:pPr marL="0" marR="0" lvl="0" indent="0" algn="l" rtl="0">
              <a:spcBef>
                <a:spcPts val="0"/>
              </a:spcBef>
              <a:spcAft>
                <a:spcPts val="0"/>
              </a:spcAft>
              <a:buClr>
                <a:schemeClr val="lt1"/>
              </a:buClr>
              <a:buSzPts val="1300"/>
              <a:buFont typeface="Arial"/>
              <a:buNone/>
            </a:pPr>
            <a:endParaRPr sz="1800" b="0" i="0" u="none" strike="noStrike" cap="none" dirty="0">
              <a:solidFill>
                <a:schemeClr val="lt1"/>
              </a:solidFill>
              <a:latin typeface="Calibri" panose="020F0502020204030204" pitchFamily="34" charset="0"/>
              <a:ea typeface="Quattrocento Sans"/>
              <a:cs typeface="Calibri" panose="020F0502020204030204" pitchFamily="34" charset="0"/>
              <a:sym typeface="Quattrocento Sans"/>
            </a:endParaRPr>
          </a:p>
          <a:p>
            <a:pPr marL="173736" marR="0" lvl="0" indent="-91186" algn="l" rtl="0">
              <a:spcBef>
                <a:spcPts val="0"/>
              </a:spcBef>
              <a:spcAft>
                <a:spcPts val="0"/>
              </a:spcAft>
              <a:buClr>
                <a:schemeClr val="lt1"/>
              </a:buClr>
              <a:buSzPts val="1300"/>
              <a:buFont typeface="Arial"/>
              <a:buNone/>
            </a:pPr>
            <a:endParaRPr sz="1800" b="0" i="0" u="none" strike="noStrike" cap="none" dirty="0">
              <a:solidFill>
                <a:schemeClr val="lt1"/>
              </a:solidFill>
              <a:latin typeface="Calibri" panose="020F0502020204030204" pitchFamily="34" charset="0"/>
              <a:ea typeface="Quattrocento Sans"/>
              <a:cs typeface="Calibri" panose="020F0502020204030204" pitchFamily="34" charset="0"/>
              <a:sym typeface="Quattrocento Sans"/>
            </a:endParaRPr>
          </a:p>
          <a:p>
            <a:pPr marL="173736" marR="0" lvl="0" indent="-91186" algn="l" rtl="0">
              <a:spcBef>
                <a:spcPts val="0"/>
              </a:spcBef>
              <a:spcAft>
                <a:spcPts val="0"/>
              </a:spcAft>
              <a:buClr>
                <a:schemeClr val="lt1"/>
              </a:buClr>
              <a:buSzPts val="1300"/>
              <a:buFont typeface="Arial"/>
              <a:buNone/>
            </a:pPr>
            <a:endParaRPr sz="1800" b="0" i="0" u="none" strike="noStrike" cap="none" dirty="0">
              <a:solidFill>
                <a:schemeClr val="lt1"/>
              </a:solidFill>
              <a:latin typeface="Calibri" panose="020F0502020204030204" pitchFamily="34" charset="0"/>
              <a:ea typeface="Quattrocento Sans"/>
              <a:cs typeface="Calibri" panose="020F0502020204030204" pitchFamily="34" charset="0"/>
              <a:sym typeface="Quattrocento Sans"/>
            </a:endParaRPr>
          </a:p>
        </p:txBody>
      </p:sp>
      <p:pic>
        <p:nvPicPr>
          <p:cNvPr id="201" name="Shape 201" descr="I:\RC\Projects\ARRS 2017 submissions\Seaside injury\37007 shark bite to ankle\668889064_key_33978.jpg"/>
          <p:cNvPicPr preferRelativeResize="0"/>
          <p:nvPr/>
        </p:nvPicPr>
        <p:blipFill rotWithShape="1">
          <a:blip r:embed="rId3">
            <a:alphaModFix/>
          </a:blip>
          <a:srcRect l="26705" t="35741" r="14728" b="15332"/>
          <a:stretch/>
        </p:blipFill>
        <p:spPr>
          <a:xfrm>
            <a:off x="708384" y="83099"/>
            <a:ext cx="2469821" cy="4850908"/>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745"/>
              </a:srgbClr>
            </a:outerShdw>
          </a:effectLst>
        </p:spPr>
      </p:pic>
      <p:pic>
        <p:nvPicPr>
          <p:cNvPr id="202" name="Shape 202" descr="I:\RC\Projects\ARRS 2017 submissions\Seaside injury\great white.jpg"/>
          <p:cNvPicPr preferRelativeResize="0"/>
          <p:nvPr/>
        </p:nvPicPr>
        <p:blipFill rotWithShape="1">
          <a:blip r:embed="rId4">
            <a:alphaModFix/>
          </a:blip>
          <a:srcRect l="13424" t="15867" r="11891" b="28797"/>
          <a:stretch/>
        </p:blipFill>
        <p:spPr>
          <a:xfrm>
            <a:off x="573979" y="5015883"/>
            <a:ext cx="2684126" cy="1759018"/>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745"/>
              </a:srgbClr>
            </a:outerShdw>
          </a:effectLst>
        </p:spPr>
      </p:pic>
      <p:cxnSp>
        <p:nvCxnSpPr>
          <p:cNvPr id="203" name="Shape 203"/>
          <p:cNvCxnSpPr>
            <a:cxnSpLocks/>
          </p:cNvCxnSpPr>
          <p:nvPr/>
        </p:nvCxnSpPr>
        <p:spPr>
          <a:xfrm flipV="1">
            <a:off x="310718" y="3091943"/>
            <a:ext cx="679882" cy="337057"/>
          </a:xfrm>
          <a:prstGeom prst="straightConnector1">
            <a:avLst/>
          </a:prstGeom>
          <a:noFill/>
          <a:ln w="19050" cap="flat" cmpd="sng">
            <a:solidFill>
              <a:srgbClr val="C00000"/>
            </a:solidFill>
            <a:prstDash val="solid"/>
            <a:round/>
            <a:headEnd type="none" w="sm" len="sm"/>
            <a:tailEnd type="triangle" w="med" len="med"/>
          </a:ln>
        </p:spPr>
      </p:cxnSp>
      <p:sp>
        <p:nvSpPr>
          <p:cNvPr id="205" name="Shape 205"/>
          <p:cNvSpPr txBox="1">
            <a:spLocks noGrp="1"/>
          </p:cNvSpPr>
          <p:nvPr>
            <p:ph type="title"/>
          </p:nvPr>
        </p:nvSpPr>
        <p:spPr>
          <a:xfrm>
            <a:off x="4012375" y="0"/>
            <a:ext cx="4928100" cy="1133400"/>
          </a:xfrm>
          <a:prstGeom prst="rect">
            <a:avLst/>
          </a:prstGeom>
          <a:noFill/>
          <a:ln>
            <a:noFill/>
          </a:ln>
        </p:spPr>
        <p:txBody>
          <a:bodyPr spcFirstLastPara="1" wrap="square" lIns="91425" tIns="91425" rIns="91425" bIns="91425" anchor="ctr" anchorCtr="0">
            <a:noAutofit/>
          </a:bodyPr>
          <a:lstStyle/>
          <a:p>
            <a:pPr marL="0" marR="0" lvl="0" indent="0" algn="ctr" rtl="0">
              <a:spcBef>
                <a:spcPts val="0"/>
              </a:spcBef>
              <a:spcAft>
                <a:spcPts val="0"/>
              </a:spcAft>
              <a:buClr>
                <a:schemeClr val="lt1"/>
              </a:buClr>
              <a:buSzPts val="3600"/>
              <a:buFont typeface="Calibri"/>
              <a:buNone/>
            </a:pPr>
            <a:r>
              <a:rPr lang="en-US" sz="3600" dirty="0"/>
              <a:t>34 </a:t>
            </a:r>
            <a:r>
              <a:rPr lang="en-US" sz="3600" dirty="0" err="1"/>
              <a:t>yo</a:t>
            </a:r>
            <a:r>
              <a:rPr lang="en-US" sz="3600" dirty="0"/>
              <a:t> M with shark bite</a:t>
            </a:r>
            <a:endParaRP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Shape 211"/>
          <p:cNvSpPr txBox="1">
            <a:spLocks noGrp="1"/>
          </p:cNvSpPr>
          <p:nvPr>
            <p:ph type="title"/>
          </p:nvPr>
        </p:nvSpPr>
        <p:spPr>
          <a:xfrm>
            <a:off x="1331975" y="25346"/>
            <a:ext cx="6808848" cy="6793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Clr>
                <a:srgbClr val="004070"/>
              </a:buClr>
              <a:buSzPts val="4800"/>
              <a:buFont typeface="Calibri"/>
              <a:buNone/>
            </a:pPr>
            <a:r>
              <a:rPr lang="en-US" sz="3600" b="0" i="1" u="none" strike="noStrike" cap="none" dirty="0">
                <a:solidFill>
                  <a:schemeClr val="lt1"/>
                </a:solidFill>
                <a:latin typeface="Calibri"/>
                <a:ea typeface="Calibri"/>
                <a:cs typeface="Calibri"/>
                <a:sym typeface="Calibri"/>
              </a:rPr>
              <a:t>Mycobacterium </a:t>
            </a:r>
            <a:r>
              <a:rPr lang="en-US" sz="3600" b="0" i="1" u="none" strike="noStrike" cap="none" dirty="0" err="1">
                <a:solidFill>
                  <a:schemeClr val="lt1"/>
                </a:solidFill>
                <a:latin typeface="Calibri"/>
                <a:ea typeface="Calibri"/>
                <a:cs typeface="Calibri"/>
                <a:sym typeface="Calibri"/>
              </a:rPr>
              <a:t>marinum</a:t>
            </a:r>
            <a:r>
              <a:rPr lang="en-US" sz="3600" b="0" i="0" u="none" strike="noStrike" cap="none" dirty="0">
                <a:solidFill>
                  <a:schemeClr val="lt1"/>
                </a:solidFill>
                <a:latin typeface="Calibri"/>
                <a:ea typeface="Calibri"/>
                <a:cs typeface="Calibri"/>
                <a:sym typeface="Calibri"/>
              </a:rPr>
              <a:t> infection</a:t>
            </a:r>
            <a:endParaRPr sz="3600" b="0" i="0" u="none" strike="noStrike" cap="none" dirty="0">
              <a:solidFill>
                <a:schemeClr val="lt1"/>
              </a:solidFill>
              <a:latin typeface="Calibri"/>
              <a:ea typeface="Calibri"/>
              <a:cs typeface="Calibri"/>
              <a:sym typeface="Calibri"/>
            </a:endParaRPr>
          </a:p>
        </p:txBody>
      </p:sp>
      <p:sp>
        <p:nvSpPr>
          <p:cNvPr id="212" name="Shape 212"/>
          <p:cNvSpPr txBox="1"/>
          <p:nvPr/>
        </p:nvSpPr>
        <p:spPr>
          <a:xfrm>
            <a:off x="4038600" y="1496973"/>
            <a:ext cx="5029200" cy="4775200"/>
          </a:xfrm>
          <a:prstGeom prst="rect">
            <a:avLst/>
          </a:prstGeom>
          <a:noFill/>
          <a:ln>
            <a:noFill/>
          </a:ln>
        </p:spPr>
        <p:txBody>
          <a:bodyPr spcFirstLastPara="1" wrap="square" lIns="68575" tIns="34275" rIns="68575" bIns="34275" anchor="ctr" anchorCtr="0">
            <a:noAutofit/>
          </a:bodyPr>
          <a:lstStyle/>
          <a:p>
            <a:pPr marL="285750" marR="0" lvl="0" indent="-285750" algn="l" rtl="0">
              <a:spcBef>
                <a:spcPts val="0"/>
              </a:spcBef>
              <a:spcAft>
                <a:spcPts val="0"/>
              </a:spcAft>
              <a:buClr>
                <a:schemeClr val="bg1"/>
              </a:buClr>
              <a:buSzPts val="1400"/>
              <a:buFont typeface="Arial" panose="020B0604020202020204" pitchFamily="34" charset="0"/>
              <a:buChar char="•"/>
            </a:pPr>
            <a:r>
              <a:rPr lang="en-US" sz="1600" i="0" u="none" strike="noStrike" cap="none" dirty="0">
                <a:solidFill>
                  <a:schemeClr val="lt1"/>
                </a:solidFill>
                <a:latin typeface="Calibri" panose="020F0502020204030204" pitchFamily="34" charset="0"/>
                <a:ea typeface="Calibri"/>
                <a:cs typeface="Calibri" panose="020F0502020204030204" pitchFamily="34" charset="0"/>
                <a:sym typeface="Calibri"/>
              </a:rPr>
              <a:t>68 year old male </a:t>
            </a:r>
            <a:r>
              <a:rPr lang="en-US" sz="1600" dirty="0">
                <a:solidFill>
                  <a:schemeClr val="lt1"/>
                </a:solidFill>
                <a:latin typeface="Calibri" panose="020F0502020204030204" pitchFamily="34" charset="0"/>
                <a:ea typeface="Calibri"/>
                <a:cs typeface="Calibri" panose="020F0502020204030204" pitchFamily="34" charset="0"/>
                <a:sym typeface="Calibri"/>
              </a:rPr>
              <a:t>with</a:t>
            </a:r>
            <a:r>
              <a:rPr lang="en-US" sz="1600" i="0" u="none" strike="noStrike" cap="none" dirty="0">
                <a:solidFill>
                  <a:schemeClr val="lt1"/>
                </a:solidFill>
                <a:latin typeface="Calibri" panose="020F0502020204030204" pitchFamily="34" charset="0"/>
                <a:ea typeface="Calibri"/>
                <a:cs typeface="Calibri" panose="020F0502020204030204" pitchFamily="34" charset="0"/>
                <a:sym typeface="Calibri"/>
              </a:rPr>
              <a:t> a fish hook injury to his thumb 3 weeks ago</a:t>
            </a:r>
            <a:r>
              <a:rPr lang="en-US" sz="1600" dirty="0">
                <a:solidFill>
                  <a:schemeClr val="lt1"/>
                </a:solidFill>
                <a:latin typeface="Calibri" panose="020F0502020204030204" pitchFamily="34" charset="0"/>
                <a:ea typeface="Calibri"/>
                <a:cs typeface="Calibri" panose="020F0502020204030204" pitchFamily="34" charset="0"/>
                <a:sym typeface="Calibri"/>
              </a:rPr>
              <a:t>. P</a:t>
            </a:r>
            <a:r>
              <a:rPr lang="en-US" sz="1600" i="0" u="none" strike="noStrike" cap="none" dirty="0">
                <a:solidFill>
                  <a:schemeClr val="lt1"/>
                </a:solidFill>
                <a:latin typeface="Calibri" panose="020F0502020204030204" pitchFamily="34" charset="0"/>
                <a:ea typeface="Calibri"/>
                <a:cs typeface="Calibri" panose="020F0502020204030204" pitchFamily="34" charset="0"/>
                <a:sym typeface="Calibri"/>
              </a:rPr>
              <a:t>resented with decreased ability to flex his hand and fingers.</a:t>
            </a:r>
            <a:endParaRPr sz="1600" i="0" u="none" strike="noStrike" cap="none" dirty="0">
              <a:solidFill>
                <a:schemeClr val="lt1"/>
              </a:solidFill>
              <a:latin typeface="Calibri" panose="020F0502020204030204" pitchFamily="34" charset="0"/>
              <a:ea typeface="Calibri"/>
              <a:cs typeface="Calibri" panose="020F0502020204030204" pitchFamily="34" charset="0"/>
              <a:sym typeface="Calibri"/>
            </a:endParaRPr>
          </a:p>
          <a:p>
            <a:pPr marL="285750" marR="0" lvl="0" indent="-285750" algn="l" rtl="0">
              <a:spcBef>
                <a:spcPts val="0"/>
              </a:spcBef>
              <a:spcAft>
                <a:spcPts val="0"/>
              </a:spcAft>
              <a:buClr>
                <a:schemeClr val="bg1"/>
              </a:buClr>
              <a:buFont typeface="Arial" panose="020B0604020202020204" pitchFamily="34" charset="0"/>
              <a:buChar char="•"/>
            </a:pPr>
            <a:endParaRPr sz="1600" i="0" u="none" strike="noStrike" cap="none" dirty="0">
              <a:solidFill>
                <a:schemeClr val="lt1"/>
              </a:solidFill>
              <a:latin typeface="Calibri" panose="020F0502020204030204" pitchFamily="34" charset="0"/>
              <a:ea typeface="Calibri"/>
              <a:cs typeface="Calibri" panose="020F0502020204030204" pitchFamily="34" charset="0"/>
              <a:sym typeface="Calibri"/>
            </a:endParaRPr>
          </a:p>
          <a:p>
            <a:pPr marL="285750" marR="0" lvl="0" indent="-285750" algn="l" rtl="0">
              <a:spcBef>
                <a:spcPts val="0"/>
              </a:spcBef>
              <a:spcAft>
                <a:spcPts val="0"/>
              </a:spcAft>
              <a:buClr>
                <a:schemeClr val="bg1"/>
              </a:buClr>
              <a:buSzPts val="1400"/>
              <a:buFont typeface="Arial" panose="020B0604020202020204" pitchFamily="34" charset="0"/>
              <a:buChar char="•"/>
            </a:pPr>
            <a:r>
              <a:rPr lang="en-US" sz="1600" i="0" u="none" strike="noStrike" cap="none" dirty="0">
                <a:solidFill>
                  <a:schemeClr val="lt1"/>
                </a:solidFill>
                <a:latin typeface="Calibri" panose="020F0502020204030204" pitchFamily="34" charset="0"/>
                <a:ea typeface="Calibri"/>
                <a:cs typeface="Calibri" panose="020F0502020204030204" pitchFamily="34" charset="0"/>
                <a:sym typeface="Calibri"/>
              </a:rPr>
              <a:t>At surgery, the flexor tendons were encased in thick gelatinous granulomatous appearing material confirmed to represent </a:t>
            </a:r>
            <a:r>
              <a:rPr lang="en-US" sz="1600" i="1" u="none" strike="noStrike" cap="none" dirty="0">
                <a:solidFill>
                  <a:schemeClr val="lt1"/>
                </a:solidFill>
                <a:latin typeface="Calibri" panose="020F0502020204030204" pitchFamily="34" charset="0"/>
                <a:ea typeface="Calibri"/>
                <a:cs typeface="Calibri" panose="020F0502020204030204" pitchFamily="34" charset="0"/>
                <a:sym typeface="Calibri"/>
              </a:rPr>
              <a:t>M. </a:t>
            </a:r>
            <a:r>
              <a:rPr lang="en-US" sz="1600" i="1" u="none" strike="noStrike" cap="none" dirty="0" err="1">
                <a:solidFill>
                  <a:schemeClr val="lt1"/>
                </a:solidFill>
                <a:latin typeface="Calibri" panose="020F0502020204030204" pitchFamily="34" charset="0"/>
                <a:ea typeface="Calibri"/>
                <a:cs typeface="Calibri" panose="020F0502020204030204" pitchFamily="34" charset="0"/>
                <a:sym typeface="Calibri"/>
              </a:rPr>
              <a:t>marinum</a:t>
            </a:r>
            <a:r>
              <a:rPr lang="en-US" sz="1600" i="1" u="none" strike="noStrike" cap="none" dirty="0">
                <a:solidFill>
                  <a:schemeClr val="lt1"/>
                </a:solidFill>
                <a:latin typeface="Calibri" panose="020F0502020204030204" pitchFamily="34" charset="0"/>
                <a:ea typeface="Calibri"/>
                <a:cs typeface="Calibri" panose="020F0502020204030204" pitchFamily="34" charset="0"/>
                <a:sym typeface="Calibri"/>
              </a:rPr>
              <a:t> </a:t>
            </a:r>
            <a:endParaRPr lang="en-US" sz="1600" dirty="0">
              <a:solidFill>
                <a:schemeClr val="lt1"/>
              </a:solidFill>
              <a:latin typeface="Calibri" panose="020F0502020204030204" pitchFamily="34" charset="0"/>
              <a:ea typeface="Calibri"/>
              <a:cs typeface="Calibri" panose="020F0502020204030204" pitchFamily="34" charset="0"/>
              <a:sym typeface="Calibri"/>
            </a:endParaRPr>
          </a:p>
          <a:p>
            <a:pPr marR="0" lvl="0" algn="l" rtl="0">
              <a:spcBef>
                <a:spcPts val="0"/>
              </a:spcBef>
              <a:spcAft>
                <a:spcPts val="0"/>
              </a:spcAft>
              <a:buClr>
                <a:schemeClr val="bg1"/>
              </a:buClr>
              <a:buSzPts val="1400"/>
            </a:pPr>
            <a:endParaRPr sz="1600" i="0" u="none" strike="noStrike" cap="none" dirty="0">
              <a:solidFill>
                <a:schemeClr val="lt1"/>
              </a:solidFill>
              <a:latin typeface="Calibri" panose="020F0502020204030204" pitchFamily="34" charset="0"/>
              <a:ea typeface="Calibri"/>
              <a:cs typeface="Calibri" panose="020F0502020204030204" pitchFamily="34" charset="0"/>
              <a:sym typeface="Calibri"/>
            </a:endParaRPr>
          </a:p>
          <a:p>
            <a:pPr marL="285750" marR="0" lvl="0" indent="-285750" algn="l" rtl="0">
              <a:spcBef>
                <a:spcPts val="0"/>
              </a:spcBef>
              <a:spcAft>
                <a:spcPts val="0"/>
              </a:spcAft>
              <a:buClr>
                <a:schemeClr val="bg1"/>
              </a:buClr>
              <a:buSzPts val="1400"/>
              <a:buFont typeface="Arial" panose="020B0604020202020204" pitchFamily="34" charset="0"/>
              <a:buChar char="•"/>
            </a:pPr>
            <a:r>
              <a:rPr lang="en-US" sz="1600" i="0" u="none" strike="noStrike" cap="none" dirty="0">
                <a:solidFill>
                  <a:schemeClr val="lt1"/>
                </a:solidFill>
                <a:latin typeface="Calibri" panose="020F0502020204030204" pitchFamily="34" charset="0"/>
                <a:ea typeface="Calibri"/>
                <a:cs typeface="Calibri" panose="020F0502020204030204" pitchFamily="34" charset="0"/>
                <a:sym typeface="Calibri"/>
              </a:rPr>
              <a:t>Typically, the tendon and bursal involvement is gelatinous rather than pure fluid. Classically, there is horseshoe shaped 1st and 5th tendon bursa with extension into the carpal tunnel bursal.</a:t>
            </a:r>
            <a:endParaRPr sz="1600" dirty="0">
              <a:latin typeface="Calibri" panose="020F0502020204030204" pitchFamily="34" charset="0"/>
              <a:cs typeface="Calibri" panose="020F0502020204030204" pitchFamily="34" charset="0"/>
            </a:endParaRPr>
          </a:p>
          <a:p>
            <a:pPr marL="285750" marR="0" lvl="0" indent="-285750" algn="l" rtl="0">
              <a:spcBef>
                <a:spcPts val="0"/>
              </a:spcBef>
              <a:spcAft>
                <a:spcPts val="0"/>
              </a:spcAft>
              <a:buClr>
                <a:schemeClr val="bg1"/>
              </a:buClr>
              <a:buFont typeface="Arial" panose="020B0604020202020204" pitchFamily="34" charset="0"/>
              <a:buChar char="•"/>
            </a:pPr>
            <a:endParaRPr sz="1600" i="0" u="none" strike="noStrike" cap="none" dirty="0">
              <a:solidFill>
                <a:schemeClr val="lt1"/>
              </a:solidFill>
              <a:latin typeface="Calibri" panose="020F0502020204030204" pitchFamily="34" charset="0"/>
              <a:ea typeface="Calibri"/>
              <a:cs typeface="Calibri" panose="020F0502020204030204" pitchFamily="34" charset="0"/>
              <a:sym typeface="Calibri"/>
            </a:endParaRPr>
          </a:p>
          <a:p>
            <a:pPr marL="285750" marR="0" lvl="0" indent="-285750" algn="l" rtl="0">
              <a:spcBef>
                <a:spcPts val="0"/>
              </a:spcBef>
              <a:spcAft>
                <a:spcPts val="0"/>
              </a:spcAft>
              <a:buClr>
                <a:schemeClr val="bg1"/>
              </a:buClr>
              <a:buSzPts val="1400"/>
              <a:buFont typeface="Arial" panose="020B0604020202020204" pitchFamily="34" charset="0"/>
              <a:buChar char="•"/>
            </a:pPr>
            <a:r>
              <a:rPr lang="en-US" sz="1600" i="0" u="none" strike="noStrike" cap="none" dirty="0">
                <a:solidFill>
                  <a:schemeClr val="lt1"/>
                </a:solidFill>
                <a:latin typeface="Calibri" panose="020F0502020204030204" pitchFamily="34" charset="0"/>
                <a:ea typeface="Calibri"/>
                <a:cs typeface="Calibri" panose="020F0502020204030204" pitchFamily="34" charset="0"/>
                <a:sym typeface="Calibri"/>
              </a:rPr>
              <a:t>A high level of suspicion is required for prompt diagnosis with biopsy often required. This should not to be confused with trigger finger in order to avoid steroid injection</a:t>
            </a:r>
            <a:endParaRPr sz="1600" dirty="0">
              <a:latin typeface="Calibri" panose="020F0502020204030204" pitchFamily="34" charset="0"/>
              <a:cs typeface="Calibri" panose="020F0502020204030204" pitchFamily="34" charset="0"/>
            </a:endParaRPr>
          </a:p>
          <a:p>
            <a:pPr marL="285750" marR="0" lvl="0" indent="-285750" algn="l" rtl="0">
              <a:spcBef>
                <a:spcPts val="0"/>
              </a:spcBef>
              <a:spcAft>
                <a:spcPts val="0"/>
              </a:spcAft>
              <a:buClr>
                <a:schemeClr val="bg1"/>
              </a:buClr>
              <a:buFont typeface="Arial" panose="020B0604020202020204" pitchFamily="34" charset="0"/>
              <a:buChar char="•"/>
            </a:pPr>
            <a:endParaRPr sz="1600" i="0" u="none" strike="noStrike" cap="none" dirty="0">
              <a:solidFill>
                <a:srgbClr val="FFFF00"/>
              </a:solidFill>
              <a:latin typeface="Calibri" panose="020F0502020204030204" pitchFamily="34" charset="0"/>
              <a:ea typeface="Calibri"/>
              <a:cs typeface="Calibri" panose="020F0502020204030204" pitchFamily="34" charset="0"/>
              <a:sym typeface="Calibri"/>
            </a:endParaRPr>
          </a:p>
          <a:p>
            <a:pPr marL="285750" lvl="0" indent="-285750" rtl="0">
              <a:lnSpc>
                <a:spcPct val="80000"/>
              </a:lnSpc>
              <a:spcBef>
                <a:spcPts val="0"/>
              </a:spcBef>
              <a:spcAft>
                <a:spcPts val="0"/>
              </a:spcAft>
              <a:buClr>
                <a:schemeClr val="bg1"/>
              </a:buClr>
              <a:buSzPts val="1400"/>
              <a:buFont typeface="Arial" panose="020B0604020202020204" pitchFamily="34" charset="0"/>
              <a:buChar char="•"/>
            </a:pPr>
            <a:r>
              <a:rPr lang="en-US" sz="1600" dirty="0">
                <a:solidFill>
                  <a:srgbClr val="FFFF00"/>
                </a:solidFill>
                <a:latin typeface="Calibri" panose="020F0502020204030204" pitchFamily="34" charset="0"/>
                <a:ea typeface="Calibri"/>
                <a:cs typeface="Calibri" panose="020F0502020204030204" pitchFamily="34" charset="0"/>
                <a:sym typeface="Calibri"/>
              </a:rPr>
              <a:t>Treatment for </a:t>
            </a:r>
            <a:r>
              <a:rPr lang="en-US" sz="1600" i="1" dirty="0">
                <a:solidFill>
                  <a:srgbClr val="FFFF00"/>
                </a:solidFill>
                <a:latin typeface="Calibri" panose="020F0502020204030204" pitchFamily="34" charset="0"/>
                <a:ea typeface="Calibri"/>
                <a:cs typeface="Calibri" panose="020F0502020204030204" pitchFamily="34" charset="0"/>
                <a:sym typeface="Calibri"/>
              </a:rPr>
              <a:t>Mycobacterium </a:t>
            </a:r>
            <a:r>
              <a:rPr lang="en-US" sz="1600" i="1" dirty="0" err="1">
                <a:solidFill>
                  <a:srgbClr val="FFFF00"/>
                </a:solidFill>
                <a:latin typeface="Calibri" panose="020F0502020204030204" pitchFamily="34" charset="0"/>
                <a:ea typeface="Calibri"/>
                <a:cs typeface="Calibri" panose="020F0502020204030204" pitchFamily="34" charset="0"/>
                <a:sym typeface="Calibri"/>
              </a:rPr>
              <a:t>marinum</a:t>
            </a:r>
            <a:r>
              <a:rPr lang="en-US" sz="1600" i="1" dirty="0">
                <a:solidFill>
                  <a:srgbClr val="FFFF00"/>
                </a:solidFill>
                <a:latin typeface="Calibri" panose="020F0502020204030204" pitchFamily="34" charset="0"/>
                <a:ea typeface="Calibri"/>
                <a:cs typeface="Calibri" panose="020F0502020204030204" pitchFamily="34" charset="0"/>
                <a:sym typeface="Calibri"/>
              </a:rPr>
              <a:t> </a:t>
            </a:r>
            <a:r>
              <a:rPr lang="en-US" sz="1600" dirty="0">
                <a:solidFill>
                  <a:srgbClr val="FFFF00"/>
                </a:solidFill>
                <a:latin typeface="Calibri" panose="020F0502020204030204" pitchFamily="34" charset="0"/>
                <a:ea typeface="Calibri"/>
                <a:cs typeface="Calibri" panose="020F0502020204030204" pitchFamily="34" charset="0"/>
                <a:sym typeface="Calibri"/>
              </a:rPr>
              <a:t>infection generally includes clarithromycin with either ethambutol or rifampin. For mild disease, single-drug therapy with clarithromycin or doxycycline may suffice.</a:t>
            </a:r>
            <a:endParaRPr sz="1600" dirty="0">
              <a:solidFill>
                <a:srgbClr val="FFFF00"/>
              </a:solidFill>
              <a:latin typeface="Calibri" panose="020F0502020204030204" pitchFamily="34" charset="0"/>
              <a:cs typeface="Calibri" panose="020F0502020204030204" pitchFamily="34" charset="0"/>
            </a:endParaRPr>
          </a:p>
        </p:txBody>
      </p:sp>
      <p:grpSp>
        <p:nvGrpSpPr>
          <p:cNvPr id="213" name="Shape 213"/>
          <p:cNvGrpSpPr/>
          <p:nvPr/>
        </p:nvGrpSpPr>
        <p:grpSpPr>
          <a:xfrm>
            <a:off x="-171226" y="704687"/>
            <a:ext cx="4189468" cy="5828923"/>
            <a:chOff x="-299477" y="587158"/>
            <a:chExt cx="4189468" cy="4371692"/>
          </a:xfrm>
        </p:grpSpPr>
        <p:pic>
          <p:nvPicPr>
            <p:cNvPr id="214" name="Shape 214"/>
            <p:cNvPicPr preferRelativeResize="0"/>
            <p:nvPr/>
          </p:nvPicPr>
          <p:blipFill rotWithShape="1">
            <a:blip r:embed="rId3">
              <a:alphaModFix/>
            </a:blip>
            <a:srcRect l="29885" t="19484" r="35056"/>
            <a:stretch/>
          </p:blipFill>
          <p:spPr>
            <a:xfrm rot="10800000" flipH="1">
              <a:off x="-80988" y="587158"/>
              <a:ext cx="2131921" cy="2187406"/>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745"/>
                </a:srgbClr>
              </a:outerShdw>
            </a:effectLst>
          </p:spPr>
        </p:pic>
        <p:pic>
          <p:nvPicPr>
            <p:cNvPr id="215" name="Shape 215"/>
            <p:cNvPicPr preferRelativeResize="0"/>
            <p:nvPr/>
          </p:nvPicPr>
          <p:blipFill rotWithShape="1">
            <a:blip r:embed="rId4">
              <a:alphaModFix/>
            </a:blip>
            <a:srcRect l="28721" t="16884" r="41838" b="14270"/>
            <a:stretch/>
          </p:blipFill>
          <p:spPr>
            <a:xfrm rot="10800000" flipH="1">
              <a:off x="-65082" y="2853698"/>
              <a:ext cx="2120427" cy="2105152"/>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745"/>
                </a:srgbClr>
              </a:outerShdw>
            </a:effectLst>
          </p:spPr>
        </p:pic>
        <p:pic>
          <p:nvPicPr>
            <p:cNvPr id="216" name="Shape 216"/>
            <p:cNvPicPr preferRelativeResize="0"/>
            <p:nvPr/>
          </p:nvPicPr>
          <p:blipFill rotWithShape="1">
            <a:blip r:embed="rId5">
              <a:alphaModFix/>
            </a:blip>
            <a:srcRect l="36396" t="2109" r="38923"/>
            <a:stretch/>
          </p:blipFill>
          <p:spPr>
            <a:xfrm>
              <a:off x="1993837" y="1341743"/>
              <a:ext cx="1896154" cy="3364615"/>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745"/>
                </a:srgbClr>
              </a:outerShdw>
            </a:effectLst>
          </p:spPr>
        </p:pic>
        <p:sp>
          <p:nvSpPr>
            <p:cNvPr id="217" name="Shape 217"/>
            <p:cNvSpPr/>
            <p:nvPr/>
          </p:nvSpPr>
          <p:spPr>
            <a:xfrm>
              <a:off x="-299477" y="2483778"/>
              <a:ext cx="1294608" cy="369919"/>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Quattrocento Sans"/>
                <a:buNone/>
              </a:pPr>
              <a:r>
                <a:rPr lang="en-US" sz="1800" b="0" i="0" u="none" strike="noStrike" cap="none">
                  <a:solidFill>
                    <a:schemeClr val="lt1"/>
                  </a:solidFill>
                  <a:latin typeface="Quattrocento Sans"/>
                  <a:ea typeface="Quattrocento Sans"/>
                  <a:cs typeface="Quattrocento Sans"/>
                  <a:sym typeface="Quattrocento Sans"/>
                </a:rPr>
                <a:t>A</a:t>
              </a:r>
              <a:r>
                <a:rPr lang="en-US" sz="1400" b="0" i="0" u="none" strike="noStrike" cap="none">
                  <a:solidFill>
                    <a:schemeClr val="lt1"/>
                  </a:solidFill>
                  <a:latin typeface="Quattrocento Sans"/>
                  <a:ea typeface="Quattrocento Sans"/>
                  <a:cs typeface="Quattrocento Sans"/>
                  <a:sym typeface="Quattrocento Sans"/>
                </a:rPr>
                <a:t>, </a:t>
              </a:r>
              <a:r>
                <a:rPr lang="en-US" sz="1200" b="0" i="0" u="none" strike="noStrike" cap="none">
                  <a:solidFill>
                    <a:schemeClr val="lt1"/>
                  </a:solidFill>
                  <a:latin typeface="Calibri"/>
                  <a:ea typeface="Calibri"/>
                  <a:cs typeface="Calibri"/>
                  <a:sym typeface="Calibri"/>
                </a:rPr>
                <a:t>Axial</a:t>
              </a:r>
              <a:r>
                <a:rPr lang="en-US" sz="1400" b="0" i="0" u="none" strike="noStrike" cap="none">
                  <a:solidFill>
                    <a:schemeClr val="lt1"/>
                  </a:solidFill>
                  <a:latin typeface="Quattrocento Sans"/>
                  <a:ea typeface="Quattrocento Sans"/>
                  <a:cs typeface="Quattrocento Sans"/>
                  <a:sym typeface="Quattrocento Sans"/>
                </a:rPr>
                <a:t> </a:t>
              </a:r>
              <a:r>
                <a:rPr lang="en-US" sz="1200" b="0" i="0" u="none" strike="noStrike" cap="none">
                  <a:solidFill>
                    <a:schemeClr val="lt1"/>
                  </a:solidFill>
                  <a:latin typeface="Calibri"/>
                  <a:ea typeface="Calibri"/>
                  <a:cs typeface="Calibri"/>
                  <a:sym typeface="Calibri"/>
                </a:rPr>
                <a:t>STIR</a:t>
              </a:r>
              <a:endParaRPr sz="1200" b="0" i="0" u="none" strike="noStrike" cap="none">
                <a:solidFill>
                  <a:schemeClr val="lt1"/>
                </a:solidFill>
                <a:latin typeface="Calibri"/>
                <a:ea typeface="Calibri"/>
                <a:cs typeface="Calibri"/>
                <a:sym typeface="Calibri"/>
              </a:endParaRPr>
            </a:p>
          </p:txBody>
        </p:sp>
        <p:sp>
          <p:nvSpPr>
            <p:cNvPr id="218" name="Shape 218"/>
            <p:cNvSpPr/>
            <p:nvPr/>
          </p:nvSpPr>
          <p:spPr>
            <a:xfrm>
              <a:off x="-81607" y="4668065"/>
              <a:ext cx="1045547" cy="29078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b="0" i="0" u="none" strike="noStrike" cap="none">
                  <a:solidFill>
                    <a:schemeClr val="lt1"/>
                  </a:solidFill>
                  <a:latin typeface="Quattrocento Sans"/>
                  <a:ea typeface="Quattrocento Sans"/>
                  <a:cs typeface="Quattrocento Sans"/>
                  <a:sym typeface="Quattrocento Sans"/>
                </a:rPr>
                <a:t>C</a:t>
              </a:r>
              <a:r>
                <a:rPr lang="en-US" sz="1400" b="0" i="0" u="none" strike="noStrike" cap="none">
                  <a:solidFill>
                    <a:schemeClr val="lt1"/>
                  </a:solidFill>
                  <a:latin typeface="Quattrocento Sans"/>
                  <a:ea typeface="Quattrocento Sans"/>
                  <a:cs typeface="Quattrocento Sans"/>
                  <a:sym typeface="Quattrocento Sans"/>
                </a:rPr>
                <a:t>, </a:t>
              </a:r>
              <a:r>
                <a:rPr lang="en-US" sz="1200" b="0" i="0" u="none" strike="noStrike" cap="none">
                  <a:solidFill>
                    <a:schemeClr val="lt1"/>
                  </a:solidFill>
                  <a:latin typeface="Calibri"/>
                  <a:ea typeface="Calibri"/>
                  <a:cs typeface="Calibri"/>
                  <a:sym typeface="Calibri"/>
                </a:rPr>
                <a:t>Axial</a:t>
              </a:r>
              <a:r>
                <a:rPr lang="en-US" sz="1200" b="0" i="0" u="none" strike="noStrike" cap="none">
                  <a:solidFill>
                    <a:schemeClr val="lt1"/>
                  </a:solidFill>
                  <a:latin typeface="Quattrocento Sans"/>
                  <a:ea typeface="Quattrocento Sans"/>
                  <a:cs typeface="Quattrocento Sans"/>
                  <a:sym typeface="Quattrocento Sans"/>
                </a:rPr>
                <a:t> </a:t>
              </a:r>
              <a:r>
                <a:rPr lang="en-US" sz="1200" b="0" i="0" u="none" strike="noStrike" cap="none">
                  <a:solidFill>
                    <a:schemeClr val="lt1"/>
                  </a:solidFill>
                  <a:latin typeface="Calibri"/>
                  <a:ea typeface="Calibri"/>
                  <a:cs typeface="Calibri"/>
                  <a:sym typeface="Calibri"/>
                </a:rPr>
                <a:t>STIR</a:t>
              </a:r>
              <a:endParaRPr/>
            </a:p>
            <a:p>
              <a:pPr marL="0" marR="0" lvl="0" indent="0" algn="l" rtl="0">
                <a:spcBef>
                  <a:spcPts val="0"/>
                </a:spcBef>
                <a:spcAft>
                  <a:spcPts val="0"/>
                </a:spcAft>
                <a:buClr>
                  <a:schemeClr val="lt1"/>
                </a:buClr>
                <a:buSzPts val="1000"/>
                <a:buFont typeface="Calibri"/>
                <a:buNone/>
              </a:pPr>
              <a:endParaRPr sz="1000">
                <a:solidFill>
                  <a:schemeClr val="lt1"/>
                </a:solidFill>
                <a:latin typeface="Quattrocento Sans"/>
                <a:ea typeface="Quattrocento Sans"/>
                <a:cs typeface="Quattrocento Sans"/>
                <a:sym typeface="Quattrocento Sans"/>
              </a:endParaRPr>
            </a:p>
          </p:txBody>
        </p:sp>
        <p:sp>
          <p:nvSpPr>
            <p:cNvPr id="219" name="Shape 219"/>
            <p:cNvSpPr/>
            <p:nvPr/>
          </p:nvSpPr>
          <p:spPr>
            <a:xfrm>
              <a:off x="2057111" y="1306217"/>
              <a:ext cx="1396038" cy="318917"/>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lt1"/>
                </a:buClr>
                <a:buSzPts val="1000"/>
                <a:buFont typeface="Quattrocento Sans"/>
                <a:buNone/>
              </a:pPr>
              <a:r>
                <a:rPr lang="en-US" sz="1000">
                  <a:solidFill>
                    <a:schemeClr val="lt1"/>
                  </a:solidFill>
                  <a:latin typeface="Quattrocento Sans"/>
                  <a:ea typeface="Quattrocento Sans"/>
                  <a:cs typeface="Quattrocento Sans"/>
                  <a:sym typeface="Quattrocento Sans"/>
                </a:rPr>
                <a:t>B, post contrast T1</a:t>
              </a:r>
              <a:endParaRPr sz="1000">
                <a:solidFill>
                  <a:schemeClr val="lt1"/>
                </a:solidFill>
                <a:latin typeface="Quattrocento Sans"/>
                <a:ea typeface="Quattrocento Sans"/>
                <a:cs typeface="Quattrocento Sans"/>
                <a:sym typeface="Quattrocento Sans"/>
              </a:endParaRPr>
            </a:p>
          </p:txBody>
        </p:sp>
      </p:grpSp>
      <p:cxnSp>
        <p:nvCxnSpPr>
          <p:cNvPr id="220" name="Shape 220"/>
          <p:cNvCxnSpPr/>
          <p:nvPr/>
        </p:nvCxnSpPr>
        <p:spPr>
          <a:xfrm>
            <a:off x="969100" y="2088655"/>
            <a:ext cx="246184" cy="351327"/>
          </a:xfrm>
          <a:prstGeom prst="straightConnector1">
            <a:avLst/>
          </a:prstGeom>
          <a:noFill/>
          <a:ln w="19050" cap="flat" cmpd="sng">
            <a:solidFill>
              <a:srgbClr val="C00000"/>
            </a:solidFill>
            <a:prstDash val="solid"/>
            <a:miter lim="800000"/>
            <a:headEnd type="none" w="sm" len="sm"/>
            <a:tailEnd type="stealth" w="lg" len="lg"/>
          </a:ln>
        </p:spPr>
      </p:cxnSp>
      <p:cxnSp>
        <p:nvCxnSpPr>
          <p:cNvPr id="221" name="Shape 221"/>
          <p:cNvCxnSpPr/>
          <p:nvPr/>
        </p:nvCxnSpPr>
        <p:spPr>
          <a:xfrm rot="10800000" flipH="1">
            <a:off x="958533" y="2737518"/>
            <a:ext cx="267321" cy="295517"/>
          </a:xfrm>
          <a:prstGeom prst="straightConnector1">
            <a:avLst/>
          </a:prstGeom>
          <a:noFill/>
          <a:ln w="19050" cap="flat" cmpd="sng">
            <a:solidFill>
              <a:srgbClr val="C00000"/>
            </a:solidFill>
            <a:prstDash val="solid"/>
            <a:miter lim="800000"/>
            <a:headEnd type="none" w="sm" len="sm"/>
            <a:tailEnd type="stealth" w="lg" len="lg"/>
          </a:ln>
        </p:spPr>
      </p:cxnSp>
      <p:cxnSp>
        <p:nvCxnSpPr>
          <p:cNvPr id="222" name="Shape 222"/>
          <p:cNvCxnSpPr/>
          <p:nvPr/>
        </p:nvCxnSpPr>
        <p:spPr>
          <a:xfrm rot="10800000" flipH="1">
            <a:off x="569417" y="6060057"/>
            <a:ext cx="246184" cy="273793"/>
          </a:xfrm>
          <a:prstGeom prst="straightConnector1">
            <a:avLst/>
          </a:prstGeom>
          <a:noFill/>
          <a:ln w="19050" cap="flat" cmpd="sng">
            <a:solidFill>
              <a:srgbClr val="C00000"/>
            </a:solidFill>
            <a:prstDash val="solid"/>
            <a:miter lim="800000"/>
            <a:headEnd type="none" w="sm" len="sm"/>
            <a:tailEnd type="stealth" w="lg" len="lg"/>
          </a:ln>
        </p:spPr>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Shape 228"/>
          <p:cNvSpPr txBox="1">
            <a:spLocks noGrp="1"/>
          </p:cNvSpPr>
          <p:nvPr>
            <p:ph type="title"/>
          </p:nvPr>
        </p:nvSpPr>
        <p:spPr>
          <a:xfrm>
            <a:off x="4267200" y="202127"/>
            <a:ext cx="4343400" cy="1009631"/>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2600"/>
              <a:buFont typeface="Calibri"/>
              <a:buNone/>
            </a:pPr>
            <a:r>
              <a:rPr lang="en-US" sz="2600" b="0" i="0" u="none" strike="noStrike" cap="none" dirty="0">
                <a:solidFill>
                  <a:schemeClr val="lt1"/>
                </a:solidFill>
                <a:latin typeface="Calibri"/>
                <a:ea typeface="Calibri"/>
                <a:cs typeface="Calibri"/>
                <a:sym typeface="Calibri"/>
              </a:rPr>
              <a:t>Palmar bursa anatomy</a:t>
            </a:r>
            <a:endParaRPr sz="2600" b="0" i="0" u="none" strike="noStrike" cap="none" dirty="0">
              <a:solidFill>
                <a:schemeClr val="lt1"/>
              </a:solidFill>
              <a:latin typeface="Calibri"/>
              <a:ea typeface="Calibri"/>
              <a:cs typeface="Calibri"/>
              <a:sym typeface="Calibri"/>
            </a:endParaRPr>
          </a:p>
        </p:txBody>
      </p:sp>
      <p:sp>
        <p:nvSpPr>
          <p:cNvPr id="229" name="Shape 229"/>
          <p:cNvSpPr txBox="1">
            <a:spLocks noGrp="1"/>
          </p:cNvSpPr>
          <p:nvPr>
            <p:ph type="body" idx="2"/>
          </p:nvPr>
        </p:nvSpPr>
        <p:spPr>
          <a:xfrm>
            <a:off x="4038600" y="990600"/>
            <a:ext cx="4953000" cy="5867400"/>
          </a:xfrm>
          <a:prstGeom prst="rect">
            <a:avLst/>
          </a:prstGeom>
          <a:noFill/>
          <a:ln>
            <a:noFill/>
          </a:ln>
        </p:spPr>
        <p:txBody>
          <a:bodyPr spcFirstLastPara="1" wrap="square" lIns="91425" tIns="45700" rIns="91425" bIns="45700" anchor="t" anchorCtr="0">
            <a:noAutofit/>
          </a:bodyPr>
          <a:lstStyle/>
          <a:p>
            <a:pPr marL="171450" marR="0" lvl="0" indent="-171450" algn="l" rtl="0">
              <a:lnSpc>
                <a:spcPct val="100000"/>
              </a:lnSpc>
              <a:spcBef>
                <a:spcPts val="0"/>
              </a:spcBef>
              <a:spcAft>
                <a:spcPts val="0"/>
              </a:spcAft>
              <a:buClr>
                <a:schemeClr val="bg1"/>
              </a:buClr>
              <a:buSzPts val="800"/>
              <a:buFont typeface="Arial" panose="020B0604020202020204" pitchFamily="34" charset="0"/>
              <a:buChar char="•"/>
            </a:pPr>
            <a:endParaRPr sz="800" b="0" i="0" u="none" strike="noStrike" cap="none" dirty="0">
              <a:solidFill>
                <a:schemeClr val="lt1"/>
              </a:solidFill>
              <a:latin typeface="Calibri"/>
              <a:ea typeface="Calibri"/>
              <a:cs typeface="Calibri"/>
              <a:sym typeface="Calibri"/>
            </a:endParaRPr>
          </a:p>
          <a:p>
            <a:pPr marL="285750" marR="0" lvl="0" indent="-285750" algn="l" rtl="0">
              <a:lnSpc>
                <a:spcPct val="100000"/>
              </a:lnSpc>
              <a:spcBef>
                <a:spcPts val="0"/>
              </a:spcBef>
              <a:spcAft>
                <a:spcPts val="0"/>
              </a:spcAft>
              <a:buClr>
                <a:schemeClr val="bg1"/>
              </a:buClr>
              <a:buSzPts val="1600"/>
              <a:buFont typeface="Arial" panose="020B0604020202020204" pitchFamily="34" charset="0"/>
              <a:buChar char="•"/>
            </a:pPr>
            <a:r>
              <a:rPr lang="en-US" sz="1600" b="0" i="0" u="none" strike="noStrike" cap="none" dirty="0">
                <a:solidFill>
                  <a:schemeClr val="lt1"/>
                </a:solidFill>
                <a:latin typeface="Calibri"/>
                <a:ea typeface="Calibri"/>
                <a:cs typeface="Calibri"/>
                <a:sym typeface="Calibri"/>
              </a:rPr>
              <a:t>Two palmar bursae encase the flexor tendons within the carpal tunnel, originating proximal to the carpal tunnel and ending within the mid palm</a:t>
            </a:r>
            <a:endParaRPr dirty="0"/>
          </a:p>
          <a:p>
            <a:pPr marL="171450" marR="0" lvl="0" indent="-171450" algn="l" rtl="0">
              <a:lnSpc>
                <a:spcPct val="100000"/>
              </a:lnSpc>
              <a:spcBef>
                <a:spcPts val="0"/>
              </a:spcBef>
              <a:spcAft>
                <a:spcPts val="0"/>
              </a:spcAft>
              <a:buClr>
                <a:schemeClr val="bg1"/>
              </a:buClr>
              <a:buSzPts val="800"/>
              <a:buFont typeface="Arial" panose="020B0604020202020204" pitchFamily="34" charset="0"/>
              <a:buChar char="•"/>
            </a:pPr>
            <a:endParaRPr sz="800" b="0" i="0" u="none" strike="noStrike" cap="none" dirty="0">
              <a:solidFill>
                <a:schemeClr val="lt1"/>
              </a:solidFill>
              <a:latin typeface="Calibri"/>
              <a:ea typeface="Calibri"/>
              <a:cs typeface="Calibri"/>
              <a:sym typeface="Calibri"/>
            </a:endParaRPr>
          </a:p>
          <a:p>
            <a:pPr marL="633413" marR="0" lvl="1" indent="-285750" algn="l" rtl="0">
              <a:lnSpc>
                <a:spcPct val="100000"/>
              </a:lnSpc>
              <a:spcBef>
                <a:spcPts val="0"/>
              </a:spcBef>
              <a:spcAft>
                <a:spcPts val="0"/>
              </a:spcAft>
              <a:buClr>
                <a:schemeClr val="bg1"/>
              </a:buClr>
              <a:buSzPts val="1600"/>
              <a:buFont typeface="Arial" panose="020B0604020202020204" pitchFamily="34" charset="0"/>
              <a:buChar char="•"/>
            </a:pPr>
            <a:r>
              <a:rPr lang="en-US" sz="1600" b="0" i="0" u="none" strike="noStrike" cap="none" dirty="0">
                <a:solidFill>
                  <a:srgbClr val="FFFF00"/>
                </a:solidFill>
                <a:latin typeface="Calibri"/>
                <a:ea typeface="Calibri"/>
                <a:cs typeface="Calibri"/>
                <a:sym typeface="Calibri"/>
              </a:rPr>
              <a:t>Ulnar bursa </a:t>
            </a:r>
            <a:r>
              <a:rPr lang="en-US" sz="1600" b="0" i="0" u="none" strike="noStrike" cap="none" dirty="0">
                <a:solidFill>
                  <a:schemeClr val="lt1"/>
                </a:solidFill>
                <a:latin typeface="Calibri"/>
                <a:ea typeface="Calibri"/>
                <a:cs typeface="Calibri"/>
                <a:sym typeface="Calibri"/>
              </a:rPr>
              <a:t>encases the flexor </a:t>
            </a:r>
            <a:r>
              <a:rPr lang="en-US" sz="1600" b="0" i="0" u="none" strike="noStrike" cap="none" dirty="0" err="1">
                <a:solidFill>
                  <a:schemeClr val="lt1"/>
                </a:solidFill>
                <a:latin typeface="Calibri"/>
                <a:ea typeface="Calibri"/>
                <a:cs typeface="Calibri"/>
                <a:sym typeface="Calibri"/>
              </a:rPr>
              <a:t>digitorum</a:t>
            </a:r>
            <a:r>
              <a:rPr lang="en-US" sz="1600" b="0" i="0" u="none" strike="noStrike" cap="none" dirty="0">
                <a:solidFill>
                  <a:schemeClr val="lt1"/>
                </a:solidFill>
                <a:latin typeface="Calibri"/>
                <a:ea typeface="Calibri"/>
                <a:cs typeface="Calibri"/>
                <a:sym typeface="Calibri"/>
              </a:rPr>
              <a:t> (FD) tendons and communicates with the 5</a:t>
            </a:r>
            <a:r>
              <a:rPr lang="en-US" sz="1600" b="0" i="0" u="none" strike="noStrike" cap="none" baseline="30000" dirty="0">
                <a:solidFill>
                  <a:schemeClr val="lt1"/>
                </a:solidFill>
                <a:latin typeface="Calibri"/>
                <a:ea typeface="Calibri"/>
                <a:cs typeface="Calibri"/>
                <a:sym typeface="Calibri"/>
              </a:rPr>
              <a:t>th</a:t>
            </a:r>
            <a:r>
              <a:rPr lang="en-US" sz="1600" b="0" i="0" u="none" strike="noStrike" cap="none" dirty="0">
                <a:solidFill>
                  <a:schemeClr val="lt1"/>
                </a:solidFill>
                <a:latin typeface="Calibri"/>
                <a:ea typeface="Calibri"/>
                <a:cs typeface="Calibri"/>
                <a:sym typeface="Calibri"/>
              </a:rPr>
              <a:t> flexor </a:t>
            </a:r>
            <a:r>
              <a:rPr lang="en-US" sz="1600" b="0" i="0" u="none" strike="noStrike" cap="none" dirty="0" err="1">
                <a:solidFill>
                  <a:schemeClr val="lt1"/>
                </a:solidFill>
                <a:latin typeface="Calibri"/>
                <a:ea typeface="Calibri"/>
                <a:cs typeface="Calibri"/>
                <a:sym typeface="Calibri"/>
              </a:rPr>
              <a:t>digitorum</a:t>
            </a:r>
            <a:r>
              <a:rPr lang="en-US" sz="1600" b="0" i="0" u="none" strike="noStrike" cap="none" dirty="0">
                <a:solidFill>
                  <a:schemeClr val="lt1"/>
                </a:solidFill>
                <a:latin typeface="Calibri"/>
                <a:ea typeface="Calibri"/>
                <a:cs typeface="Calibri"/>
                <a:sym typeface="Calibri"/>
              </a:rPr>
              <a:t> (FD5) tendon sheath</a:t>
            </a:r>
            <a:endParaRPr dirty="0"/>
          </a:p>
          <a:p>
            <a:pPr marL="633413" marR="0" lvl="1" indent="-285750" algn="l" rtl="0">
              <a:lnSpc>
                <a:spcPct val="100000"/>
              </a:lnSpc>
              <a:spcBef>
                <a:spcPts val="0"/>
              </a:spcBef>
              <a:spcAft>
                <a:spcPts val="0"/>
              </a:spcAft>
              <a:buClr>
                <a:schemeClr val="bg1"/>
              </a:buClr>
              <a:buSzPts val="1600"/>
              <a:buFont typeface="Arial" panose="020B0604020202020204" pitchFamily="34" charset="0"/>
              <a:buChar char="•"/>
            </a:pPr>
            <a:r>
              <a:rPr lang="en-US" sz="1600" b="0" i="0" u="none" strike="noStrike" cap="none" dirty="0">
                <a:solidFill>
                  <a:srgbClr val="FFFF00"/>
                </a:solidFill>
                <a:latin typeface="Calibri"/>
                <a:ea typeface="Calibri"/>
                <a:cs typeface="Calibri"/>
                <a:sym typeface="Calibri"/>
              </a:rPr>
              <a:t>Radial bursa </a:t>
            </a:r>
            <a:r>
              <a:rPr lang="en-US" sz="1600" b="0" i="0" u="none" strike="noStrike" cap="none" dirty="0">
                <a:solidFill>
                  <a:schemeClr val="lt1"/>
                </a:solidFill>
                <a:latin typeface="Calibri"/>
                <a:ea typeface="Calibri"/>
                <a:cs typeface="Calibri"/>
                <a:sym typeface="Calibri"/>
              </a:rPr>
              <a:t>encases the flexor </a:t>
            </a:r>
            <a:r>
              <a:rPr lang="en-US" sz="1600" b="0" i="0" u="none" strike="noStrike" cap="none" dirty="0" err="1">
                <a:solidFill>
                  <a:schemeClr val="lt1"/>
                </a:solidFill>
                <a:latin typeface="Calibri"/>
                <a:ea typeface="Calibri"/>
                <a:cs typeface="Calibri"/>
                <a:sym typeface="Calibri"/>
              </a:rPr>
              <a:t>pollicis</a:t>
            </a:r>
            <a:r>
              <a:rPr lang="en-US" sz="1600" b="0" i="0" u="none" strike="noStrike" cap="none" dirty="0">
                <a:solidFill>
                  <a:schemeClr val="lt1"/>
                </a:solidFill>
                <a:latin typeface="Calibri"/>
                <a:ea typeface="Calibri"/>
                <a:cs typeface="Calibri"/>
                <a:sym typeface="Calibri"/>
              </a:rPr>
              <a:t> longus (FPL) tendon and communicates with the FPL tendon sheath.</a:t>
            </a:r>
            <a:endParaRPr dirty="0"/>
          </a:p>
          <a:p>
            <a:pPr marL="519112" marR="0" lvl="1" indent="-171450" algn="l" rtl="0">
              <a:lnSpc>
                <a:spcPct val="100000"/>
              </a:lnSpc>
              <a:spcBef>
                <a:spcPts val="0"/>
              </a:spcBef>
              <a:spcAft>
                <a:spcPts val="0"/>
              </a:spcAft>
              <a:buClr>
                <a:schemeClr val="bg1"/>
              </a:buClr>
              <a:buSzPts val="800"/>
              <a:buFont typeface="Arial" panose="020B0604020202020204" pitchFamily="34" charset="0"/>
              <a:buChar char="•"/>
            </a:pPr>
            <a:endParaRPr sz="800" b="0" i="0" u="none" strike="noStrike" cap="none" dirty="0">
              <a:solidFill>
                <a:schemeClr val="lt1"/>
              </a:solidFill>
              <a:latin typeface="Calibri"/>
              <a:ea typeface="Calibri"/>
              <a:cs typeface="Calibri"/>
              <a:sym typeface="Calibri"/>
            </a:endParaRPr>
          </a:p>
          <a:p>
            <a:pPr marL="285750" marR="0" lvl="0" indent="-285750" algn="l" rtl="0">
              <a:lnSpc>
                <a:spcPct val="100000"/>
              </a:lnSpc>
              <a:spcBef>
                <a:spcPts val="0"/>
              </a:spcBef>
              <a:spcAft>
                <a:spcPts val="0"/>
              </a:spcAft>
              <a:buClr>
                <a:schemeClr val="bg1"/>
              </a:buClr>
              <a:buSzPts val="1600"/>
              <a:buFont typeface="Arial" panose="020B0604020202020204" pitchFamily="34" charset="0"/>
              <a:buChar char="•"/>
            </a:pPr>
            <a:r>
              <a:rPr lang="en-US" sz="1600" b="0" i="0" u="none" strike="noStrike" cap="none" dirty="0">
                <a:solidFill>
                  <a:schemeClr val="lt1"/>
                </a:solidFill>
                <a:latin typeface="Calibri"/>
                <a:ea typeface="Calibri"/>
                <a:cs typeface="Calibri"/>
                <a:sym typeface="Calibri"/>
              </a:rPr>
              <a:t>Individual synovial tendon sheaths surround the 2</a:t>
            </a:r>
            <a:r>
              <a:rPr lang="en-US" sz="1600" b="0" i="0" u="none" strike="noStrike" cap="none" baseline="30000" dirty="0">
                <a:solidFill>
                  <a:schemeClr val="lt1"/>
                </a:solidFill>
                <a:latin typeface="Calibri"/>
                <a:ea typeface="Calibri"/>
                <a:cs typeface="Calibri"/>
                <a:sym typeface="Calibri"/>
              </a:rPr>
              <a:t>nd</a:t>
            </a:r>
            <a:r>
              <a:rPr lang="en-US" sz="1600" b="0" i="0" u="none" strike="noStrike" cap="none" dirty="0">
                <a:solidFill>
                  <a:schemeClr val="lt1"/>
                </a:solidFill>
                <a:latin typeface="Calibri"/>
                <a:ea typeface="Calibri"/>
                <a:cs typeface="Calibri"/>
                <a:sym typeface="Calibri"/>
              </a:rPr>
              <a:t>-4</a:t>
            </a:r>
            <a:r>
              <a:rPr lang="en-US" sz="1600" b="0" i="0" u="none" strike="noStrike" cap="none" baseline="30000" dirty="0">
                <a:solidFill>
                  <a:schemeClr val="lt1"/>
                </a:solidFill>
                <a:latin typeface="Calibri"/>
                <a:ea typeface="Calibri"/>
                <a:cs typeface="Calibri"/>
                <a:sym typeface="Calibri"/>
              </a:rPr>
              <a:t>th</a:t>
            </a:r>
            <a:r>
              <a:rPr lang="en-US" sz="1600" b="0" i="0" u="none" strike="noStrike" cap="none" dirty="0">
                <a:solidFill>
                  <a:schemeClr val="lt1"/>
                </a:solidFill>
                <a:latin typeface="Calibri"/>
                <a:ea typeface="Calibri"/>
                <a:cs typeface="Calibri"/>
                <a:sym typeface="Calibri"/>
              </a:rPr>
              <a:t> flexor </a:t>
            </a:r>
            <a:r>
              <a:rPr lang="en-US" sz="1600" b="0" i="0" u="none" strike="noStrike" cap="none" dirty="0" err="1">
                <a:solidFill>
                  <a:schemeClr val="lt1"/>
                </a:solidFill>
                <a:latin typeface="Calibri"/>
                <a:ea typeface="Calibri"/>
                <a:cs typeface="Calibri"/>
                <a:sym typeface="Calibri"/>
              </a:rPr>
              <a:t>digitorum</a:t>
            </a:r>
            <a:r>
              <a:rPr lang="en-US" sz="1600" b="0" i="0" u="none" strike="noStrike" cap="none" dirty="0">
                <a:solidFill>
                  <a:schemeClr val="lt1"/>
                </a:solidFill>
                <a:latin typeface="Calibri"/>
                <a:ea typeface="Calibri"/>
                <a:cs typeface="Calibri"/>
                <a:sym typeface="Calibri"/>
              </a:rPr>
              <a:t> tendons, which do not communicate with the palmar bursa</a:t>
            </a:r>
            <a:endParaRPr dirty="0"/>
          </a:p>
          <a:p>
            <a:pPr marL="630936" marR="0" lvl="0" indent="-457200" algn="l" rtl="0">
              <a:lnSpc>
                <a:spcPct val="100000"/>
              </a:lnSpc>
              <a:spcBef>
                <a:spcPts val="0"/>
              </a:spcBef>
              <a:spcAft>
                <a:spcPts val="0"/>
              </a:spcAft>
              <a:buClr>
                <a:schemeClr val="bg1"/>
              </a:buClr>
              <a:buSzPts val="2800"/>
              <a:buFont typeface="Arial" panose="020B0604020202020204" pitchFamily="34" charset="0"/>
              <a:buChar char="•"/>
            </a:pPr>
            <a:endParaRPr sz="2800" b="0" i="0" u="none" strike="noStrike" cap="none" dirty="0">
              <a:solidFill>
                <a:schemeClr val="lt1"/>
              </a:solidFill>
              <a:latin typeface="Calibri"/>
              <a:ea typeface="Calibri"/>
              <a:cs typeface="Calibri"/>
              <a:sym typeface="Calibri"/>
            </a:endParaRPr>
          </a:p>
        </p:txBody>
      </p:sp>
      <p:pic>
        <p:nvPicPr>
          <p:cNvPr id="230" name="Shape 230"/>
          <p:cNvPicPr preferRelativeResize="0"/>
          <p:nvPr/>
        </p:nvPicPr>
        <p:blipFill rotWithShape="1">
          <a:blip r:embed="rId3">
            <a:alphaModFix/>
          </a:blip>
          <a:srcRect/>
          <a:stretch/>
        </p:blipFill>
        <p:spPr>
          <a:xfrm>
            <a:off x="76201" y="216304"/>
            <a:ext cx="3886199" cy="6388481"/>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Custom 16">
      <a:dk1>
        <a:srgbClr val="80AADF"/>
      </a:dk1>
      <a:lt1>
        <a:srgbClr val="F2F2F2"/>
      </a:lt1>
      <a:dk2>
        <a:srgbClr val="17365D"/>
      </a:dk2>
      <a:lt2>
        <a:srgbClr val="EEECE1"/>
      </a:lt2>
      <a:accent1>
        <a:srgbClr val="F2F2F2"/>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118</TotalTime>
  <Words>1955</Words>
  <Application>Microsoft Office PowerPoint</Application>
  <PresentationFormat>On-screen Show (4:3)</PresentationFormat>
  <Paragraphs>309</Paragraphs>
  <Slides>47</Slides>
  <Notes>41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47</vt:i4>
      </vt:variant>
    </vt:vector>
  </HeadingPairs>
  <TitlesOfParts>
    <vt:vector size="53" baseType="lpstr">
      <vt:lpstr>Arial</vt:lpstr>
      <vt:lpstr>Quattrocento Sans</vt:lpstr>
      <vt:lpstr>Arial Narrow</vt:lpstr>
      <vt:lpstr>Calibri</vt:lpstr>
      <vt:lpstr>Pacifico</vt:lpstr>
      <vt:lpstr>Office Theme</vt:lpstr>
      <vt:lpstr>Seaside and Maritime Injuries</vt:lpstr>
      <vt:lpstr>Objectives</vt:lpstr>
      <vt:lpstr>24 year old Female</vt:lpstr>
      <vt:lpstr>Orthopedic Emergency/Urgency</vt:lpstr>
      <vt:lpstr>Fish Injury</vt:lpstr>
      <vt:lpstr>Oyster Bed Laceration</vt:lpstr>
      <vt:lpstr>34 yo M with shark bite</vt:lpstr>
      <vt:lpstr>Mycobacterium marinum infection</vt:lpstr>
      <vt:lpstr>Palmar bursa anatomy</vt:lpstr>
      <vt:lpstr>Sting Ray Injury</vt:lpstr>
      <vt:lpstr>Motorboat Propeller Injury</vt:lpstr>
      <vt:lpstr>Gustilo and Anderson Classification of Open Fractures</vt:lpstr>
      <vt:lpstr>Propeller Injury</vt:lpstr>
      <vt:lpstr>Propeller Injury</vt:lpstr>
      <vt:lpstr>Propeller Injury</vt:lpstr>
      <vt:lpstr>Managing Maritime Injuries</vt:lpstr>
      <vt:lpstr>Beachwalker</vt:lpstr>
      <vt:lpstr>PowerPoint Presentation</vt:lpstr>
      <vt:lpstr>PowerPoint Presentation</vt:lpstr>
      <vt:lpstr>PowerPoint Presentation</vt:lpstr>
      <vt:lpstr>Atypical Femur Fractures</vt:lpstr>
      <vt:lpstr>AFF additional features</vt:lpstr>
      <vt:lpstr>PowerPoint Presentation</vt:lpstr>
      <vt:lpstr>How accurate is radiographic characterization?</vt:lpstr>
      <vt:lpstr>May be seen on DXA</vt:lpstr>
      <vt:lpstr>MRI for Problem Solving  Cheon et al. J Orthop Sci. 2013</vt:lpstr>
      <vt:lpstr>Outcomes</vt:lpstr>
      <vt:lpstr>Another patient: Mar 15</vt:lpstr>
      <vt:lpstr> June 15</vt:lpstr>
      <vt:lpstr> Mar 15 contralateral</vt:lpstr>
      <vt:lpstr>Prophylactic Treatment</vt:lpstr>
      <vt:lpstr>Aug 15 Contralateral</vt:lpstr>
      <vt:lpstr>PowerPoint Presentation</vt:lpstr>
      <vt:lpstr>Beach Volleyball Injuries</vt:lpstr>
      <vt:lpstr>PowerPoint Presentation</vt:lpstr>
      <vt:lpstr>Maisonneuve fracture</vt:lpstr>
      <vt:lpstr>PowerPoint Presentation</vt:lpstr>
      <vt:lpstr>Missed Unstable Ankle Sprain</vt:lpstr>
      <vt:lpstr>Low vs. High Ankle Sprain</vt:lpstr>
      <vt:lpstr>High Ankle Sprain: AITFL</vt:lpstr>
      <vt:lpstr>Skimboarder’s Toe</vt:lpstr>
      <vt:lpstr>“Turf toe”</vt:lpstr>
      <vt:lpstr>Lesser Planar Plate Injury</vt:lpstr>
      <vt:lpstr>FOPE:Focal Periphyseal Edema</vt:lpstr>
      <vt:lpstr>FOPE</vt:lpstr>
      <vt:lpstr>9 yo F</vt:lpstr>
      <vt:lpstr>Tick Paralysis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Seaside and Maritime Injuries</dc:title>
  <dc:creator>SurferQuest</dc:creator>
  <cp:lastModifiedBy>Chapin, Russell W</cp:lastModifiedBy>
  <cp:revision>26</cp:revision>
  <dcterms:modified xsi:type="dcterms:W3CDTF">2018-05-31T20:05:43Z</dcterms:modified>
</cp:coreProperties>
</file>