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79" r:id="rId5"/>
    <p:sldId id="257" r:id="rId6"/>
    <p:sldId id="258" r:id="rId7"/>
    <p:sldId id="262" r:id="rId8"/>
    <p:sldId id="263" r:id="rId9"/>
    <p:sldId id="264" r:id="rId10"/>
    <p:sldId id="265" r:id="rId11"/>
    <p:sldId id="266" r:id="rId12"/>
    <p:sldId id="268" r:id="rId13"/>
    <p:sldId id="305" r:id="rId14"/>
    <p:sldId id="276" r:id="rId15"/>
    <p:sldId id="284" r:id="rId16"/>
    <p:sldId id="304" r:id="rId17"/>
    <p:sldId id="285" r:id="rId18"/>
    <p:sldId id="286" r:id="rId19"/>
    <p:sldId id="269" r:id="rId20"/>
    <p:sldId id="270" r:id="rId21"/>
    <p:sldId id="271" r:id="rId22"/>
    <p:sldId id="288" r:id="rId23"/>
    <p:sldId id="272" r:id="rId24"/>
    <p:sldId id="274" r:id="rId25"/>
    <p:sldId id="289" r:id="rId26"/>
    <p:sldId id="290" r:id="rId27"/>
    <p:sldId id="291" r:id="rId28"/>
    <p:sldId id="275" r:id="rId29"/>
    <p:sldId id="294" r:id="rId30"/>
    <p:sldId id="292" r:id="rId31"/>
    <p:sldId id="293" r:id="rId32"/>
    <p:sldId id="295" r:id="rId33"/>
    <p:sldId id="307" r:id="rId34"/>
    <p:sldId id="273" r:id="rId35"/>
    <p:sldId id="306" r:id="rId36"/>
    <p:sldId id="296" r:id="rId37"/>
    <p:sldId id="297" r:id="rId38"/>
    <p:sldId id="298" r:id="rId39"/>
    <p:sldId id="277" r:id="rId40"/>
    <p:sldId id="308" r:id="rId41"/>
    <p:sldId id="309" r:id="rId42"/>
    <p:sldId id="278" r:id="rId43"/>
    <p:sldId id="280" r:id="rId44"/>
    <p:sldId id="281" r:id="rId45"/>
    <p:sldId id="282" r:id="rId46"/>
    <p:sldId id="283" r:id="rId47"/>
    <p:sldId id="303"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4660"/>
  </p:normalViewPr>
  <p:slideViewPr>
    <p:cSldViewPr>
      <p:cViewPr varScale="1">
        <p:scale>
          <a:sx n="83" d="100"/>
          <a:sy n="83"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2B253B-ACD7-42AA-B9A8-51E8CA67E89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3391-2847-45C2-84C4-763A95AD7FC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B253B-ACD7-42AA-B9A8-51E8CA67E89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2B253B-ACD7-42AA-B9A8-51E8CA67E89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B253B-ACD7-42AA-B9A8-51E8CA67E89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2B253B-ACD7-42AA-B9A8-51E8CA67E89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3391-2847-45C2-84C4-763A95AD7FC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2B253B-ACD7-42AA-B9A8-51E8CA67E89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2B253B-ACD7-42AA-B9A8-51E8CA67E89B}"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B3391-2847-45C2-84C4-763A95AD7FC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2B253B-ACD7-42AA-B9A8-51E8CA67E89B}"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B253B-ACD7-42AA-B9A8-51E8CA67E89B}"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B253B-ACD7-42AA-B9A8-51E8CA67E89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3391-2847-45C2-84C4-763A95AD7FC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B253B-ACD7-42AA-B9A8-51E8CA67E89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3391-2847-45C2-84C4-763A95AD7F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A2B253B-ACD7-42AA-B9A8-51E8CA67E89B}" type="datetimeFigureOut">
              <a:rPr lang="en-US" smtClean="0"/>
              <a:t>5/4/2018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DBB3391-2847-45C2-84C4-763A95AD7F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bi.nlm.nih.gov/pubmed/?term=Bieling%20HB%5bAuthor%5d&amp;cauthor=true&amp;cauthor_uid=24958821" TargetMode="External"/><Relationship Id="rId3" Type="http://schemas.openxmlformats.org/officeDocument/2006/relationships/hyperlink" Target="https://www.ncbi.nlm.nih.gov/pubmed/?term=Kuhl%20CK%5bAuthor%5d&amp;cauthor=true&amp;cauthor_uid=24958821" TargetMode="External"/><Relationship Id="rId7" Type="http://schemas.openxmlformats.org/officeDocument/2006/relationships/hyperlink" Target="https://www.ncbi.nlm.nih.gov/pubmed/?term=Hilgers%20RD%5bAuthor%5d&amp;cauthor=true&amp;cauthor_uid=24958821" TargetMode="External"/><Relationship Id="rId2" Type="http://schemas.openxmlformats.org/officeDocument/2006/relationships/hyperlink" Target="https://www.ncbi.nlm.nih.gov/pubmed/24958821" TargetMode="External"/><Relationship Id="rId1" Type="http://schemas.openxmlformats.org/officeDocument/2006/relationships/slideLayout" Target="../slideLayouts/slideLayout2.xml"/><Relationship Id="rId6" Type="http://schemas.openxmlformats.org/officeDocument/2006/relationships/hyperlink" Target="https://www.ncbi.nlm.nih.gov/pubmed/?term=Schild%20HH%5bAuthor%5d&amp;cauthor=true&amp;cauthor_uid=24958821" TargetMode="External"/><Relationship Id="rId11" Type="http://schemas.openxmlformats.org/officeDocument/2006/relationships/hyperlink" Target="https://www.ncbi.nlm.nih.gov/pubmed/?term=Mercado%20CL%5bAuthor%5d&amp;cauthor=true&amp;cauthor_uid=27809564" TargetMode="External"/><Relationship Id="rId5" Type="http://schemas.openxmlformats.org/officeDocument/2006/relationships/hyperlink" Target="https://www.ncbi.nlm.nih.gov/pubmed/?term=Strobel%20K%5bAuthor%5d&amp;cauthor=true&amp;cauthor_uid=24958821" TargetMode="External"/><Relationship Id="rId10" Type="http://schemas.openxmlformats.org/officeDocument/2006/relationships/hyperlink" Target="https://www.ncbi.nlm.nih.gov/pubmed/?term=Chhor%20CM%5bAuthor%5d&amp;cauthor=true&amp;cauthor_uid=27809564" TargetMode="External"/><Relationship Id="rId4" Type="http://schemas.openxmlformats.org/officeDocument/2006/relationships/hyperlink" Target="https://www.ncbi.nlm.nih.gov/pubmed/?term=Schrading%20S%5bAuthor%5d&amp;cauthor=true&amp;cauthor_uid=24958821" TargetMode="External"/><Relationship Id="rId9" Type="http://schemas.openxmlformats.org/officeDocument/2006/relationships/hyperlink" Target="https://www.ncbi.nlm.nih.gov/pubmed/2780956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ncbi.nlm.nih.gov/pubmed/?term=Bryan%20PJ%5bAuthor%5d&amp;cauthor=true&amp;cauthor_uid=6300203" TargetMode="External"/><Relationship Id="rId3" Type="http://schemas.openxmlformats.org/officeDocument/2006/relationships/hyperlink" Target="https://www.ncbi.nlm.nih.gov/pubmed/?term=El%20Yousef%20SJ%5bAuthor%5d&amp;cauthor=true&amp;cauthor_uid=6300203" TargetMode="External"/><Relationship Id="rId7" Type="http://schemas.openxmlformats.org/officeDocument/2006/relationships/hyperlink" Target="https://www.ncbi.nlm.nih.gov/pubmed/?term=Haaga%20JR%5bAuthor%5d&amp;cauthor=true&amp;cauthor_uid=6300203" TargetMode="External"/><Relationship Id="rId2" Type="http://schemas.openxmlformats.org/officeDocument/2006/relationships/hyperlink" Target="https://www.ncbi.nlm.nih.gov/pubmed/6300203" TargetMode="External"/><Relationship Id="rId1" Type="http://schemas.openxmlformats.org/officeDocument/2006/relationships/slideLayout" Target="../slideLayouts/slideLayout2.xml"/><Relationship Id="rId6" Type="http://schemas.openxmlformats.org/officeDocument/2006/relationships/hyperlink" Target="https://www.ncbi.nlm.nih.gov/pubmed/?term=Hubay%20CA%5bAuthor%5d&amp;cauthor=true&amp;cauthor_uid=6300203" TargetMode="External"/><Relationship Id="rId5" Type="http://schemas.openxmlformats.org/officeDocument/2006/relationships/hyperlink" Target="https://www.ncbi.nlm.nih.gov/pubmed/?term=Duchesneau%20RH%5bAuthor%5d&amp;cauthor=true&amp;cauthor_uid=6300203" TargetMode="External"/><Relationship Id="rId10" Type="http://schemas.openxmlformats.org/officeDocument/2006/relationships/hyperlink" Target="https://www.ncbi.nlm.nih.gov/pubmed/?term=Ament%20AE%5bAuthor%5d&amp;cauthor=true&amp;cauthor_uid=6300203" TargetMode="External"/><Relationship Id="rId4" Type="http://schemas.openxmlformats.org/officeDocument/2006/relationships/hyperlink" Target="https://www.ncbi.nlm.nih.gov/pubmed/?term=Alfidi%20RJ%5bAuthor%5d&amp;cauthor=true&amp;cauthor_uid=6300203" TargetMode="External"/><Relationship Id="rId9" Type="http://schemas.openxmlformats.org/officeDocument/2006/relationships/hyperlink" Target="https://www.ncbi.nlm.nih.gov/pubmed/?term=LiPuma%20JP%5bAuthor%5d&amp;cauthor=true&amp;cauthor_uid=630020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ncbi.nlm.nih.gov/pubmed/?term=Bassermann%20R%5bAuthor%5d&amp;cauthor=true&amp;cauthor_uid=3950145" TargetMode="External"/><Relationship Id="rId3" Type="http://schemas.openxmlformats.org/officeDocument/2006/relationships/hyperlink" Target="https://www.ncbi.nlm.nih.gov/pubmed/?term=Heywang%20SH%5bAuthor%5d&amp;cauthor=true&amp;cauthor_uid=3950145" TargetMode="External"/><Relationship Id="rId7" Type="http://schemas.openxmlformats.org/officeDocument/2006/relationships/hyperlink" Target="https://www.ncbi.nlm.nih.gov/pubmed/?term=Eiermann%20W%5bAuthor%5d&amp;cauthor=true&amp;cauthor_uid=3950145" TargetMode="External"/><Relationship Id="rId2" Type="http://schemas.openxmlformats.org/officeDocument/2006/relationships/hyperlink" Target="https://www.ncbi.nlm.nih.gov/pubmed/3950145" TargetMode="External"/><Relationship Id="rId1" Type="http://schemas.openxmlformats.org/officeDocument/2006/relationships/slideLayout" Target="../slideLayouts/slideLayout2.xml"/><Relationship Id="rId6" Type="http://schemas.openxmlformats.org/officeDocument/2006/relationships/hyperlink" Target="https://www.ncbi.nlm.nih.gov/pubmed/?term=Krischke%20I%5bAuthor%5d&amp;cauthor=true&amp;cauthor_uid=3950145" TargetMode="External"/><Relationship Id="rId5" Type="http://schemas.openxmlformats.org/officeDocument/2006/relationships/hyperlink" Target="https://www.ncbi.nlm.nih.gov/pubmed/?term=Schmidt%20H%5bAuthor%5d&amp;cauthor=true&amp;cauthor_uid=3950145" TargetMode="External"/><Relationship Id="rId4" Type="http://schemas.openxmlformats.org/officeDocument/2006/relationships/hyperlink" Target="https://www.ncbi.nlm.nih.gov/pubmed/?term=Hahn%20D%5bAuthor%5d&amp;cauthor=true&amp;cauthor_uid=3950145" TargetMode="External"/><Relationship Id="rId9" Type="http://schemas.openxmlformats.org/officeDocument/2006/relationships/hyperlink" Target="https://www.ncbi.nlm.nih.gov/pubmed/?term=Lissner%20J%5bAuthor%5d&amp;cauthor=true&amp;cauthor_uid=395014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Breast MRI</a:t>
            </a:r>
            <a:endParaRPr lang="en-US" dirty="0"/>
          </a:p>
        </p:txBody>
      </p:sp>
      <p:sp>
        <p:nvSpPr>
          <p:cNvPr id="3" name="Subtitle 2"/>
          <p:cNvSpPr>
            <a:spLocks noGrp="1"/>
          </p:cNvSpPr>
          <p:nvPr>
            <p:ph type="subTitle" idx="1"/>
          </p:nvPr>
        </p:nvSpPr>
        <p:spPr>
          <a:xfrm>
            <a:off x="685800" y="3505200"/>
            <a:ext cx="7696200" cy="1752600"/>
          </a:xfrm>
        </p:spPr>
        <p:txBody>
          <a:bodyPr>
            <a:normAutofit fontScale="77500" lnSpcReduction="20000"/>
          </a:bodyPr>
          <a:lstStyle/>
          <a:p>
            <a:r>
              <a:rPr lang="en-US" dirty="0" smtClean="0"/>
              <a:t>As taught by a guy who also reads wrist arthrograms and does liver biopsies</a:t>
            </a:r>
          </a:p>
          <a:p>
            <a:endParaRPr lang="en-US" dirty="0" smtClean="0"/>
          </a:p>
          <a:p>
            <a:r>
              <a:rPr lang="en-US" dirty="0" smtClean="0"/>
              <a:t>David Dolinsky, MD</a:t>
            </a:r>
            <a:endParaRPr lang="en-US" dirty="0"/>
          </a:p>
          <a:p>
            <a:r>
              <a:rPr lang="en-US" dirty="0" smtClean="0"/>
              <a:t>Eastern Radiological Society Annual Meeting</a:t>
            </a:r>
          </a:p>
          <a:p>
            <a:r>
              <a:rPr lang="en-US" dirty="0" smtClean="0"/>
              <a:t>May 2018</a:t>
            </a:r>
          </a:p>
        </p:txBody>
      </p:sp>
    </p:spTree>
    <p:extLst>
      <p:ext uri="{BB962C8B-B14F-4D97-AF65-F5344CB8AC3E}">
        <p14:creationId xmlns:p14="http://schemas.microsoft.com/office/powerpoint/2010/main" val="3392337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contrast-enhanced</a:t>
            </a:r>
            <a:endParaRPr lang="en-US" dirty="0"/>
          </a:p>
        </p:txBody>
      </p:sp>
      <p:sp>
        <p:nvSpPr>
          <p:cNvPr id="3" name="Content Placeholder 2"/>
          <p:cNvSpPr>
            <a:spLocks noGrp="1"/>
          </p:cNvSpPr>
          <p:nvPr>
            <p:ph idx="1"/>
          </p:nvPr>
        </p:nvSpPr>
        <p:spPr/>
        <p:txBody>
          <a:bodyPr/>
          <a:lstStyle/>
          <a:p>
            <a:r>
              <a:rPr lang="en-US" dirty="0" smtClean="0"/>
              <a:t>This is the “key” set of images. Why? Because cancers enhance, typically more so than normal </a:t>
            </a:r>
            <a:r>
              <a:rPr lang="en-US" dirty="0" err="1" smtClean="0"/>
              <a:t>fibroglandular</a:t>
            </a:r>
            <a:r>
              <a:rPr lang="en-US" dirty="0" smtClean="0"/>
              <a:t> tissue.</a:t>
            </a:r>
          </a:p>
          <a:p>
            <a:r>
              <a:rPr lang="en-US" dirty="0" smtClean="0"/>
              <a:t>But benign masses can enhance just like a cancer</a:t>
            </a:r>
          </a:p>
          <a:p>
            <a:r>
              <a:rPr lang="en-US" dirty="0" smtClean="0"/>
              <a:t>So how do we distinguish them?</a:t>
            </a:r>
            <a:endParaRPr lang="en-US" dirty="0"/>
          </a:p>
        </p:txBody>
      </p:sp>
      <p:pic>
        <p:nvPicPr>
          <p:cNvPr id="6146" name="Picture 2" descr="C:\Users\Dave\Desktop\Eastern Rad\ers cases\mass ca\ca 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3733800"/>
            <a:ext cx="5139223" cy="29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4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 kinetics</a:t>
            </a:r>
            <a:endParaRPr lang="en-US" dirty="0"/>
          </a:p>
        </p:txBody>
      </p:sp>
      <p:sp>
        <p:nvSpPr>
          <p:cNvPr id="3" name="Content Placeholder 2"/>
          <p:cNvSpPr>
            <a:spLocks noGrp="1"/>
          </p:cNvSpPr>
          <p:nvPr>
            <p:ph idx="1"/>
          </p:nvPr>
        </p:nvSpPr>
        <p:spPr/>
        <p:txBody>
          <a:bodyPr/>
          <a:lstStyle/>
          <a:p>
            <a:r>
              <a:rPr lang="en-US" dirty="0" smtClean="0"/>
              <a:t>One method for distinguishing benign v. malignant is to assess enhancement curves</a:t>
            </a:r>
          </a:p>
          <a:p>
            <a:r>
              <a:rPr lang="en-US" dirty="0" smtClean="0"/>
              <a:t>Cancers tend to rapidly enhance, and washout or show plateau kinetics</a:t>
            </a:r>
          </a:p>
          <a:p>
            <a:r>
              <a:rPr lang="en-US" dirty="0" smtClean="0"/>
              <a:t>Benign masses tend to more </a:t>
            </a:r>
            <a:endParaRPr lang="en-US" dirty="0"/>
          </a:p>
          <a:p>
            <a:pPr marL="0" indent="0">
              <a:buNone/>
            </a:pPr>
            <a:r>
              <a:rPr lang="en-US" dirty="0" smtClean="0"/>
              <a:t>  slowly enhance. Or if they do </a:t>
            </a:r>
          </a:p>
          <a:p>
            <a:pPr marL="0" indent="0">
              <a:buNone/>
            </a:pPr>
            <a:r>
              <a:rPr lang="en-US" dirty="0" smtClean="0"/>
              <a:t>  rapidly enhance, they tend to </a:t>
            </a:r>
          </a:p>
          <a:p>
            <a:pPr marL="0" indent="0">
              <a:buNone/>
            </a:pPr>
            <a:r>
              <a:rPr lang="en-US" dirty="0" smtClean="0"/>
              <a:t>  show progressive </a:t>
            </a:r>
          </a:p>
          <a:p>
            <a:pPr marL="0" indent="0">
              <a:buNone/>
            </a:pPr>
            <a:r>
              <a:rPr lang="en-US" dirty="0" smtClean="0"/>
              <a:t>  enhancement kinetics.</a:t>
            </a:r>
          </a:p>
          <a:p>
            <a:r>
              <a:rPr lang="en-US" dirty="0"/>
              <a:t>So do I use kinetics? </a:t>
            </a:r>
            <a:r>
              <a:rPr lang="en-US" dirty="0" smtClean="0"/>
              <a:t>Not </a:t>
            </a:r>
            <a:r>
              <a:rPr lang="en-US" dirty="0"/>
              <a:t>that </a:t>
            </a:r>
            <a:endParaRPr lang="en-US" dirty="0" smtClean="0"/>
          </a:p>
          <a:p>
            <a:pPr marL="0" indent="0">
              <a:buNone/>
            </a:pPr>
            <a:r>
              <a:rPr lang="en-US" dirty="0" smtClean="0"/>
              <a:t>  much</a:t>
            </a:r>
            <a:r>
              <a:rPr lang="en-US" dirty="0"/>
              <a:t>.</a:t>
            </a:r>
          </a:p>
        </p:txBody>
      </p:sp>
      <p:pic>
        <p:nvPicPr>
          <p:cNvPr id="2050" name="Picture 2" descr="Three types of enhancement kinetics curves seen with breast M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635" y="2827532"/>
            <a:ext cx="4038600" cy="3801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6593637"/>
            <a:ext cx="7658828" cy="276999"/>
          </a:xfrm>
          <a:prstGeom prst="rect">
            <a:avLst/>
          </a:prstGeom>
          <a:noFill/>
        </p:spPr>
        <p:txBody>
          <a:bodyPr wrap="none" rtlCol="0">
            <a:spAutoFit/>
          </a:bodyPr>
          <a:lstStyle/>
          <a:p>
            <a:r>
              <a:rPr lang="en-US" sz="1200" dirty="0" smtClean="0"/>
              <a:t>Image from: Breast MR Imaging: What the Radiologist Needs to Know. Dhillon et al. J </a:t>
            </a:r>
            <a:r>
              <a:rPr lang="en-US" sz="1200" dirty="0" err="1" smtClean="0"/>
              <a:t>Clin</a:t>
            </a:r>
            <a:r>
              <a:rPr lang="en-US" sz="1200" dirty="0" smtClean="0"/>
              <a:t> Imaging </a:t>
            </a:r>
            <a:r>
              <a:rPr lang="en-US" sz="1200" dirty="0" err="1" smtClean="0"/>
              <a:t>Sci</a:t>
            </a:r>
            <a:r>
              <a:rPr lang="en-US" sz="1200" dirty="0" smtClean="0"/>
              <a:t> (2011).</a:t>
            </a:r>
            <a:endParaRPr lang="en-US" sz="1200" dirty="0"/>
          </a:p>
        </p:txBody>
      </p:sp>
    </p:spTree>
    <p:extLst>
      <p:ext uri="{BB962C8B-B14F-4D97-AF65-F5344CB8AC3E}">
        <p14:creationId xmlns:p14="http://schemas.microsoft.com/office/powerpoint/2010/main" val="898298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classics</a:t>
            </a:r>
            <a:endParaRPr lang="en-US" dirty="0"/>
          </a:p>
        </p:txBody>
      </p:sp>
      <p:sp>
        <p:nvSpPr>
          <p:cNvPr id="3" name="Content Placeholder 2"/>
          <p:cNvSpPr>
            <a:spLocks noGrp="1"/>
          </p:cNvSpPr>
          <p:nvPr>
            <p:ph idx="1"/>
          </p:nvPr>
        </p:nvSpPr>
        <p:spPr/>
        <p:txBody>
          <a:bodyPr/>
          <a:lstStyle/>
          <a:p>
            <a:r>
              <a:rPr lang="en-US" dirty="0" smtClean="0"/>
              <a:t>Size</a:t>
            </a:r>
          </a:p>
          <a:p>
            <a:r>
              <a:rPr lang="en-US" dirty="0" smtClean="0"/>
              <a:t>Shape</a:t>
            </a:r>
          </a:p>
          <a:p>
            <a:r>
              <a:rPr lang="en-US" dirty="0" smtClean="0"/>
              <a:t>Margin</a:t>
            </a:r>
          </a:p>
          <a:p>
            <a:r>
              <a:rPr lang="en-US" dirty="0" smtClean="0"/>
              <a:t>Multiplicity</a:t>
            </a:r>
          </a:p>
          <a:p>
            <a:r>
              <a:rPr lang="en-US" dirty="0" smtClean="0"/>
              <a:t>Distribution</a:t>
            </a:r>
          </a:p>
          <a:p>
            <a:r>
              <a:rPr lang="en-US" dirty="0" smtClean="0"/>
              <a:t>Stability</a:t>
            </a:r>
          </a:p>
          <a:p>
            <a:r>
              <a:rPr lang="en-US" dirty="0" smtClean="0"/>
              <a:t>And findings on </a:t>
            </a:r>
            <a:r>
              <a:rPr lang="en-US" dirty="0" err="1" smtClean="0"/>
              <a:t>mammo</a:t>
            </a:r>
            <a:r>
              <a:rPr lang="en-US" dirty="0" smtClean="0"/>
              <a:t> and US</a:t>
            </a:r>
          </a:p>
          <a:p>
            <a:endParaRPr lang="en-US" dirty="0"/>
          </a:p>
          <a:p>
            <a:r>
              <a:rPr lang="en-US" dirty="0" smtClean="0"/>
              <a:t>If I can still can’t decide what to do based on the above, I’ll consider the kinetics.</a:t>
            </a:r>
          </a:p>
        </p:txBody>
      </p:sp>
    </p:spTree>
    <p:extLst>
      <p:ext uri="{BB962C8B-B14F-4D97-AF65-F5344CB8AC3E}">
        <p14:creationId xmlns:p14="http://schemas.microsoft.com/office/powerpoint/2010/main" val="2501628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 with </a:t>
            </a:r>
            <a:r>
              <a:rPr lang="en-US" dirty="0" err="1" smtClean="0"/>
              <a:t>mammo</a:t>
            </a:r>
            <a:r>
              <a:rPr lang="en-US" dirty="0" smtClean="0"/>
              <a:t> and US</a:t>
            </a:r>
            <a:endParaRPr lang="en-US" dirty="0"/>
          </a:p>
        </p:txBody>
      </p:sp>
      <p:pic>
        <p:nvPicPr>
          <p:cNvPr id="3074" name="Picture 2" descr="C:\Users\Dave\Desktop\Eastern Rad\ers cases\FA enhancing\FA enhancing mam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685" y="1676400"/>
            <a:ext cx="5257800" cy="64711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e\Desktop\Eastern Rad\ers cases\FA enhancing\FA enhanc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1670"/>
            <a:ext cx="6120975" cy="385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4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lexicon</a:t>
            </a:r>
            <a:endParaRPr lang="en-US" dirty="0"/>
          </a:p>
        </p:txBody>
      </p:sp>
      <p:sp>
        <p:nvSpPr>
          <p:cNvPr id="3" name="Content Placeholder 2"/>
          <p:cNvSpPr>
            <a:spLocks noGrp="1"/>
          </p:cNvSpPr>
          <p:nvPr>
            <p:ph idx="1"/>
          </p:nvPr>
        </p:nvSpPr>
        <p:spPr/>
        <p:txBody>
          <a:bodyPr/>
          <a:lstStyle/>
          <a:p>
            <a:r>
              <a:rPr lang="en-US" dirty="0" smtClean="0"/>
              <a:t>Mass</a:t>
            </a:r>
          </a:p>
          <a:p>
            <a:r>
              <a:rPr lang="en-US" dirty="0" smtClean="0"/>
              <a:t>Non-mass</a:t>
            </a:r>
          </a:p>
          <a:p>
            <a:r>
              <a:rPr lang="en-US" dirty="0" smtClean="0"/>
              <a:t>Focus</a:t>
            </a:r>
            <a:endParaRPr lang="en-US" dirty="0"/>
          </a:p>
        </p:txBody>
      </p:sp>
    </p:spTree>
    <p:extLst>
      <p:ext uri="{BB962C8B-B14F-4D97-AF65-F5344CB8AC3E}">
        <p14:creationId xmlns:p14="http://schemas.microsoft.com/office/powerpoint/2010/main" val="38794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t>
            </a:r>
            <a:endParaRPr lang="en-US" dirty="0"/>
          </a:p>
        </p:txBody>
      </p:sp>
      <p:pic>
        <p:nvPicPr>
          <p:cNvPr id="7171" name="Picture 3" descr="C:\Users\Dave\Desktop\Eastern Rad\ers cases\mass ca\ca mass mam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899" y="647700"/>
            <a:ext cx="45720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Dave\Desktop\Eastern Rad\ers cases\mass ca\ca m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618351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4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t>
            </a:r>
            <a:endParaRPr lang="en-US" dirty="0"/>
          </a:p>
        </p:txBody>
      </p:sp>
      <p:pic>
        <p:nvPicPr>
          <p:cNvPr id="1026" name="Picture 2" descr="C:\Users\Dave\Desktop\Eastern Rad\ers cases\fibroadenoma\fibroadenoma 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 y="3875574"/>
            <a:ext cx="4740116"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Eastern Rad\ers cases\fibroadenoma\fibroadenoma 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 y="1447799"/>
            <a:ext cx="4740116" cy="2745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ve\Desktop\Eastern Rad\ers cases\fibroadenoma\fibroadenoma 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19337"/>
            <a:ext cx="3795713" cy="282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4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Non-mass</a:t>
            </a:r>
            <a:endParaRPr lang="en-US" dirty="0"/>
          </a:p>
        </p:txBody>
      </p:sp>
      <p:pic>
        <p:nvPicPr>
          <p:cNvPr id="8194" name="Picture 2" descr="C:\Users\Dave\Desktop\Eastern Rad\ers cases\non mass\non mass m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3987"/>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ave\Desktop\Eastern Rad\ers cases\non mass\non mass mam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33400"/>
            <a:ext cx="4754880" cy="618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93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pic>
        <p:nvPicPr>
          <p:cNvPr id="9218" name="Picture 2" descr="C:\Users\Dave\Desktop\Eastern Rad\ers cases\foci\fo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5772373" cy="33432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ave\Desktop\Eastern Rad\ers cases\foci\foci m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438400" y="3657600"/>
            <a:ext cx="5772377" cy="334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38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US" dirty="0"/>
          </a:p>
        </p:txBody>
      </p:sp>
      <p:sp>
        <p:nvSpPr>
          <p:cNvPr id="3" name="Content Placeholder 2"/>
          <p:cNvSpPr>
            <a:spLocks noGrp="1"/>
          </p:cNvSpPr>
          <p:nvPr>
            <p:ph idx="1"/>
          </p:nvPr>
        </p:nvSpPr>
        <p:spPr/>
        <p:txBody>
          <a:bodyPr/>
          <a:lstStyle/>
          <a:p>
            <a:r>
              <a:rPr lang="en-US" dirty="0" smtClean="0"/>
              <a:t>Screening</a:t>
            </a:r>
          </a:p>
          <a:p>
            <a:r>
              <a:rPr lang="en-US" dirty="0" smtClean="0"/>
              <a:t>Problem solving</a:t>
            </a:r>
          </a:p>
          <a:p>
            <a:r>
              <a:rPr lang="en-US" dirty="0" smtClean="0"/>
              <a:t>Pre-op planning</a:t>
            </a:r>
          </a:p>
          <a:p>
            <a:r>
              <a:rPr lang="en-US" dirty="0" smtClean="0"/>
              <a:t>(Implant integrity)</a:t>
            </a:r>
            <a:endParaRPr lang="en-US" dirty="0"/>
          </a:p>
        </p:txBody>
      </p:sp>
    </p:spTree>
    <p:extLst>
      <p:ext uri="{BB962C8B-B14F-4D97-AF65-F5344CB8AC3E}">
        <p14:creationId xmlns:p14="http://schemas.microsoft.com/office/powerpoint/2010/main" val="1119822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learn the basics of breas</a:t>
            </a:r>
            <a:r>
              <a:rPr lang="en-US" dirty="0" smtClean="0"/>
              <a:t>t MRI, including protocols, the lexicon, basics of image interpretation, indications, and pitfalls, with example cases.</a:t>
            </a:r>
          </a:p>
          <a:p>
            <a:r>
              <a:rPr lang="en-US" dirty="0" smtClean="0"/>
              <a:t>To learn about the potential for expanded indications for screening breast MRI in the </a:t>
            </a:r>
            <a:r>
              <a:rPr lang="en-US" smtClean="0"/>
              <a:t>near future.</a:t>
            </a:r>
            <a:endParaRPr lang="en-US" dirty="0" smtClean="0"/>
          </a:p>
        </p:txBody>
      </p:sp>
    </p:spTree>
    <p:extLst>
      <p:ext uri="{BB962C8B-B14F-4D97-AF65-F5344CB8AC3E}">
        <p14:creationId xmlns:p14="http://schemas.microsoft.com/office/powerpoint/2010/main" val="1489557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dirty="0" smtClean="0"/>
              <a:t>Conventional digital </a:t>
            </a:r>
            <a:r>
              <a:rPr lang="en-US" dirty="0" err="1" smtClean="0"/>
              <a:t>mammo</a:t>
            </a:r>
            <a:r>
              <a:rPr lang="en-US" dirty="0" smtClean="0"/>
              <a:t> screening should detect around 5 cancers per 1000 screened</a:t>
            </a:r>
          </a:p>
          <a:p>
            <a:r>
              <a:rPr lang="en-US" dirty="0" smtClean="0"/>
              <a:t>Add </a:t>
            </a:r>
            <a:r>
              <a:rPr lang="en-US" dirty="0" err="1" smtClean="0"/>
              <a:t>tomosynthesis</a:t>
            </a:r>
            <a:r>
              <a:rPr lang="en-US" dirty="0" smtClean="0"/>
              <a:t>, you get to around 7 per 1000</a:t>
            </a:r>
          </a:p>
          <a:p>
            <a:r>
              <a:rPr lang="en-US" dirty="0" smtClean="0"/>
              <a:t>Add whole breast ultrasound, maybe 1 or 2 more</a:t>
            </a:r>
          </a:p>
          <a:p>
            <a:endParaRPr lang="en-US" dirty="0"/>
          </a:p>
          <a:p>
            <a:r>
              <a:rPr lang="en-US" dirty="0" smtClean="0"/>
              <a:t>Breast MRI is closer to 15 per 1000 screened</a:t>
            </a:r>
          </a:p>
        </p:txBody>
      </p:sp>
    </p:spTree>
    <p:extLst>
      <p:ext uri="{BB962C8B-B14F-4D97-AF65-F5344CB8AC3E}">
        <p14:creationId xmlns:p14="http://schemas.microsoft.com/office/powerpoint/2010/main" val="2794706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dirty="0" smtClean="0"/>
              <a:t>So who should be screened? Traditional criteria are:</a:t>
            </a:r>
          </a:p>
          <a:p>
            <a:r>
              <a:rPr lang="en-US" dirty="0" smtClean="0"/>
              <a:t>BRCA gene mutation carriers</a:t>
            </a:r>
          </a:p>
          <a:p>
            <a:r>
              <a:rPr lang="en-US" dirty="0" smtClean="0"/>
              <a:t>1</a:t>
            </a:r>
            <a:r>
              <a:rPr lang="en-US" baseline="30000" dirty="0" smtClean="0"/>
              <a:t>st</a:t>
            </a:r>
            <a:r>
              <a:rPr lang="en-US" dirty="0" smtClean="0"/>
              <a:t> degree relative of BRCA carriers who haven’t been tested</a:t>
            </a:r>
          </a:p>
          <a:p>
            <a:r>
              <a:rPr lang="en-US" dirty="0" smtClean="0"/>
              <a:t>Women with an estimated &gt;20% lifetime risk of developing breast cancer</a:t>
            </a:r>
          </a:p>
          <a:p>
            <a:r>
              <a:rPr lang="en-US" dirty="0" smtClean="0"/>
              <a:t>History of chest wall XRT between age 10 and 30</a:t>
            </a:r>
          </a:p>
          <a:p>
            <a:r>
              <a:rPr lang="en-US" dirty="0" smtClean="0"/>
              <a:t>Li-</a:t>
            </a:r>
            <a:r>
              <a:rPr lang="en-US" dirty="0" err="1" smtClean="0"/>
              <a:t>Fraumeni</a:t>
            </a:r>
            <a:r>
              <a:rPr lang="en-US" dirty="0" smtClean="0"/>
              <a:t>, Cowden syndromes</a:t>
            </a:r>
            <a:endParaRPr lang="en-US" dirty="0"/>
          </a:p>
        </p:txBody>
      </p:sp>
    </p:spTree>
    <p:extLst>
      <p:ext uri="{BB962C8B-B14F-4D97-AF65-F5344CB8AC3E}">
        <p14:creationId xmlns:p14="http://schemas.microsoft.com/office/powerpoint/2010/main" val="1178303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Screening in a BRCA1 mutation carrier</a:t>
            </a:r>
            <a:endParaRPr lang="en-US" dirty="0"/>
          </a:p>
        </p:txBody>
      </p:sp>
      <p:pic>
        <p:nvPicPr>
          <p:cNvPr id="10242" name="Picture 2" descr="C:\Users\Dave\Desktop\Eastern Rad\ers cases\screening negative\screening nega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914400" y="1833561"/>
            <a:ext cx="6934200" cy="401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27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everyone else?</a:t>
            </a:r>
            <a:endParaRPr lang="en-US" dirty="0"/>
          </a:p>
        </p:txBody>
      </p:sp>
      <p:sp>
        <p:nvSpPr>
          <p:cNvPr id="3" name="Content Placeholder 2"/>
          <p:cNvSpPr>
            <a:spLocks noGrp="1"/>
          </p:cNvSpPr>
          <p:nvPr>
            <p:ph idx="1"/>
          </p:nvPr>
        </p:nvSpPr>
        <p:spPr/>
        <p:txBody>
          <a:bodyPr/>
          <a:lstStyle/>
          <a:p>
            <a:r>
              <a:rPr lang="en-US" dirty="0" smtClean="0"/>
              <a:t>Should we be screening women with a life-time risk of 15-20%?</a:t>
            </a:r>
          </a:p>
          <a:p>
            <a:r>
              <a:rPr lang="en-US" dirty="0" smtClean="0"/>
              <a:t>How about women with a personal history of breast cancer?</a:t>
            </a:r>
          </a:p>
          <a:p>
            <a:r>
              <a:rPr lang="en-US" dirty="0" smtClean="0"/>
              <a:t>Or all women?</a:t>
            </a:r>
          </a:p>
          <a:p>
            <a:r>
              <a:rPr lang="en-US" dirty="0" smtClean="0"/>
              <a:t>And how does breast density fit into this?</a:t>
            </a:r>
          </a:p>
          <a:p>
            <a:endParaRPr lang="en-US" dirty="0"/>
          </a:p>
          <a:p>
            <a:r>
              <a:rPr lang="en-US" dirty="0" smtClean="0"/>
              <a:t>The future is faster, cheaper MRI. More on this later.</a:t>
            </a:r>
          </a:p>
        </p:txBody>
      </p:sp>
    </p:spTree>
    <p:extLst>
      <p:ext uri="{BB962C8B-B14F-4D97-AF65-F5344CB8AC3E}">
        <p14:creationId xmlns:p14="http://schemas.microsoft.com/office/powerpoint/2010/main" val="3563220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smtClean="0"/>
              <a:t>Too many scenarios to list them all</a:t>
            </a:r>
          </a:p>
          <a:p>
            <a:r>
              <a:rPr lang="en-US" dirty="0"/>
              <a:t>B</a:t>
            </a:r>
            <a:r>
              <a:rPr lang="en-US" dirty="0" smtClean="0"/>
              <a:t>ut what they all have in common is: </a:t>
            </a:r>
            <a:r>
              <a:rPr lang="en-US" dirty="0" err="1"/>
              <a:t>M</a:t>
            </a:r>
            <a:r>
              <a:rPr lang="en-US" dirty="0" err="1" smtClean="0"/>
              <a:t>ammo</a:t>
            </a:r>
            <a:r>
              <a:rPr lang="en-US" dirty="0" smtClean="0"/>
              <a:t> and ultrasound aren’t answering the question, and short-term follow-up seems too risky.</a:t>
            </a:r>
            <a:endParaRPr lang="en-US" dirty="0"/>
          </a:p>
        </p:txBody>
      </p:sp>
    </p:spTree>
    <p:extLst>
      <p:ext uri="{BB962C8B-B14F-4D97-AF65-F5344CB8AC3E}">
        <p14:creationId xmlns:p14="http://schemas.microsoft.com/office/powerpoint/2010/main" val="62749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smtClean="0"/>
              <a:t>Palpable lump right </a:t>
            </a:r>
          </a:p>
          <a:p>
            <a:pPr marL="0" indent="0">
              <a:buNone/>
            </a:pPr>
            <a:r>
              <a:rPr lang="en-US" dirty="0"/>
              <a:t> </a:t>
            </a:r>
            <a:r>
              <a:rPr lang="en-US" dirty="0" smtClean="0"/>
              <a:t> breast</a:t>
            </a:r>
          </a:p>
          <a:p>
            <a:r>
              <a:rPr lang="en-US" dirty="0" smtClean="0"/>
              <a:t>Negative work-up with </a:t>
            </a:r>
          </a:p>
          <a:p>
            <a:pPr marL="0" indent="0">
              <a:buNone/>
            </a:pPr>
            <a:r>
              <a:rPr lang="en-US" dirty="0" smtClean="0"/>
              <a:t>  </a:t>
            </a:r>
            <a:r>
              <a:rPr lang="en-US" dirty="0" err="1"/>
              <a:t>m</a:t>
            </a:r>
            <a:r>
              <a:rPr lang="en-US" dirty="0" err="1" smtClean="0"/>
              <a:t>ammo</a:t>
            </a:r>
            <a:r>
              <a:rPr lang="en-US" dirty="0" smtClean="0"/>
              <a:t> and ultrasound</a:t>
            </a:r>
          </a:p>
          <a:p>
            <a:r>
              <a:rPr lang="en-US" dirty="0" smtClean="0"/>
              <a:t>Remains clinically</a:t>
            </a:r>
          </a:p>
          <a:p>
            <a:pPr marL="0" indent="0">
              <a:buNone/>
            </a:pPr>
            <a:r>
              <a:rPr lang="en-US" dirty="0" smtClean="0"/>
              <a:t>  suspicious</a:t>
            </a:r>
          </a:p>
        </p:txBody>
      </p:sp>
      <p:pic>
        <p:nvPicPr>
          <p:cNvPr id="12290" name="Picture 2" descr="C:\Users\Dave\Desktop\Eastern Rad\ers cases\palplable negative\papable nega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07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smtClean="0"/>
              <a:t>Right nipple discharge</a:t>
            </a:r>
          </a:p>
          <a:p>
            <a:r>
              <a:rPr lang="en-US" dirty="0" smtClean="0"/>
              <a:t>Negative work-up with </a:t>
            </a:r>
            <a:r>
              <a:rPr lang="en-US" dirty="0" err="1" smtClean="0"/>
              <a:t>mammo</a:t>
            </a:r>
            <a:r>
              <a:rPr lang="en-US" dirty="0" smtClean="0"/>
              <a:t> and ultrasound</a:t>
            </a:r>
            <a:endParaRPr lang="en-US" dirty="0"/>
          </a:p>
        </p:txBody>
      </p:sp>
      <p:pic>
        <p:nvPicPr>
          <p:cNvPr id="13314" name="Picture 2" descr="C:\Users\Dave\Desktop\Eastern Rad\ers cases\nipple discharge\nipple disch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797"/>
            <a:ext cx="6872289" cy="398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02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smtClean="0"/>
              <a:t>Personal history of right breast cancer</a:t>
            </a:r>
          </a:p>
          <a:p>
            <a:r>
              <a:rPr lang="en-US" dirty="0" smtClean="0"/>
              <a:t>Palpable lump in the region of the lumpectomy scar</a:t>
            </a:r>
          </a:p>
          <a:p>
            <a:r>
              <a:rPr lang="en-US" dirty="0" smtClean="0"/>
              <a:t>Ultrasound guided biopsy showed fibrosis, no cancer</a:t>
            </a:r>
          </a:p>
          <a:p>
            <a:r>
              <a:rPr lang="en-US" dirty="0" smtClean="0"/>
              <a:t>Seemed it may be discordant </a:t>
            </a:r>
            <a:endParaRPr lang="en-US" dirty="0"/>
          </a:p>
        </p:txBody>
      </p:sp>
      <p:pic>
        <p:nvPicPr>
          <p:cNvPr id="14338" name="Picture 2" descr="C:\Users\Dave\Desktop\Eastern Rad\ers cases\problem solving discordant negative biopsy\problem solving discordant negative biop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29012"/>
            <a:ext cx="513099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Dave\Desktop\Eastern Rad\ers cases\problem solving discordant negative biopsy\problem solving positive 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02806"/>
            <a:ext cx="4298949" cy="322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27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planning</a:t>
            </a:r>
            <a:endParaRPr lang="en-US" dirty="0"/>
          </a:p>
        </p:txBody>
      </p:sp>
      <p:sp>
        <p:nvSpPr>
          <p:cNvPr id="3" name="Content Placeholder 2"/>
          <p:cNvSpPr>
            <a:spLocks noGrp="1"/>
          </p:cNvSpPr>
          <p:nvPr>
            <p:ph idx="1"/>
          </p:nvPr>
        </p:nvSpPr>
        <p:spPr/>
        <p:txBody>
          <a:bodyPr/>
          <a:lstStyle/>
          <a:p>
            <a:r>
              <a:rPr lang="en-US" dirty="0" smtClean="0"/>
              <a:t>How big is the tumor?</a:t>
            </a:r>
          </a:p>
          <a:p>
            <a:r>
              <a:rPr lang="en-US" dirty="0" smtClean="0"/>
              <a:t>Are there satellite lesions?</a:t>
            </a:r>
          </a:p>
          <a:p>
            <a:r>
              <a:rPr lang="en-US" dirty="0" smtClean="0"/>
              <a:t>Does it involve the chest wall, or skin, or nipple?</a:t>
            </a:r>
          </a:p>
          <a:p>
            <a:r>
              <a:rPr lang="en-US" dirty="0" smtClean="0"/>
              <a:t>Are there other potential primaries?</a:t>
            </a:r>
          </a:p>
          <a:p>
            <a:r>
              <a:rPr lang="en-US" dirty="0" smtClean="0"/>
              <a:t>What do the lymph nodes look like?</a:t>
            </a:r>
            <a:endParaRPr lang="en-US" dirty="0"/>
          </a:p>
        </p:txBody>
      </p:sp>
    </p:spTree>
    <p:extLst>
      <p:ext uri="{BB962C8B-B14F-4D97-AF65-F5344CB8AC3E}">
        <p14:creationId xmlns:p14="http://schemas.microsoft.com/office/powerpoint/2010/main" val="2062967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 routine</a:t>
            </a:r>
            <a:endParaRPr lang="en-US" dirty="0"/>
          </a:p>
        </p:txBody>
      </p:sp>
      <p:pic>
        <p:nvPicPr>
          <p:cNvPr id="15362" name="Picture 2" descr="C:\Users\Dave\Desktop\Eastern Rad\ers cases\routine preop\routine pre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47862"/>
            <a:ext cx="7186687"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10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val="51351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Pre-op ipsilateral tumor (probable satellite)</a:t>
            </a:r>
            <a:endParaRPr lang="en-US" dirty="0"/>
          </a:p>
        </p:txBody>
      </p:sp>
      <p:pic>
        <p:nvPicPr>
          <p:cNvPr id="16386" name="Picture 2" descr="C:\Users\Dave\Desktop\Eastern Rad\ers cases\preop ipsilateral\preop ipsilat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26256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Dave\Desktop\Eastern Rad\ers cases\preop ipsilateral\preop ipslateral 2 inf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4190999"/>
            <a:ext cx="5262563"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52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 contralateral malignancy</a:t>
            </a:r>
            <a:endParaRPr lang="en-US" dirty="0"/>
          </a:p>
        </p:txBody>
      </p:sp>
      <p:pic>
        <p:nvPicPr>
          <p:cNvPr id="17410" name="Picture 2" descr="C:\Users\Dave\Desktop\Eastern Rad\ers cases\contralateral ca\contralateral ca m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34" y="1347001"/>
            <a:ext cx="4576951" cy="2650903"/>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Dave\Desktop\Eastern Rad\ers cases\contralateral ca\contralateral ca le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912" y="4012359"/>
            <a:ext cx="4473468" cy="259096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Dave\Desktop\Eastern Rad\ers cases\contralateral ca\contralateral ca satelli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34" y="3886200"/>
            <a:ext cx="4676775" cy="270872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Dave\Desktop\Eastern Rad\ers cases\contralateral ca\contralateral ca ultras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532" y="1373671"/>
            <a:ext cx="3573083" cy="267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94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 skin thickening</a:t>
            </a:r>
            <a:endParaRPr lang="en-US" dirty="0"/>
          </a:p>
        </p:txBody>
      </p:sp>
      <p:pic>
        <p:nvPicPr>
          <p:cNvPr id="18434" name="Picture 2" descr="C:\Users\Dave\Desktop\Eastern Rad\ers cases\skin thickening\skin thick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871296"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83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Pectoralis invasion</a:t>
            </a:r>
            <a:endParaRPr lang="en-US" dirty="0"/>
          </a:p>
        </p:txBody>
      </p:sp>
      <p:pic>
        <p:nvPicPr>
          <p:cNvPr id="1026" name="Picture 2" descr="C:\Users\Dave\Downloads\EXP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53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ymph nodes</a:t>
            </a:r>
            <a:endParaRPr lang="en-US" dirty="0"/>
          </a:p>
        </p:txBody>
      </p:sp>
      <p:pic>
        <p:nvPicPr>
          <p:cNvPr id="19458" name="Picture 2" descr="C:\Users\Dave\Desktop\Eastern Rad\ers cases\LN\mass 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1371600"/>
            <a:ext cx="5062537" cy="319214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Dave\Desktop\Eastern Rad\ers cases\LN\L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86879"/>
            <a:ext cx="5029200" cy="317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60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Subtractions</a:t>
            </a:r>
            <a:endParaRPr lang="en-US" dirty="0"/>
          </a:p>
        </p:txBody>
      </p:sp>
      <p:pic>
        <p:nvPicPr>
          <p:cNvPr id="4098" name="Picture 2" descr="C:\Users\Dave\Desktop\Eastern Rad\ers cases\hematoma\hematoma m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834890" y="2514600"/>
            <a:ext cx="444118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ve\Desktop\Eastern Rad\ers cases\hematoma\hematoma 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66" y="1371600"/>
            <a:ext cx="465266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ve\Desktop\Eastern Rad\ers cases\hematoma\hematoma p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66" y="4114800"/>
            <a:ext cx="4652664"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78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a:t>
            </a:r>
            <a:endParaRPr lang="en-US" dirty="0"/>
          </a:p>
        </p:txBody>
      </p:sp>
      <p:pic>
        <p:nvPicPr>
          <p:cNvPr id="20482" name="Picture 2" descr="C:\Users\Dave\Desktop\Eastern Rad\ers cases\no contrast\no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553027"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67114" y="1177528"/>
            <a:ext cx="2390398" cy="369332"/>
          </a:xfrm>
          <a:prstGeom prst="rect">
            <a:avLst/>
          </a:prstGeom>
          <a:noFill/>
        </p:spPr>
        <p:txBody>
          <a:bodyPr wrap="none" rtlCol="0">
            <a:spAutoFit/>
          </a:bodyPr>
          <a:lstStyle/>
          <a:p>
            <a:r>
              <a:rPr lang="en-US" dirty="0" smtClean="0"/>
              <a:t>“Post-contrast” image</a:t>
            </a:r>
            <a:endParaRPr lang="en-US" dirty="0"/>
          </a:p>
        </p:txBody>
      </p:sp>
    </p:spTree>
    <p:extLst>
      <p:ext uri="{BB962C8B-B14F-4D97-AF65-F5344CB8AC3E}">
        <p14:creationId xmlns:p14="http://schemas.microsoft.com/office/powerpoint/2010/main" val="189316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“Non-enhancing” cancer</a:t>
            </a:r>
            <a:endParaRPr lang="en-US" dirty="0"/>
          </a:p>
        </p:txBody>
      </p:sp>
      <p:pic>
        <p:nvPicPr>
          <p:cNvPr id="1026"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4038600" cy="4195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6626"/>
            <a:ext cx="4545386"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104745"/>
            <a:ext cx="8423203" cy="276999"/>
          </a:xfrm>
          <a:prstGeom prst="rect">
            <a:avLst/>
          </a:prstGeom>
          <a:noFill/>
        </p:spPr>
        <p:txBody>
          <a:bodyPr wrap="none" rtlCol="0">
            <a:spAutoFit/>
          </a:bodyPr>
          <a:lstStyle/>
          <a:p>
            <a:r>
              <a:rPr lang="en-US" sz="1200" dirty="0"/>
              <a:t>From: </a:t>
            </a:r>
            <a:r>
              <a:rPr lang="en-US" sz="1200" dirty="0" err="1"/>
              <a:t>Nonenhancing</a:t>
            </a:r>
            <a:r>
              <a:rPr lang="en-US" sz="1200" dirty="0"/>
              <a:t> Breast Malignancies on MRI: Sonographic and Pathologic </a:t>
            </a:r>
            <a:r>
              <a:rPr lang="en-US" sz="1200" dirty="0" smtClean="0"/>
              <a:t>Correlation. </a:t>
            </a:r>
            <a:r>
              <a:rPr lang="en-US" sz="1200" dirty="0" err="1" smtClean="0"/>
              <a:t>Ghai</a:t>
            </a:r>
            <a:r>
              <a:rPr lang="en-US" sz="1200" dirty="0" smtClean="0"/>
              <a:t> et al. AJR August 2005.</a:t>
            </a:r>
            <a:endParaRPr lang="en-US" sz="1200" dirty="0"/>
          </a:p>
        </p:txBody>
      </p:sp>
    </p:spTree>
    <p:extLst>
      <p:ext uri="{BB962C8B-B14F-4D97-AF65-F5344CB8AC3E}">
        <p14:creationId xmlns:p14="http://schemas.microsoft.com/office/powerpoint/2010/main" val="3330651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specificity of MRI</a:t>
            </a:r>
            <a:endParaRPr lang="en-US" dirty="0"/>
          </a:p>
        </p:txBody>
      </p:sp>
      <p:pic>
        <p:nvPicPr>
          <p:cNvPr id="21507" name="Picture 3" descr="C:\Users\Dave\Desktop\Eastern Rad\ers cases\screening prompting 3\screening prompting 3 mam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447800"/>
            <a:ext cx="5486400" cy="713231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Users\Dave\Desktop\Eastern Rad\ers cases\screening prompting 3\screening prompting 3 m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38200" y="2079780"/>
            <a:ext cx="7556710" cy="43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97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a:xfrm>
            <a:off x="457200" y="1676400"/>
            <a:ext cx="8229600" cy="4876800"/>
          </a:xfrm>
        </p:spPr>
        <p:txBody>
          <a:bodyPr>
            <a:normAutofit fontScale="92500" lnSpcReduction="10000"/>
          </a:bodyPr>
          <a:lstStyle/>
          <a:p>
            <a:r>
              <a:rPr lang="en-US" u="sng" dirty="0">
                <a:hlinkClick r:id="rId2" tooltip="Journal of clinical oncology : official journal of the American Society of Clinical Oncology."/>
              </a:rPr>
              <a:t>J </a:t>
            </a:r>
            <a:r>
              <a:rPr lang="en-US" u="sng" dirty="0" err="1">
                <a:hlinkClick r:id="rId2" tooltip="Journal of clinical oncology : official journal of the American Society of Clinical Oncology."/>
              </a:rPr>
              <a:t>Clin</a:t>
            </a:r>
            <a:r>
              <a:rPr lang="en-US" u="sng" dirty="0">
                <a:hlinkClick r:id="rId2" tooltip="Journal of clinical oncology : official journal of the American Society of Clinical Oncology."/>
              </a:rPr>
              <a:t> </a:t>
            </a:r>
            <a:r>
              <a:rPr lang="en-US" u="sng" dirty="0" err="1">
                <a:hlinkClick r:id="rId2" tooltip="Journal of clinical oncology : official journal of the American Society of Clinical Oncology."/>
              </a:rPr>
              <a:t>Oncol</a:t>
            </a:r>
            <a:r>
              <a:rPr lang="en-US" u="sng" dirty="0">
                <a:hlinkClick r:id="rId2" tooltip="Journal of clinical oncology : official journal of the American Society of Clinical Oncology."/>
              </a:rPr>
              <a:t>.</a:t>
            </a:r>
            <a:r>
              <a:rPr lang="en-US" dirty="0"/>
              <a:t> 2014 Aug 1;32(22):2304-10. </a:t>
            </a:r>
            <a:r>
              <a:rPr lang="en-US" dirty="0" err="1"/>
              <a:t>doi</a:t>
            </a:r>
            <a:r>
              <a:rPr lang="en-US" dirty="0"/>
              <a:t>: 10.1200/JCO.2013.52.5386. </a:t>
            </a:r>
            <a:r>
              <a:rPr lang="en-US" dirty="0" err="1"/>
              <a:t>Epub</a:t>
            </a:r>
            <a:r>
              <a:rPr lang="en-US" dirty="0"/>
              <a:t> 2014 Jun 23.</a:t>
            </a:r>
          </a:p>
          <a:p>
            <a:r>
              <a:rPr lang="en-US" b="1" dirty="0"/>
              <a:t>Abbreviated breast magnetic resonance imaging (MRI): first </a:t>
            </a:r>
            <a:r>
              <a:rPr lang="en-US" b="1" dirty="0" err="1"/>
              <a:t>postcontrast</a:t>
            </a:r>
            <a:r>
              <a:rPr lang="en-US" b="1" dirty="0"/>
              <a:t> subtracted images and maximum-intensity projection-a novel approach to breast cancer screening with MRI.</a:t>
            </a:r>
          </a:p>
          <a:p>
            <a:r>
              <a:rPr lang="en-US" u="sng" dirty="0" err="1">
                <a:hlinkClick r:id="rId3"/>
              </a:rPr>
              <a:t>Kuhl</a:t>
            </a:r>
            <a:r>
              <a:rPr lang="en-US" u="sng" dirty="0">
                <a:hlinkClick r:id="rId3"/>
              </a:rPr>
              <a:t> </a:t>
            </a:r>
            <a:r>
              <a:rPr lang="en-US" u="sng" dirty="0" smtClean="0">
                <a:hlinkClick r:id="rId3"/>
              </a:rPr>
              <a:t>CK</a:t>
            </a:r>
            <a:r>
              <a:rPr lang="en-US" dirty="0" smtClean="0"/>
              <a:t>,</a:t>
            </a:r>
            <a:r>
              <a:rPr lang="en-US" dirty="0"/>
              <a:t> </a:t>
            </a:r>
            <a:r>
              <a:rPr lang="en-US" u="sng" dirty="0" err="1">
                <a:hlinkClick r:id="rId4"/>
              </a:rPr>
              <a:t>Schrading</a:t>
            </a:r>
            <a:r>
              <a:rPr lang="en-US" u="sng" dirty="0">
                <a:hlinkClick r:id="rId4"/>
              </a:rPr>
              <a:t> </a:t>
            </a:r>
            <a:r>
              <a:rPr lang="en-US" u="sng" dirty="0" smtClean="0">
                <a:hlinkClick r:id="rId4"/>
              </a:rPr>
              <a:t>S</a:t>
            </a:r>
            <a:r>
              <a:rPr lang="en-US" dirty="0" smtClean="0"/>
              <a:t>,</a:t>
            </a:r>
            <a:r>
              <a:rPr lang="en-US" dirty="0"/>
              <a:t> </a:t>
            </a:r>
            <a:r>
              <a:rPr lang="en-US" u="sng" dirty="0">
                <a:hlinkClick r:id="rId5"/>
              </a:rPr>
              <a:t>Strobel </a:t>
            </a:r>
            <a:r>
              <a:rPr lang="en-US" u="sng" dirty="0" smtClean="0">
                <a:hlinkClick r:id="rId5"/>
              </a:rPr>
              <a:t>K</a:t>
            </a:r>
            <a:r>
              <a:rPr lang="en-US" dirty="0" smtClean="0"/>
              <a:t>,</a:t>
            </a:r>
            <a:r>
              <a:rPr lang="en-US" dirty="0"/>
              <a:t> </a:t>
            </a:r>
            <a:r>
              <a:rPr lang="en-US" u="sng" dirty="0" err="1">
                <a:hlinkClick r:id="rId6"/>
              </a:rPr>
              <a:t>Schild</a:t>
            </a:r>
            <a:r>
              <a:rPr lang="en-US" u="sng" dirty="0">
                <a:hlinkClick r:id="rId6"/>
              </a:rPr>
              <a:t> </a:t>
            </a:r>
            <a:r>
              <a:rPr lang="en-US" u="sng" dirty="0" smtClean="0">
                <a:hlinkClick r:id="rId6"/>
              </a:rPr>
              <a:t>HH</a:t>
            </a:r>
            <a:r>
              <a:rPr lang="en-US" dirty="0" smtClean="0"/>
              <a:t>,</a:t>
            </a:r>
            <a:r>
              <a:rPr lang="en-US" dirty="0"/>
              <a:t> </a:t>
            </a:r>
            <a:r>
              <a:rPr lang="en-US" u="sng" dirty="0" err="1">
                <a:hlinkClick r:id="rId7"/>
              </a:rPr>
              <a:t>Hilgers</a:t>
            </a:r>
            <a:r>
              <a:rPr lang="en-US" u="sng" dirty="0">
                <a:hlinkClick r:id="rId7"/>
              </a:rPr>
              <a:t> </a:t>
            </a:r>
            <a:r>
              <a:rPr lang="en-US" u="sng" dirty="0" smtClean="0">
                <a:hlinkClick r:id="rId7"/>
              </a:rPr>
              <a:t>RD</a:t>
            </a:r>
            <a:r>
              <a:rPr lang="en-US" dirty="0" smtClean="0"/>
              <a:t>,</a:t>
            </a:r>
            <a:r>
              <a:rPr lang="en-US" dirty="0"/>
              <a:t> </a:t>
            </a:r>
            <a:r>
              <a:rPr lang="en-US" u="sng" dirty="0" err="1">
                <a:hlinkClick r:id="rId8"/>
              </a:rPr>
              <a:t>Bieling</a:t>
            </a:r>
            <a:r>
              <a:rPr lang="en-US" u="sng" dirty="0">
                <a:hlinkClick r:id="rId8"/>
              </a:rPr>
              <a:t> </a:t>
            </a:r>
            <a:r>
              <a:rPr lang="en-US" u="sng" dirty="0" smtClean="0">
                <a:hlinkClick r:id="rId8"/>
              </a:rPr>
              <a:t>HB</a:t>
            </a:r>
            <a:r>
              <a:rPr lang="en-US" dirty="0" smtClean="0"/>
              <a:t>.</a:t>
            </a:r>
          </a:p>
          <a:p>
            <a:endParaRPr lang="en-US" dirty="0"/>
          </a:p>
          <a:p>
            <a:r>
              <a:rPr lang="en-US" u="sng" dirty="0">
                <a:hlinkClick r:id="rId9" tooltip="AJR. American journal of roentgenology."/>
              </a:rPr>
              <a:t>AJR Am J </a:t>
            </a:r>
            <a:r>
              <a:rPr lang="en-US" u="sng" dirty="0" err="1">
                <a:hlinkClick r:id="rId9" tooltip="AJR. American journal of roentgenology."/>
              </a:rPr>
              <a:t>Roentgenol</a:t>
            </a:r>
            <a:r>
              <a:rPr lang="en-US" u="sng" dirty="0">
                <a:hlinkClick r:id="rId9" tooltip="AJR. American journal of roentgenology."/>
              </a:rPr>
              <a:t>.</a:t>
            </a:r>
            <a:r>
              <a:rPr lang="en-US" dirty="0"/>
              <a:t> 2017 Feb;208(2):284-289. </a:t>
            </a:r>
            <a:r>
              <a:rPr lang="en-US" dirty="0" err="1"/>
              <a:t>doi</a:t>
            </a:r>
            <a:r>
              <a:rPr lang="en-US" dirty="0"/>
              <a:t>: 10.2214/AJR.16.17205. </a:t>
            </a:r>
            <a:r>
              <a:rPr lang="en-US" dirty="0" err="1"/>
              <a:t>Epub</a:t>
            </a:r>
            <a:r>
              <a:rPr lang="en-US" dirty="0"/>
              <a:t> 2016 Nov 3.</a:t>
            </a:r>
          </a:p>
          <a:p>
            <a:r>
              <a:rPr lang="en-US" b="1" dirty="0"/>
              <a:t>Abbreviated MRI Protocols: Wave of the Future for Breast Cancer Screening.</a:t>
            </a:r>
          </a:p>
          <a:p>
            <a:r>
              <a:rPr lang="en-US" u="sng" dirty="0" err="1">
                <a:hlinkClick r:id="rId10"/>
              </a:rPr>
              <a:t>Chhor</a:t>
            </a:r>
            <a:r>
              <a:rPr lang="en-US" u="sng" dirty="0">
                <a:hlinkClick r:id="rId10"/>
              </a:rPr>
              <a:t> </a:t>
            </a:r>
            <a:r>
              <a:rPr lang="en-US" u="sng" dirty="0" smtClean="0">
                <a:hlinkClick r:id="rId10"/>
              </a:rPr>
              <a:t>CM</a:t>
            </a:r>
            <a:r>
              <a:rPr lang="en-US" dirty="0" smtClean="0"/>
              <a:t>,</a:t>
            </a:r>
            <a:r>
              <a:rPr lang="en-US" dirty="0"/>
              <a:t> </a:t>
            </a:r>
            <a:r>
              <a:rPr lang="en-US" u="sng" dirty="0">
                <a:hlinkClick r:id="rId11"/>
              </a:rPr>
              <a:t>Mercado </a:t>
            </a:r>
            <a:r>
              <a:rPr lang="en-US" u="sng" dirty="0" smtClean="0">
                <a:hlinkClick r:id="rId11"/>
              </a:rPr>
              <a:t>CL</a:t>
            </a:r>
            <a:r>
              <a:rPr lang="en-US" dirty="0" smtClean="0"/>
              <a:t>.</a:t>
            </a:r>
            <a:endParaRPr lang="en-US" dirty="0"/>
          </a:p>
        </p:txBody>
      </p:sp>
    </p:spTree>
    <p:extLst>
      <p:ext uri="{BB962C8B-B14F-4D97-AF65-F5344CB8AC3E}">
        <p14:creationId xmlns:p14="http://schemas.microsoft.com/office/powerpoint/2010/main" val="1704699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ve\Downloads\EXP000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811306"/>
            <a:ext cx="9152965" cy="53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45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Abbreviated (cheaper) breast MRI</a:t>
            </a:r>
            <a:endParaRPr lang="en-US" dirty="0"/>
          </a:p>
        </p:txBody>
      </p:sp>
      <p:sp>
        <p:nvSpPr>
          <p:cNvPr id="3" name="Content Placeholder 2"/>
          <p:cNvSpPr>
            <a:spLocks noGrp="1"/>
          </p:cNvSpPr>
          <p:nvPr>
            <p:ph idx="1"/>
          </p:nvPr>
        </p:nvSpPr>
        <p:spPr/>
        <p:txBody>
          <a:bodyPr/>
          <a:lstStyle/>
          <a:p>
            <a:r>
              <a:rPr lang="en-US" dirty="0" smtClean="0"/>
              <a:t>We know MRI is more sensitive for detecting breast cancer than mammography or ultrasound (or the two combined), but MRI isn’t considered cost effective for screening women who are at low or moderate risk for developing breast cancer.</a:t>
            </a:r>
          </a:p>
          <a:p>
            <a:r>
              <a:rPr lang="en-US" dirty="0" smtClean="0"/>
              <a:t>But what if it’s cheaper?</a:t>
            </a:r>
          </a:p>
          <a:p>
            <a:r>
              <a:rPr lang="en-US" dirty="0" smtClean="0"/>
              <a:t>Faster protocols are being developed. The JCO article, and multiple since then show abbreviated protocols have similar very high NPV as full protocols, and specificity and PPV are minimally impacted with the abbreviated protocols (which implies kinetics aren’t important).</a:t>
            </a:r>
          </a:p>
        </p:txBody>
      </p:sp>
    </p:spTree>
    <p:extLst>
      <p:ext uri="{BB962C8B-B14F-4D97-AF65-F5344CB8AC3E}">
        <p14:creationId xmlns:p14="http://schemas.microsoft.com/office/powerpoint/2010/main" val="791366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Make a shorter breast MRI protocol.</a:t>
            </a:r>
          </a:p>
          <a:p>
            <a:r>
              <a:rPr lang="en-US" dirty="0" smtClean="0"/>
              <a:t>Charge less for it.</a:t>
            </a:r>
          </a:p>
          <a:p>
            <a:r>
              <a:rPr lang="en-US" dirty="0" smtClean="0"/>
              <a:t>Hopefully read it faster than a full protocol.</a:t>
            </a:r>
          </a:p>
          <a:p>
            <a:r>
              <a:rPr lang="en-US" dirty="0" smtClean="0"/>
              <a:t>Use this to screen women at intermediate risk, maybe even low risk. Or possibly restrict it to women with dense breasts.</a:t>
            </a:r>
          </a:p>
          <a:p>
            <a:r>
              <a:rPr lang="en-US" dirty="0" smtClean="0"/>
              <a:t>And we’ll find more cancers, which tend to be early stage, and there should be a morbidity/mortality benefit.</a:t>
            </a:r>
          </a:p>
        </p:txBody>
      </p:sp>
    </p:spTree>
    <p:extLst>
      <p:ext uri="{BB962C8B-B14F-4D97-AF65-F5344CB8AC3E}">
        <p14:creationId xmlns:p14="http://schemas.microsoft.com/office/powerpoint/2010/main" val="1110347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Downloads\EXP000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811306"/>
            <a:ext cx="9152965" cy="53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18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Desktop\Eastern Rad\Upset Man o' 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28000"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821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Eastern Rad\JimDandyStretchNY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4" y="914400"/>
            <a:ext cx="771180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06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ve\Desktop\Eastern Rad\secretariat on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1"/>
            <a:ext cx="830986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84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ve\Desktop\Eastern Rad\american pharoah keen 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434368"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614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 y="1066800"/>
            <a:ext cx="900112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77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US" dirty="0"/>
          </a:p>
        </p:txBody>
      </p:sp>
    </p:spTree>
    <p:extLst>
      <p:ext uri="{BB962C8B-B14F-4D97-AF65-F5344CB8AC3E}">
        <p14:creationId xmlns:p14="http://schemas.microsoft.com/office/powerpoint/2010/main" val="225680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history</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hlinkClick r:id="rId2" tooltip="Journal of computer assisted tomography."/>
              </a:rPr>
              <a:t>J </a:t>
            </a:r>
            <a:r>
              <a:rPr lang="en-US" u="sng" dirty="0" err="1">
                <a:hlinkClick r:id="rId2" tooltip="Journal of computer assisted tomography."/>
              </a:rPr>
              <a:t>Comput</a:t>
            </a:r>
            <a:r>
              <a:rPr lang="en-US" u="sng" dirty="0">
                <a:hlinkClick r:id="rId2" tooltip="Journal of computer assisted tomography."/>
              </a:rPr>
              <a:t> Assist </a:t>
            </a:r>
            <a:r>
              <a:rPr lang="en-US" u="sng" dirty="0" err="1">
                <a:hlinkClick r:id="rId2" tooltip="Journal of computer assisted tomography."/>
              </a:rPr>
              <a:t>Tomogr</a:t>
            </a:r>
            <a:r>
              <a:rPr lang="en-US" u="sng" dirty="0">
                <a:hlinkClick r:id="rId2" tooltip="Journal of computer assisted tomography."/>
              </a:rPr>
              <a:t>.</a:t>
            </a:r>
            <a:r>
              <a:rPr lang="en-US" dirty="0"/>
              <a:t> 1983 Apr;7(2):215-8.</a:t>
            </a:r>
          </a:p>
          <a:p>
            <a:r>
              <a:rPr lang="en-US" b="1" dirty="0"/>
              <a:t>Initial experience with nuclear magnetic resonance (NMR) imaging of the human breast.</a:t>
            </a:r>
          </a:p>
          <a:p>
            <a:r>
              <a:rPr lang="en-US" u="sng" dirty="0">
                <a:hlinkClick r:id="rId3"/>
              </a:rPr>
              <a:t>El Yousef SJ</a:t>
            </a:r>
            <a:r>
              <a:rPr lang="en-US" dirty="0"/>
              <a:t>, </a:t>
            </a:r>
            <a:r>
              <a:rPr lang="en-US" u="sng" dirty="0" err="1">
                <a:hlinkClick r:id="rId4"/>
              </a:rPr>
              <a:t>Alfidi</a:t>
            </a:r>
            <a:r>
              <a:rPr lang="en-US" u="sng" dirty="0">
                <a:hlinkClick r:id="rId4"/>
              </a:rPr>
              <a:t> RJ</a:t>
            </a:r>
            <a:r>
              <a:rPr lang="en-US" dirty="0"/>
              <a:t>, </a:t>
            </a:r>
            <a:r>
              <a:rPr lang="en-US" u="sng" dirty="0" err="1">
                <a:hlinkClick r:id="rId5"/>
              </a:rPr>
              <a:t>Duchesneau</a:t>
            </a:r>
            <a:r>
              <a:rPr lang="en-US" u="sng" dirty="0">
                <a:hlinkClick r:id="rId5"/>
              </a:rPr>
              <a:t> RH</a:t>
            </a:r>
            <a:r>
              <a:rPr lang="en-US" dirty="0"/>
              <a:t>, </a:t>
            </a:r>
            <a:r>
              <a:rPr lang="en-US" u="sng" dirty="0" err="1">
                <a:hlinkClick r:id="rId6"/>
              </a:rPr>
              <a:t>Hubay</a:t>
            </a:r>
            <a:r>
              <a:rPr lang="en-US" u="sng" dirty="0">
                <a:hlinkClick r:id="rId6"/>
              </a:rPr>
              <a:t> CA</a:t>
            </a:r>
            <a:r>
              <a:rPr lang="en-US" dirty="0"/>
              <a:t>, </a:t>
            </a:r>
            <a:r>
              <a:rPr lang="en-US" u="sng" dirty="0" err="1">
                <a:hlinkClick r:id="rId7"/>
              </a:rPr>
              <a:t>Haaga</a:t>
            </a:r>
            <a:r>
              <a:rPr lang="en-US" u="sng" dirty="0">
                <a:hlinkClick r:id="rId7"/>
              </a:rPr>
              <a:t> JR</a:t>
            </a:r>
            <a:r>
              <a:rPr lang="en-US" dirty="0"/>
              <a:t>, </a:t>
            </a:r>
            <a:r>
              <a:rPr lang="en-US" u="sng" dirty="0">
                <a:hlinkClick r:id="rId8"/>
              </a:rPr>
              <a:t>Bryan PJ</a:t>
            </a:r>
            <a:r>
              <a:rPr lang="en-US" dirty="0"/>
              <a:t>, </a:t>
            </a:r>
            <a:r>
              <a:rPr lang="en-US" u="sng" dirty="0" err="1">
                <a:hlinkClick r:id="rId9"/>
              </a:rPr>
              <a:t>LiPuma</a:t>
            </a:r>
            <a:r>
              <a:rPr lang="en-US" u="sng" dirty="0">
                <a:hlinkClick r:id="rId9"/>
              </a:rPr>
              <a:t> JP</a:t>
            </a:r>
            <a:r>
              <a:rPr lang="en-US" dirty="0"/>
              <a:t>, </a:t>
            </a:r>
            <a:r>
              <a:rPr lang="en-US" u="sng" dirty="0">
                <a:hlinkClick r:id="rId10"/>
              </a:rPr>
              <a:t>Ament AE</a:t>
            </a:r>
            <a:r>
              <a:rPr lang="en-US" dirty="0"/>
              <a:t>.</a:t>
            </a:r>
          </a:p>
          <a:p>
            <a:r>
              <a:rPr lang="en-US" b="1" dirty="0" smtClean="0"/>
              <a:t>Abstract:</a:t>
            </a:r>
            <a:r>
              <a:rPr lang="en-US" b="1" dirty="0"/>
              <a:t> </a:t>
            </a:r>
            <a:r>
              <a:rPr lang="en-US" dirty="0" smtClean="0"/>
              <a:t>Two </a:t>
            </a:r>
            <a:r>
              <a:rPr lang="en-US" dirty="0"/>
              <a:t>patients with breast abnormalities, one malignant and one benign, were studied with nuclear magnetic resonance (NMR) imaging utilizing a cryogenic superconducting magnet. Three-dimensional NMR images were obtained in one case and single slice planar images were obtained in the other. The NMR images correlated well with the corresponding mammograms. Although both conditions exhibited a different signal intensity for the area of abnormality compared to adjacent ductal and fatty tissue, the configuration of the abnormal areas allowed distinction between benign and malignant process.</a:t>
            </a:r>
          </a:p>
          <a:p>
            <a:endParaRPr lang="en-US" dirty="0"/>
          </a:p>
        </p:txBody>
      </p:sp>
    </p:spTree>
    <p:extLst>
      <p:ext uri="{BB962C8B-B14F-4D97-AF65-F5344CB8AC3E}">
        <p14:creationId xmlns:p14="http://schemas.microsoft.com/office/powerpoint/2010/main" val="421436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more history</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a:hlinkClick r:id="rId2" tooltip="Journal of computer assisted tomography."/>
              </a:rPr>
              <a:t>J </a:t>
            </a:r>
            <a:r>
              <a:rPr lang="en-US" u="sng" dirty="0" err="1">
                <a:hlinkClick r:id="rId2" tooltip="Journal of computer assisted tomography."/>
              </a:rPr>
              <a:t>Comput</a:t>
            </a:r>
            <a:r>
              <a:rPr lang="en-US" u="sng" dirty="0">
                <a:hlinkClick r:id="rId2" tooltip="Journal of computer assisted tomography."/>
              </a:rPr>
              <a:t> Assist </a:t>
            </a:r>
            <a:r>
              <a:rPr lang="en-US" u="sng" dirty="0" err="1">
                <a:hlinkClick r:id="rId2" tooltip="Journal of computer assisted tomography."/>
              </a:rPr>
              <a:t>Tomogr</a:t>
            </a:r>
            <a:r>
              <a:rPr lang="en-US" u="sng" dirty="0">
                <a:hlinkClick r:id="rId2" tooltip="Journal of computer assisted tomography."/>
              </a:rPr>
              <a:t>.</a:t>
            </a:r>
            <a:r>
              <a:rPr lang="en-US" dirty="0"/>
              <a:t> 1986 Mar-Apr;10(2):199-204.</a:t>
            </a:r>
          </a:p>
          <a:p>
            <a:r>
              <a:rPr lang="en-US" b="1" dirty="0"/>
              <a:t>MR imaging of the breast using gadolinium-DTPA.</a:t>
            </a:r>
          </a:p>
          <a:p>
            <a:r>
              <a:rPr lang="en-US" u="sng" dirty="0" err="1">
                <a:hlinkClick r:id="rId3"/>
              </a:rPr>
              <a:t>Heywang</a:t>
            </a:r>
            <a:r>
              <a:rPr lang="en-US" u="sng" dirty="0">
                <a:hlinkClick r:id="rId3"/>
              </a:rPr>
              <a:t> SH</a:t>
            </a:r>
            <a:r>
              <a:rPr lang="en-US" dirty="0"/>
              <a:t>, </a:t>
            </a:r>
            <a:r>
              <a:rPr lang="en-US" u="sng" dirty="0">
                <a:hlinkClick r:id="rId4"/>
              </a:rPr>
              <a:t>Hahn D</a:t>
            </a:r>
            <a:r>
              <a:rPr lang="en-US" dirty="0"/>
              <a:t>, </a:t>
            </a:r>
            <a:r>
              <a:rPr lang="en-US" u="sng" dirty="0">
                <a:hlinkClick r:id="rId5"/>
              </a:rPr>
              <a:t>Schmidt H</a:t>
            </a:r>
            <a:r>
              <a:rPr lang="en-US" dirty="0"/>
              <a:t>, </a:t>
            </a:r>
            <a:r>
              <a:rPr lang="en-US" u="sng" dirty="0" err="1">
                <a:hlinkClick r:id="rId6"/>
              </a:rPr>
              <a:t>Krischke</a:t>
            </a:r>
            <a:r>
              <a:rPr lang="en-US" u="sng" dirty="0">
                <a:hlinkClick r:id="rId6"/>
              </a:rPr>
              <a:t> I</a:t>
            </a:r>
            <a:r>
              <a:rPr lang="en-US" dirty="0"/>
              <a:t>, </a:t>
            </a:r>
            <a:r>
              <a:rPr lang="en-US" u="sng" dirty="0">
                <a:hlinkClick r:id="rId7"/>
              </a:rPr>
              <a:t>Eiermann W</a:t>
            </a:r>
            <a:r>
              <a:rPr lang="en-US" dirty="0"/>
              <a:t>, </a:t>
            </a:r>
            <a:r>
              <a:rPr lang="en-US" u="sng" dirty="0" err="1">
                <a:hlinkClick r:id="rId8"/>
              </a:rPr>
              <a:t>Bassermann</a:t>
            </a:r>
            <a:r>
              <a:rPr lang="en-US" u="sng" dirty="0">
                <a:hlinkClick r:id="rId8"/>
              </a:rPr>
              <a:t> R</a:t>
            </a:r>
            <a:r>
              <a:rPr lang="en-US" dirty="0"/>
              <a:t>, </a:t>
            </a:r>
            <a:r>
              <a:rPr lang="en-US" u="sng" dirty="0" err="1">
                <a:hlinkClick r:id="rId9"/>
              </a:rPr>
              <a:t>Lissner</a:t>
            </a:r>
            <a:r>
              <a:rPr lang="en-US" u="sng" dirty="0">
                <a:hlinkClick r:id="rId9"/>
              </a:rPr>
              <a:t> J</a:t>
            </a:r>
            <a:r>
              <a:rPr lang="en-US" dirty="0"/>
              <a:t>.</a:t>
            </a:r>
          </a:p>
          <a:p>
            <a:r>
              <a:rPr lang="en-US" b="1" dirty="0" smtClean="0"/>
              <a:t>Abstract: </a:t>
            </a:r>
            <a:r>
              <a:rPr lang="en-US" dirty="0" smtClean="0"/>
              <a:t>In </a:t>
            </a:r>
            <a:r>
              <a:rPr lang="en-US" dirty="0"/>
              <a:t>a preliminary study 20 patients underwent breast examinations by magnetic resonance (MR) imaging without and with </a:t>
            </a:r>
            <a:r>
              <a:rPr lang="en-US" dirty="0" err="1"/>
              <a:t>Gd</a:t>
            </a:r>
            <a:r>
              <a:rPr lang="en-US" dirty="0"/>
              <a:t>-DTPA as contrast medium. All carcinomas enhanced, whereas dysplastic tissue enhanced slightly or not at all. Significant additional diagnostic information was available on the </a:t>
            </a:r>
            <a:r>
              <a:rPr lang="en-US" dirty="0" err="1"/>
              <a:t>Gd</a:t>
            </a:r>
            <a:r>
              <a:rPr lang="en-US" dirty="0"/>
              <a:t>-DTPA examinations in at least four of 20 cases compared with MR without contrast medium and X-ray mammography. Our preliminary results indicate that MR imaging of breast using </a:t>
            </a:r>
            <a:r>
              <a:rPr lang="en-US" dirty="0" err="1"/>
              <a:t>Gd</a:t>
            </a:r>
            <a:r>
              <a:rPr lang="en-US" dirty="0"/>
              <a:t>-DTPA may be helpful for the evaluation of dense breasts and the differentiation of dysplasia and scar tissue from carcinoma.</a:t>
            </a:r>
          </a:p>
          <a:p>
            <a:endParaRPr lang="en-US" dirty="0"/>
          </a:p>
        </p:txBody>
      </p:sp>
    </p:spTree>
    <p:extLst>
      <p:ext uri="{BB962C8B-B14F-4D97-AF65-F5344CB8AC3E}">
        <p14:creationId xmlns:p14="http://schemas.microsoft.com/office/powerpoint/2010/main" val="302250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lstStyle/>
          <a:p>
            <a:r>
              <a:rPr lang="en-US" dirty="0" smtClean="0"/>
              <a:t>Obviously there’s variation, but most protocols include:</a:t>
            </a:r>
          </a:p>
          <a:p>
            <a:r>
              <a:rPr lang="en-US" dirty="0" smtClean="0"/>
              <a:t>Axial T1</a:t>
            </a:r>
          </a:p>
          <a:p>
            <a:r>
              <a:rPr lang="en-US" dirty="0" smtClean="0"/>
              <a:t>Axial fluid-sensitive (T2, T2 fat-sat or STIR)</a:t>
            </a:r>
          </a:p>
          <a:p>
            <a:r>
              <a:rPr lang="en-US" dirty="0" smtClean="0"/>
              <a:t>Dynamic contrast-enhanced (typically a fast spoiled-gradient T1 fat-sat) – axial or sagittal</a:t>
            </a:r>
          </a:p>
          <a:p>
            <a:r>
              <a:rPr lang="en-US" dirty="0" smtClean="0"/>
              <a:t>Scan performed prone</a:t>
            </a:r>
          </a:p>
          <a:p>
            <a:endParaRPr lang="en-US" dirty="0"/>
          </a:p>
          <a:p>
            <a:r>
              <a:rPr lang="en-US" dirty="0" smtClean="0"/>
              <a:t>In my practice, we get an axial T1, axial T2-fat, axial dynamic, and sagittal delay.</a:t>
            </a:r>
          </a:p>
          <a:p>
            <a:r>
              <a:rPr lang="en-US" dirty="0" smtClean="0"/>
              <a:t>Timing for the dynamic is four 90 second acquisitions</a:t>
            </a:r>
            <a:endParaRPr lang="en-US" dirty="0"/>
          </a:p>
        </p:txBody>
      </p:sp>
    </p:spTree>
    <p:extLst>
      <p:ext uri="{BB962C8B-B14F-4D97-AF65-F5344CB8AC3E}">
        <p14:creationId xmlns:p14="http://schemas.microsoft.com/office/powerpoint/2010/main" val="120891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a:t>
            </a:r>
            <a:endParaRPr lang="en-US" dirty="0"/>
          </a:p>
        </p:txBody>
      </p:sp>
      <p:sp>
        <p:nvSpPr>
          <p:cNvPr id="3" name="Content Placeholder 2"/>
          <p:cNvSpPr>
            <a:spLocks noGrp="1"/>
          </p:cNvSpPr>
          <p:nvPr>
            <p:ph idx="1"/>
          </p:nvPr>
        </p:nvSpPr>
        <p:spPr/>
        <p:txBody>
          <a:bodyPr/>
          <a:lstStyle/>
          <a:p>
            <a:r>
              <a:rPr lang="en-US" dirty="0" smtClean="0"/>
              <a:t>Why? Shows fat-containing tissues, can be used to assess morphology</a:t>
            </a:r>
            <a:endParaRPr lang="en-US" dirty="0"/>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25450" y="2590800"/>
            <a:ext cx="8032750" cy="3855720"/>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6962" y="6458139"/>
            <a:ext cx="8383513" cy="307777"/>
          </a:xfrm>
          <a:prstGeom prst="rect">
            <a:avLst/>
          </a:prstGeom>
          <a:noFill/>
        </p:spPr>
        <p:txBody>
          <a:bodyPr wrap="none" rtlCol="0">
            <a:spAutoFit/>
          </a:bodyPr>
          <a:lstStyle/>
          <a:p>
            <a:r>
              <a:rPr lang="en-US" sz="1400" dirty="0"/>
              <a:t>From https://radiologykey.com/diagnostic-breast-imaging-breast-pathology-and-breast-imaging-findings/</a:t>
            </a:r>
          </a:p>
        </p:txBody>
      </p:sp>
    </p:spTree>
    <p:extLst>
      <p:ext uri="{BB962C8B-B14F-4D97-AF65-F5344CB8AC3E}">
        <p14:creationId xmlns:p14="http://schemas.microsoft.com/office/powerpoint/2010/main" val="412840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Fluid-sensitive</a:t>
            </a:r>
            <a:endParaRPr lang="en-US" dirty="0"/>
          </a:p>
        </p:txBody>
      </p:sp>
      <p:sp>
        <p:nvSpPr>
          <p:cNvPr id="3" name="Content Placeholder 2"/>
          <p:cNvSpPr>
            <a:spLocks noGrp="1"/>
          </p:cNvSpPr>
          <p:nvPr>
            <p:ph idx="1"/>
          </p:nvPr>
        </p:nvSpPr>
        <p:spPr/>
        <p:txBody>
          <a:bodyPr/>
          <a:lstStyle/>
          <a:p>
            <a:r>
              <a:rPr lang="en-US" dirty="0" smtClean="0"/>
              <a:t>Why? Shows cysts, and other masses, but cysts don’t enhance</a:t>
            </a:r>
            <a:endParaRPr lang="en-US" dirty="0"/>
          </a:p>
        </p:txBody>
      </p:sp>
      <p:pic>
        <p:nvPicPr>
          <p:cNvPr id="5122" name="Picture 2" descr="C:\Users\Dave\Desktop\Eastern Rad\ers cases\cyst\cyst 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4876800" cy="29006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e\Desktop\Eastern Rad\ers cases\cyst\cyst 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442" y="2895600"/>
            <a:ext cx="5016460" cy="290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71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356</TotalTime>
  <Words>895</Words>
  <Application>Microsoft Office PowerPoint</Application>
  <PresentationFormat>On-screen Show (4:3)</PresentationFormat>
  <Paragraphs>150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Breast MRI</vt:lpstr>
      <vt:lpstr>Objectives</vt:lpstr>
      <vt:lpstr>Disclosures</vt:lpstr>
      <vt:lpstr>PowerPoint Presentation</vt:lpstr>
      <vt:lpstr>A bit of history</vt:lpstr>
      <vt:lpstr>A little more history</vt:lpstr>
      <vt:lpstr>Protocols</vt:lpstr>
      <vt:lpstr>T1</vt:lpstr>
      <vt:lpstr>Fluid-sensitive</vt:lpstr>
      <vt:lpstr>Dynamic contrast-enhanced</vt:lpstr>
      <vt:lpstr>Enhancement kinetics</vt:lpstr>
      <vt:lpstr>The classics</vt:lpstr>
      <vt:lpstr>Correlate with mammo and US</vt:lpstr>
      <vt:lpstr>The lexicon</vt:lpstr>
      <vt:lpstr>Mass</vt:lpstr>
      <vt:lpstr>Mass</vt:lpstr>
      <vt:lpstr>Non-mass</vt:lpstr>
      <vt:lpstr>Focus</vt:lpstr>
      <vt:lpstr>Indications</vt:lpstr>
      <vt:lpstr>Screening</vt:lpstr>
      <vt:lpstr>Screening</vt:lpstr>
      <vt:lpstr>Screening in a BRCA1 mutation carrier</vt:lpstr>
      <vt:lpstr>What about everyone else?</vt:lpstr>
      <vt:lpstr>Problem solving</vt:lpstr>
      <vt:lpstr>Problem solving</vt:lpstr>
      <vt:lpstr>Problem solving</vt:lpstr>
      <vt:lpstr>Problem solving</vt:lpstr>
      <vt:lpstr>Pre-operative planning</vt:lpstr>
      <vt:lpstr>Pre-op routine</vt:lpstr>
      <vt:lpstr>Pre-op ipsilateral tumor (probable satellite)</vt:lpstr>
      <vt:lpstr>Pre-op contralateral malignancy</vt:lpstr>
      <vt:lpstr>Pre-op skin thickening</vt:lpstr>
      <vt:lpstr>Pectoralis invasion</vt:lpstr>
      <vt:lpstr>Lymph nodes</vt:lpstr>
      <vt:lpstr>Subtractions</vt:lpstr>
      <vt:lpstr>Pitfalls</vt:lpstr>
      <vt:lpstr>“Non-enhancing” cancer</vt:lpstr>
      <vt:lpstr>Low specificity of MRI</vt:lpstr>
      <vt:lpstr>The future</vt:lpstr>
      <vt:lpstr>Abbreviated (cheaper) breast MRI</vt:lpstr>
      <vt:lpstr>The future</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Univeristy of Miami - Miller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MRI</dc:title>
  <dc:creator>Dave</dc:creator>
  <cp:lastModifiedBy>Dave</cp:lastModifiedBy>
  <cp:revision>34</cp:revision>
  <dcterms:created xsi:type="dcterms:W3CDTF">2018-03-05T15:39:21Z</dcterms:created>
  <dcterms:modified xsi:type="dcterms:W3CDTF">2018-05-04T15:38:49Z</dcterms:modified>
</cp:coreProperties>
</file>