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1"/>
  </p:sldMasterIdLst>
  <p:notesMasterIdLst>
    <p:notesMasterId r:id="rId91"/>
  </p:notesMasterIdLst>
  <p:handoutMasterIdLst>
    <p:handoutMasterId r:id="rId92"/>
  </p:handoutMasterIdLst>
  <p:sldIdLst>
    <p:sldId id="257" r:id="rId2"/>
    <p:sldId id="407" r:id="rId3"/>
    <p:sldId id="259" r:id="rId4"/>
    <p:sldId id="408" r:id="rId5"/>
    <p:sldId id="491" r:id="rId6"/>
    <p:sldId id="344" r:id="rId7"/>
    <p:sldId id="416" r:id="rId8"/>
    <p:sldId id="417" r:id="rId9"/>
    <p:sldId id="415" r:id="rId10"/>
    <p:sldId id="409" r:id="rId11"/>
    <p:sldId id="410" r:id="rId12"/>
    <p:sldId id="411" r:id="rId13"/>
    <p:sldId id="412" r:id="rId14"/>
    <p:sldId id="413" r:id="rId15"/>
    <p:sldId id="392" r:id="rId16"/>
    <p:sldId id="414" r:id="rId17"/>
    <p:sldId id="302" r:id="rId18"/>
    <p:sldId id="303" r:id="rId19"/>
    <p:sldId id="305" r:id="rId20"/>
    <p:sldId id="418" r:id="rId21"/>
    <p:sldId id="419" r:id="rId22"/>
    <p:sldId id="420" r:id="rId23"/>
    <p:sldId id="311" r:id="rId24"/>
    <p:sldId id="345" r:id="rId25"/>
    <p:sldId id="421" r:id="rId26"/>
    <p:sldId id="492" r:id="rId27"/>
    <p:sldId id="422" r:id="rId28"/>
    <p:sldId id="426" r:id="rId29"/>
    <p:sldId id="423" r:id="rId30"/>
    <p:sldId id="467" r:id="rId31"/>
    <p:sldId id="425" r:id="rId32"/>
    <p:sldId id="427" r:id="rId33"/>
    <p:sldId id="315" r:id="rId34"/>
    <p:sldId id="317" r:id="rId35"/>
    <p:sldId id="428" r:id="rId36"/>
    <p:sldId id="429" r:id="rId37"/>
    <p:sldId id="430" r:id="rId38"/>
    <p:sldId id="432" r:id="rId39"/>
    <p:sldId id="325" r:id="rId40"/>
    <p:sldId id="433" r:id="rId41"/>
    <p:sldId id="474" r:id="rId42"/>
    <p:sldId id="438" r:id="rId43"/>
    <p:sldId id="439" r:id="rId44"/>
    <p:sldId id="440" r:id="rId45"/>
    <p:sldId id="441" r:id="rId46"/>
    <p:sldId id="477" r:id="rId47"/>
    <p:sldId id="478" r:id="rId48"/>
    <p:sldId id="479" r:id="rId49"/>
    <p:sldId id="480" r:id="rId50"/>
    <p:sldId id="442" r:id="rId51"/>
    <p:sldId id="443" r:id="rId52"/>
    <p:sldId id="444" r:id="rId53"/>
    <p:sldId id="445" r:id="rId54"/>
    <p:sldId id="272" r:id="rId55"/>
    <p:sldId id="271" r:id="rId56"/>
    <p:sldId id="446" r:id="rId57"/>
    <p:sldId id="447" r:id="rId58"/>
    <p:sldId id="448" r:id="rId59"/>
    <p:sldId id="449" r:id="rId60"/>
    <p:sldId id="450" r:id="rId61"/>
    <p:sldId id="451" r:id="rId62"/>
    <p:sldId id="452" r:id="rId63"/>
    <p:sldId id="453" r:id="rId64"/>
    <p:sldId id="454" r:id="rId65"/>
    <p:sldId id="455" r:id="rId66"/>
    <p:sldId id="456" r:id="rId67"/>
    <p:sldId id="457" r:id="rId68"/>
    <p:sldId id="458" r:id="rId69"/>
    <p:sldId id="461" r:id="rId70"/>
    <p:sldId id="460" r:id="rId71"/>
    <p:sldId id="459" r:id="rId72"/>
    <p:sldId id="393" r:id="rId73"/>
    <p:sldId id="394" r:id="rId74"/>
    <p:sldId id="395" r:id="rId75"/>
    <p:sldId id="462" r:id="rId76"/>
    <p:sldId id="398" r:id="rId77"/>
    <p:sldId id="399" r:id="rId78"/>
    <p:sldId id="400" r:id="rId79"/>
    <p:sldId id="401" r:id="rId80"/>
    <p:sldId id="402" r:id="rId81"/>
    <p:sldId id="403" r:id="rId82"/>
    <p:sldId id="464" r:id="rId83"/>
    <p:sldId id="404" r:id="rId84"/>
    <p:sldId id="470" r:id="rId85"/>
    <p:sldId id="468" r:id="rId86"/>
    <p:sldId id="471" r:id="rId87"/>
    <p:sldId id="465" r:id="rId88"/>
    <p:sldId id="472" r:id="rId89"/>
    <p:sldId id="473" r:id="rId9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CFF"/>
    <a:srgbClr val="00FA00"/>
    <a:srgbClr val="008F01"/>
    <a:srgbClr val="FF9300"/>
    <a:srgbClr val="FF8000"/>
    <a:srgbClr val="000C17"/>
    <a:srgbClr val="030D19"/>
    <a:srgbClr val="02070D"/>
    <a:srgbClr val="071321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843"/>
    <p:restoredTop sz="86464" autoAdjust="0"/>
  </p:normalViewPr>
  <p:slideViewPr>
    <p:cSldViewPr snapToGrid="0" snapToObjects="1">
      <p:cViewPr varScale="1">
        <p:scale>
          <a:sx n="104" d="100"/>
          <a:sy n="104" d="100"/>
        </p:scale>
        <p:origin x="680" y="192"/>
      </p:cViewPr>
      <p:guideLst>
        <p:guide orient="horz" pos="215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slide" Target="slides/slide89.xml"/><Relationship Id="rId91" Type="http://schemas.openxmlformats.org/officeDocument/2006/relationships/notesMaster" Target="notesMasters/notesMaster1.xml"/><Relationship Id="rId92" Type="http://schemas.openxmlformats.org/officeDocument/2006/relationships/handoutMaster" Target="handoutMasters/handoutMaster1.xml"/><Relationship Id="rId93" Type="http://schemas.openxmlformats.org/officeDocument/2006/relationships/presProps" Target="presProps.xml"/><Relationship Id="rId94" Type="http://schemas.openxmlformats.org/officeDocument/2006/relationships/viewProps" Target="viewProps.xml"/><Relationship Id="rId95" Type="http://schemas.openxmlformats.org/officeDocument/2006/relationships/theme" Target="theme/theme1.xml"/><Relationship Id="rId9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9DC354-1A6A-7741-A156-0E6F97BE31BF}" type="datetimeFigureOut">
              <a:rPr lang="en-US" smtClean="0"/>
              <a:t>5/28/18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1AC9B-4FA2-2846-8307-51CFB1CF49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99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CCA81-5B0E-D244-AFD4-2DF408CEC6F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E43C55-84C8-854B-8168-DCDCFA9E770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355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9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1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6135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C0063</a:t>
            </a:r>
            <a:r>
              <a:rPr lang="en-US" baseline="0" dirty="0" smtClean="0"/>
              <a:t>5 – brain, pericardial, pleural metastases -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8574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E00842 –</a:t>
            </a:r>
            <a:r>
              <a:rPr lang="en-US" baseline="0" dirty="0" smtClean="0"/>
              <a:t> presentation of left lung adenocarcinoma with pericarial involvement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0846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C00643</a:t>
            </a:r>
            <a:r>
              <a:rPr lang="en-US" baseline="0" dirty="0" smtClean="0"/>
              <a:t> – 88 yo woman with T1b cancer referred for SBRT – radiation declined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7140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C00629 – diffuse adenocarcinoma (no external mets)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7548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C00644</a:t>
            </a:r>
            <a:r>
              <a:rPr lang="en-US" baseline="0" dirty="0" smtClean="0"/>
              <a:t> – 62 yo man adenocarcinoma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9933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C0063</a:t>
            </a:r>
            <a:r>
              <a:rPr lang="en-US" baseline="0" dirty="0" smtClean="0"/>
              <a:t>5 – brain, pericardial, pleural metastases -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9983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C00645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5237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c00647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2201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1388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C00641 – T1cN1M0 – 80 year old man adenocarcinoma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010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6478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C00625 – 5.7cm</a:t>
            </a:r>
            <a:r>
              <a:rPr lang="en-US" baseline="0" dirty="0" smtClean="0"/>
              <a:t> LLL adenocarcinoma with N1 node and adrenal metastasis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9410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C00646 –</a:t>
            </a:r>
            <a:r>
              <a:rPr lang="en-US" baseline="0" dirty="0" smtClean="0"/>
              <a:t> N2 subcarinal node 58yo man adenocarcinoma 4.4 cm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9983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C00646 –</a:t>
            </a:r>
            <a:r>
              <a:rPr lang="en-US" baseline="0" dirty="0" smtClean="0"/>
              <a:t> N2 subcarinal node 58yo man adenocarcinoma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5393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C00621 – T3N2 (left</a:t>
            </a:r>
            <a:r>
              <a:rPr lang="en-US" baseline="0" dirty="0" smtClean="0"/>
              <a:t> paratracheal) M0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385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C00621 – T3N2 (left</a:t>
            </a:r>
            <a:r>
              <a:rPr lang="en-US" baseline="0" dirty="0" smtClean="0"/>
              <a:t> paratracheal) M0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5532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C00621 – T3N2 (left</a:t>
            </a:r>
            <a:r>
              <a:rPr lang="en-US" baseline="0" dirty="0" smtClean="0"/>
              <a:t> paratracheal) M0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0407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E00634 – 3.5 cm RUL</a:t>
            </a:r>
            <a:r>
              <a:rPr lang="en-US" baseline="0" dirty="0" smtClean="0"/>
              <a:t> cancer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4823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0477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8802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C00631 – supraclavicular</a:t>
            </a:r>
            <a:r>
              <a:rPr lang="en-US" baseline="0" dirty="0" smtClean="0"/>
              <a:t>, contralateral mediastinal, upper abdominal lymphadenopathy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212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C00639 – treated with surgery (pneumonectomy);</a:t>
            </a:r>
            <a:r>
              <a:rPr lang="en-US" baseline="0" dirty="0" smtClean="0"/>
              <a:t> 55 yo woman;</a:t>
            </a:r>
          </a:p>
          <a:p>
            <a:r>
              <a:rPr lang="en-US" baseline="0" dirty="0" smtClean="0"/>
              <a:t>E01213 – SBRT for 18mm lung cancer – 63-year-old man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34053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E01281</a:t>
            </a:r>
            <a:r>
              <a:rPr lang="en-US" baseline="0" dirty="0" smtClean="0"/>
              <a:t> – internal mammary nodes; c00631 – abdominal nodes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3456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C00632 – 66yo woman with T1b (2.2cm) right lower lobe adenocarcinoma and negative margins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2512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15900" indent="-214313" eaLnBrk="1">
              <a:lnSpc>
                <a:spcPct val="93000"/>
              </a:lnSpc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 sz="1200" i="1" dirty="0" smtClean="0">
                <a:latin typeface="Arial" charset="0"/>
                <a:ea typeface="IPAMincho" charset="0"/>
                <a:cs typeface="IPAMincho" charset="0"/>
              </a:rPr>
              <a:t>A</a:t>
            </a:r>
            <a:r>
              <a:rPr lang="en-US" altLang="en-US" sz="1200" dirty="0" smtClean="0">
                <a:latin typeface="Arial" charset="0"/>
                <a:ea typeface="IPAMincho" charset="0"/>
                <a:cs typeface="IPAMincho" charset="0"/>
              </a:rPr>
              <a:t>, Survival according to 7</a:t>
            </a:r>
            <a:r>
              <a:rPr lang="en-US" altLang="en-US" sz="1200" baseline="33000" dirty="0" smtClean="0">
                <a:latin typeface="Arial" charset="0"/>
                <a:ea typeface="IPAMincho" charset="0"/>
                <a:cs typeface="IPAMincho" charset="0"/>
              </a:rPr>
              <a:t>th</a:t>
            </a:r>
            <a:r>
              <a:rPr lang="en-US" altLang="en-US" sz="1200" dirty="0" smtClean="0">
                <a:latin typeface="Arial" charset="0"/>
                <a:ea typeface="IPAMincho" charset="0"/>
                <a:cs typeface="IPAMincho" charset="0"/>
              </a:rPr>
              <a:t> edition and proposed T categories for pathologically staged T1–T4 N0M0R0 tumors. </a:t>
            </a:r>
            <a:r>
              <a:rPr lang="en-US" altLang="en-US" sz="1200" i="1" dirty="0" smtClean="0">
                <a:latin typeface="Arial" charset="0"/>
                <a:ea typeface="IPAMincho" charset="0"/>
                <a:cs typeface="IPAMincho" charset="0"/>
              </a:rPr>
              <a:t>B</a:t>
            </a:r>
            <a:r>
              <a:rPr lang="en-US" altLang="en-US" sz="1200" dirty="0" smtClean="0">
                <a:latin typeface="Arial" charset="0"/>
                <a:ea typeface="IPAMincho" charset="0"/>
                <a:cs typeface="IPAMincho" charset="0"/>
              </a:rPr>
              <a:t>, Survival according to 7</a:t>
            </a:r>
            <a:r>
              <a:rPr lang="en-US" altLang="en-US" sz="1200" baseline="33000" dirty="0" smtClean="0">
                <a:latin typeface="Arial" charset="0"/>
                <a:ea typeface="IPAMincho" charset="0"/>
                <a:cs typeface="IPAMincho" charset="0"/>
              </a:rPr>
              <a:t>th</a:t>
            </a:r>
            <a:r>
              <a:rPr lang="en-US" altLang="en-US" sz="1200" dirty="0" smtClean="0">
                <a:latin typeface="Arial" charset="0"/>
                <a:ea typeface="IPAMincho" charset="0"/>
                <a:cs typeface="IPAMincho" charset="0"/>
              </a:rPr>
              <a:t> edition and proposed T categories for clinically staged T1–T4 N0M0 tumors.</a:t>
            </a:r>
          </a:p>
          <a:p>
            <a:pPr marL="215900" indent="-214313" eaLnBrk="1">
              <a:lnSpc>
                <a:spcPct val="93000"/>
              </a:lnSpc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endParaRPr lang="en-US" altLang="en-US" sz="3600" dirty="0" smtClean="0">
              <a:latin typeface="Arial" charset="0"/>
              <a:ea typeface="IPAMincho" charset="0"/>
              <a:cs typeface="IPAMincho" charset="0"/>
            </a:endParaRPr>
          </a:p>
          <a:p>
            <a:pPr marL="215900" indent="-214313" eaLnBrk="1">
              <a:lnSpc>
                <a:spcPct val="93000"/>
              </a:lnSpc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endParaRPr lang="en-US" altLang="en-US" sz="3600" dirty="0" smtClean="0">
              <a:latin typeface="Arial" charset="0"/>
              <a:ea typeface="IPAMincho" charset="0"/>
              <a:cs typeface="IPAMincho" charset="0"/>
            </a:endParaRPr>
          </a:p>
          <a:p>
            <a:pPr marL="215900" indent="-214313" eaLnBrk="1">
              <a:lnSpc>
                <a:spcPct val="93000"/>
              </a:lnSpc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endParaRPr lang="en-US" altLang="en-US" sz="1200" dirty="0">
              <a:latin typeface="Arial" charset="0"/>
              <a:ea typeface="IPAMincho" charset="0"/>
              <a:cs typeface="IPAMincho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5332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C00200 – squamous</a:t>
            </a:r>
            <a:r>
              <a:rPr lang="en-US" baseline="0" dirty="0" smtClean="0"/>
              <a:t> cell carcinoma 2.1 cm (T2 because of bronchus involvement)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7200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C00455 – 57-year-old man T3N0M0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394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C00455 – 57-year-old man T3N0M0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8881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C00521 – 86-year-old man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5928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JPK 02958 – superior sulcus 4.2 cm (T3 – invasion)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39174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C00642 – vertebral</a:t>
            </a:r>
            <a:r>
              <a:rPr lang="en-US" baseline="0" dirty="0" smtClean="0"/>
              <a:t> invasion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06702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c00648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43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C00639 – treated with surgery (pneumonectomy);</a:t>
            </a:r>
            <a:r>
              <a:rPr lang="en-US" baseline="0" dirty="0" smtClean="0"/>
              <a:t> 55 yo woman;</a:t>
            </a:r>
          </a:p>
          <a:p>
            <a:r>
              <a:rPr lang="en-US" baseline="0" dirty="0" smtClean="0"/>
              <a:t>E01213 – SBRT for 18mm lung cancer – 63-year-old man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96969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Squamous cell – T4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0167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C00491</a:t>
            </a:r>
            <a:r>
              <a:rPr lang="en-US" baseline="0" dirty="0" smtClean="0"/>
              <a:t> – small cell carcinoma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37431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C00491</a:t>
            </a:r>
            <a:r>
              <a:rPr lang="en-US" baseline="0" dirty="0" smtClean="0"/>
              <a:t> – small cell carcinoma</a:t>
            </a:r>
          </a:p>
          <a:p>
            <a:endParaRPr lang="en-US" baseline="0" dirty="0" smtClean="0"/>
          </a:p>
          <a:p>
            <a:pPr algn="ctr"/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+mn-lt"/>
                <a:cs typeface="Calibri"/>
              </a:rPr>
              <a:t>TNM applies to Small Cell Carcinoma</a:t>
            </a:r>
          </a:p>
          <a:p>
            <a:pPr algn="ctr"/>
            <a:endParaRPr lang="en-US" sz="1200" dirty="0" smtClean="0">
              <a:solidFill>
                <a:schemeClr val="bg1">
                  <a:lumMod val="95000"/>
                </a:schemeClr>
              </a:solidFill>
              <a:latin typeface="+mn-lt"/>
              <a:cs typeface="Calibri"/>
            </a:endParaRPr>
          </a:p>
          <a:p>
            <a:pPr algn="ctr"/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+mn-lt"/>
                <a:cs typeface="Calibri"/>
              </a:rPr>
              <a:t>Prior to 7th – staged as:</a:t>
            </a:r>
          </a:p>
          <a:p>
            <a:pPr algn="ctr"/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+mn-lt"/>
                <a:cs typeface="Calibri"/>
              </a:rPr>
              <a:t>Limited (one hemithorax; could have supraclav nodes if in radiation field)</a:t>
            </a:r>
          </a:p>
          <a:p>
            <a:pPr algn="ctr"/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+mn-lt"/>
                <a:cs typeface="Calibri"/>
              </a:rPr>
              <a:t>Extensive (everywhere else)</a:t>
            </a:r>
          </a:p>
          <a:p>
            <a:pPr algn="ctr"/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+mn-lt"/>
                <a:cs typeface="Calibri"/>
              </a:rPr>
              <a:t>7th and 8th – part of TNM:</a:t>
            </a:r>
          </a:p>
          <a:p>
            <a:pPr algn="ctr"/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+mn-lt"/>
                <a:cs typeface="Calibri"/>
              </a:rPr>
              <a:t>Of 77,000 cases, ~5000 were small cell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4936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C00659 – small cell carcinoma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71887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92427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E01034</a:t>
            </a:r>
            <a:r>
              <a:rPr lang="en-US" baseline="0" dirty="0" smtClean="0"/>
              <a:t> – invasive mucinous adenocarcinoma – “pneumonic”type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39529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e00426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33856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02529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9254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02168 – multiple adenocarcinoma</a:t>
            </a:r>
            <a:r>
              <a:rPr lang="en-US" baseline="0" dirty="0" smtClean="0"/>
              <a:t> (different histology)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11976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Sfgh case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277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C00639 – treated with surgery (pneumonectomy);</a:t>
            </a:r>
            <a:r>
              <a:rPr lang="en-US" baseline="0" dirty="0" smtClean="0"/>
              <a:t> 55 yo woman;</a:t>
            </a:r>
          </a:p>
          <a:p>
            <a:r>
              <a:rPr lang="en-US" baseline="0" dirty="0" smtClean="0"/>
              <a:t>E01213 – SBRT for 18mm lung cancer – 63-year-old man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82195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240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c00636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897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c00636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8134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c00636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6248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c00636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43C55-84C8-854B-8168-DCDCFA9E770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11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091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xt x 1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572000" y="1714500"/>
            <a:ext cx="4572000" cy="3429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5"/>
          </p:nvPr>
        </p:nvSpPr>
        <p:spPr>
          <a:xfrm>
            <a:off x="0" y="0"/>
            <a:ext cx="4572000" cy="6858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569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 x 1 T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0" y="1714500"/>
            <a:ext cx="4572000" cy="3429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5"/>
          </p:nvPr>
        </p:nvSpPr>
        <p:spPr>
          <a:xfrm>
            <a:off x="4572000" y="0"/>
            <a:ext cx="4572000" cy="6858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118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Pic x 1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4572000" cy="6858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503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x 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0" y="0"/>
            <a:ext cx="4572000" cy="6858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5"/>
          </p:nvPr>
        </p:nvSpPr>
        <p:spPr>
          <a:xfrm>
            <a:off x="4572000" y="0"/>
            <a:ext cx="4572000" cy="6858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154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 x 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4572000" cy="6858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5"/>
          </p:nvPr>
        </p:nvSpPr>
        <p:spPr>
          <a:xfrm>
            <a:off x="4572000" y="0"/>
            <a:ext cx="4572000" cy="6858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920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 x 1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5"/>
          </p:nvPr>
        </p:nvSpPr>
        <p:spPr>
          <a:xfrm>
            <a:off x="0" y="0"/>
            <a:ext cx="4572000" cy="6858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103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x1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4572000" cy="6858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358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q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ontent Placeholder 6"/>
          <p:cNvSpPr>
            <a:spLocks noGrp="1" noChangeAspect="1"/>
          </p:cNvSpPr>
          <p:nvPr>
            <p:ph sz="quarter" idx="13"/>
          </p:nvPr>
        </p:nvSpPr>
        <p:spPr>
          <a:xfrm>
            <a:off x="0" y="1143000"/>
            <a:ext cx="4572000" cy="4572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6"/>
          <p:cNvSpPr>
            <a:spLocks noGrp="1" noChangeAspect="1"/>
          </p:cNvSpPr>
          <p:nvPr>
            <p:ph sz="quarter" idx="15"/>
          </p:nvPr>
        </p:nvSpPr>
        <p:spPr>
          <a:xfrm>
            <a:off x="4572000" y="1143000"/>
            <a:ext cx="4572000" cy="4572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0347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q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1143000"/>
            <a:ext cx="4572000" cy="4572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572000" y="1143000"/>
            <a:ext cx="4572000" cy="4572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133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pPr/>
              <a:t>5/28/18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38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Sq Pic 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pPr/>
              <a:t>5/28/18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858000" cy="6858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6858000" y="0"/>
            <a:ext cx="2286000" cy="685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538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x 1 Sq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pPr/>
              <a:t>5/28/18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286000" y="0"/>
            <a:ext cx="6858000" cy="6858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0" y="0"/>
            <a:ext cx="2286000" cy="685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797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Sq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pPr/>
              <a:t>5/28/18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143000" y="0"/>
            <a:ext cx="6858000" cy="6858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705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x2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572000" y="1714500"/>
            <a:ext cx="4572000" cy="3429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4572000" cy="3429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591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pPr/>
              <a:t>5/28/18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6809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12478-D359-EF4A-897E-FAB548B282BF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E3F40-9B26-344A-9747-BFCA1CC165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40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x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ontent Placeholder 6"/>
          <p:cNvSpPr>
            <a:spLocks noGrp="1" noChangeAspect="1"/>
          </p:cNvSpPr>
          <p:nvPr>
            <p:ph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6"/>
          <p:cNvSpPr>
            <a:spLocks noGrp="1"/>
          </p:cNvSpPr>
          <p:nvPr>
            <p:ph sz="quarter" idx="14"/>
          </p:nvPr>
        </p:nvSpPr>
        <p:spPr>
          <a:xfrm>
            <a:off x="0" y="3429000"/>
            <a:ext cx="4572000" cy="3429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6"/>
          <p:cNvSpPr>
            <a:spLocks noGrp="1" noChangeAspect="1"/>
          </p:cNvSpPr>
          <p:nvPr>
            <p:ph sz="quarter" idx="15"/>
          </p:nvPr>
        </p:nvSpPr>
        <p:spPr>
          <a:xfrm>
            <a:off x="4572000" y="0"/>
            <a:ext cx="4572000" cy="3429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6"/>
          <p:cNvSpPr>
            <a:spLocks noGrp="1"/>
          </p:cNvSpPr>
          <p:nvPr>
            <p:ph sz="quarter" idx="16"/>
          </p:nvPr>
        </p:nvSpPr>
        <p:spPr>
          <a:xfrm>
            <a:off x="4572000" y="3429000"/>
            <a:ext cx="4572000" cy="3429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338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2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4572000" cy="3429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r>
              <a:rPr lang="en-US" dirty="0" smtClean="0"/>
              <a:t>2x2 images</a:t>
            </a:r>
            <a:endParaRPr lang="en-US" dirty="0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762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ontent Placeholder 6"/>
          <p:cNvSpPr>
            <a:spLocks noGrp="1" noChangeAspect="1"/>
          </p:cNvSpPr>
          <p:nvPr>
            <p:ph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6"/>
          <p:cNvSpPr>
            <a:spLocks noGrp="1" noChangeAspect="1"/>
          </p:cNvSpPr>
          <p:nvPr>
            <p:ph sz="quarter" idx="14"/>
          </p:nvPr>
        </p:nvSpPr>
        <p:spPr>
          <a:xfrm>
            <a:off x="0" y="3429000"/>
            <a:ext cx="4572000" cy="3429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5"/>
          </p:nvPr>
        </p:nvSpPr>
        <p:spPr>
          <a:xfrm>
            <a:off x="4572000" y="0"/>
            <a:ext cx="4572000" cy="6858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463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 x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ontent Placeholder 6"/>
          <p:cNvSpPr>
            <a:spLocks noGrp="1" noChangeAspect="1"/>
          </p:cNvSpPr>
          <p:nvPr>
            <p:ph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6"/>
          <p:cNvSpPr>
            <a:spLocks noGrp="1" noChangeAspect="1"/>
          </p:cNvSpPr>
          <p:nvPr>
            <p:ph sz="quarter" idx="14"/>
          </p:nvPr>
        </p:nvSpPr>
        <p:spPr>
          <a:xfrm>
            <a:off x="0" y="3429000"/>
            <a:ext cx="4572000" cy="3429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46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pics x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4572000" cy="3429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5"/>
          </p:nvPr>
        </p:nvSpPr>
        <p:spPr>
          <a:xfrm>
            <a:off x="4572000" y="0"/>
            <a:ext cx="4572000" cy="6858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552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 x 1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6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0" y="3429000"/>
            <a:ext cx="4572000" cy="3429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16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 x 2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45BD-1112-774D-9120-E442A29E38EB}" type="datetimeFigureOut">
              <a:rPr lang="en-US" smtClean="0"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205E-4A32-C745-8FFE-CFF96E18B1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5"/>
          </p:nvPr>
        </p:nvSpPr>
        <p:spPr>
          <a:xfrm>
            <a:off x="0" y="0"/>
            <a:ext cx="4572000" cy="6858000"/>
          </a:xfrm>
        </p:spPr>
        <p:txBody>
          <a:bodyPr/>
          <a:lstStyle>
            <a:lvl1pPr>
              <a:defRPr>
                <a:solidFill>
                  <a:srgbClr val="D9D9D9"/>
                </a:solidFill>
              </a:defRPr>
            </a:lvl1pPr>
            <a:lvl2pPr>
              <a:defRPr>
                <a:solidFill>
                  <a:srgbClr val="D9D9D9"/>
                </a:solidFill>
              </a:defRPr>
            </a:lvl2pPr>
            <a:lvl3pPr>
              <a:defRPr>
                <a:solidFill>
                  <a:srgbClr val="D9D9D9"/>
                </a:solidFill>
              </a:defRPr>
            </a:lvl3pPr>
            <a:lvl4pPr>
              <a:defRPr>
                <a:solidFill>
                  <a:srgbClr val="D9D9D9"/>
                </a:solidFill>
              </a:defRPr>
            </a:lvl4pPr>
            <a:lvl5pPr>
              <a:defRPr>
                <a:solidFill>
                  <a:srgbClr val="D9D9D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721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fld id="{14D745BD-1112-774D-9120-E442A29E38EB}" type="datetimeFigureOut">
              <a:rPr lang="en-US" smtClean="0"/>
              <a:pPr/>
              <a:t>5/28/18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fld id="{CEAB205E-4A32-C745-8FFE-CFF96E18B1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7120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750" r:id="rId2"/>
    <p:sldLayoutId id="2147483739" r:id="rId3"/>
    <p:sldLayoutId id="2147483730" r:id="rId4"/>
    <p:sldLayoutId id="2147483712" r:id="rId5"/>
    <p:sldLayoutId id="2147483749" r:id="rId6"/>
    <p:sldLayoutId id="2147483732" r:id="rId7"/>
    <p:sldLayoutId id="2147483734" r:id="rId8"/>
    <p:sldLayoutId id="2147483733" r:id="rId9"/>
    <p:sldLayoutId id="2147483745" r:id="rId10"/>
    <p:sldLayoutId id="2147483746" r:id="rId11"/>
    <p:sldLayoutId id="2147483735" r:id="rId12"/>
    <p:sldLayoutId id="2147483708" r:id="rId13"/>
    <p:sldLayoutId id="2147483736" r:id="rId14"/>
    <p:sldLayoutId id="2147483737" r:id="rId15"/>
    <p:sldLayoutId id="2147483738" r:id="rId16"/>
    <p:sldLayoutId id="2147483718" r:id="rId17"/>
    <p:sldLayoutId id="2147483740" r:id="rId18"/>
    <p:sldLayoutId id="2147483741" r:id="rId19"/>
    <p:sldLayoutId id="2147483742" r:id="rId20"/>
    <p:sldLayoutId id="2147483743" r:id="rId21"/>
    <p:sldLayoutId id="2147483744" r:id="rId22"/>
    <p:sldLayoutId id="2147483748" r:id="rId23"/>
    <p:sldLayoutId id="2147483747" r:id="rId24"/>
    <p:sldLayoutId id="2147483751" r:id="rId25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bg1"/>
          </a:solidFill>
          <a:latin typeface="Calibri"/>
          <a:ea typeface="+mn-ea"/>
          <a:cs typeface="Calibri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bg1"/>
          </a:solidFill>
          <a:latin typeface="Calibri"/>
          <a:ea typeface="+mn-ea"/>
          <a:cs typeface="Calibri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latin typeface="Calibri"/>
          <a:ea typeface="+mn-ea"/>
          <a:cs typeface="Calibri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/>
          </a:solidFill>
          <a:latin typeface="Calibri"/>
          <a:ea typeface="+mn-ea"/>
          <a:cs typeface="Calibri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1"/>
          </a:solidFill>
          <a:latin typeface="Calibri"/>
          <a:ea typeface="+mn-ea"/>
          <a:cs typeface="Calibri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4.tiff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7.tiff"/><Relationship Id="rId3" Type="http://schemas.openxmlformats.org/officeDocument/2006/relationships/image" Target="../media/image8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image" Target="../media/image11.tiff"/><Relationship Id="rId5" Type="http://schemas.openxmlformats.org/officeDocument/2006/relationships/image" Target="../media/image12.tiff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image" Target="../media/image11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image" Target="../media/image11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4" Type="http://schemas.openxmlformats.org/officeDocument/2006/relationships/image" Target="../media/image15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4" Type="http://schemas.openxmlformats.org/officeDocument/2006/relationships/image" Target="../media/image17.tiff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4" Type="http://schemas.openxmlformats.org/officeDocument/2006/relationships/image" Target="../media/image21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4" Type="http://schemas.openxmlformats.org/officeDocument/2006/relationships/image" Target="../media/image24.tiff"/><Relationship Id="rId5" Type="http://schemas.openxmlformats.org/officeDocument/2006/relationships/image" Target="../media/image25.tif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4" Type="http://schemas.openxmlformats.org/officeDocument/2006/relationships/image" Target="../media/image27.tiff"/><Relationship Id="rId5" Type="http://schemas.openxmlformats.org/officeDocument/2006/relationships/image" Target="../media/image28.tiff"/><Relationship Id="rId6" Type="http://schemas.openxmlformats.org/officeDocument/2006/relationships/image" Target="../media/image29.tiff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4" Type="http://schemas.openxmlformats.org/officeDocument/2006/relationships/image" Target="../media/image31.tiff"/><Relationship Id="rId5" Type="http://schemas.openxmlformats.org/officeDocument/2006/relationships/image" Target="../media/image32.tif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3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4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4" Type="http://schemas.openxmlformats.org/officeDocument/2006/relationships/image" Target="../media/image36.tiff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4.tif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4" Type="http://schemas.openxmlformats.org/officeDocument/2006/relationships/image" Target="../media/image36.tiff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4" Type="http://schemas.openxmlformats.org/officeDocument/2006/relationships/image" Target="../media/image39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4" Type="http://schemas.openxmlformats.org/officeDocument/2006/relationships/image" Target="../media/image41.tiff"/><Relationship Id="rId5" Type="http://schemas.openxmlformats.org/officeDocument/2006/relationships/image" Target="../media/image42.tiff"/><Relationship Id="rId6" Type="http://schemas.openxmlformats.org/officeDocument/2006/relationships/image" Target="../media/image43.tiff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4" Type="http://schemas.openxmlformats.org/officeDocument/2006/relationships/image" Target="../media/image45.tiff"/><Relationship Id="rId5" Type="http://schemas.openxmlformats.org/officeDocument/2006/relationships/image" Target="../media/image46.tif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4" Type="http://schemas.openxmlformats.org/officeDocument/2006/relationships/image" Target="../media/image46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4" Type="http://schemas.openxmlformats.org/officeDocument/2006/relationships/image" Target="../media/image48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iff"/><Relationship Id="rId4" Type="http://schemas.openxmlformats.org/officeDocument/2006/relationships/image" Target="../media/image49.tiff"/><Relationship Id="rId5" Type="http://schemas.openxmlformats.org/officeDocument/2006/relationships/image" Target="../media/image47.tiff"/><Relationship Id="rId6" Type="http://schemas.openxmlformats.org/officeDocument/2006/relationships/image" Target="../media/image50.tiff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iff"/><Relationship Id="rId4" Type="http://schemas.openxmlformats.org/officeDocument/2006/relationships/image" Target="../media/image49.tiff"/><Relationship Id="rId5" Type="http://schemas.openxmlformats.org/officeDocument/2006/relationships/image" Target="../media/image47.tiff"/><Relationship Id="rId6" Type="http://schemas.openxmlformats.org/officeDocument/2006/relationships/image" Target="../media/image50.tiff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iff"/><Relationship Id="rId4" Type="http://schemas.openxmlformats.org/officeDocument/2006/relationships/image" Target="../media/image52.tiff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2.tif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2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iff"/><Relationship Id="rId4" Type="http://schemas.openxmlformats.org/officeDocument/2006/relationships/image" Target="../media/image54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tiff"/><Relationship Id="rId3" Type="http://schemas.openxmlformats.org/officeDocument/2006/relationships/image" Target="../media/image56.tif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tiff"/><Relationship Id="rId4" Type="http://schemas.openxmlformats.org/officeDocument/2006/relationships/image" Target="../media/image58.tiff"/><Relationship Id="rId5" Type="http://schemas.openxmlformats.org/officeDocument/2006/relationships/image" Target="../media/image59.tiff"/><Relationship Id="rId6" Type="http://schemas.openxmlformats.org/officeDocument/2006/relationships/image" Target="../media/image60.tiff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61.tif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62.tif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63.tif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64.tif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64.tif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6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66.tiff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7.tif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tiff"/><Relationship Id="rId4" Type="http://schemas.openxmlformats.org/officeDocument/2006/relationships/image" Target="../media/image67.tiff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69.tiff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70.tif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tiff"/><Relationship Id="rId4" Type="http://schemas.openxmlformats.org/officeDocument/2006/relationships/image" Target="../media/image72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tiff"/><Relationship Id="rId4" Type="http://schemas.openxmlformats.org/officeDocument/2006/relationships/image" Target="../media/image74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9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75.tiff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76.tiff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76.tif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tiff"/><Relationship Id="rId4" Type="http://schemas.openxmlformats.org/officeDocument/2006/relationships/image" Target="../media/image78.tiff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79.tif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tiff"/><Relationship Id="rId4" Type="http://schemas.openxmlformats.org/officeDocument/2006/relationships/image" Target="../media/image81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82.tiff"/><Relationship Id="rId3" Type="http://schemas.openxmlformats.org/officeDocument/2006/relationships/image" Target="../media/image83.tif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tiff"/><Relationship Id="rId4" Type="http://schemas.openxmlformats.org/officeDocument/2006/relationships/image" Target="../media/image84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tiff"/><Relationship Id="rId4" Type="http://schemas.openxmlformats.org/officeDocument/2006/relationships/image" Target="../media/image86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tiff"/><Relationship Id="rId4" Type="http://schemas.openxmlformats.org/officeDocument/2006/relationships/image" Target="../media/image88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8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tiff"/><Relationship Id="rId4" Type="http://schemas.openxmlformats.org/officeDocument/2006/relationships/image" Target="../media/image90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9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91.tiff"/><Relationship Id="rId3" Type="http://schemas.openxmlformats.org/officeDocument/2006/relationships/image" Target="../media/image92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91.tiff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52" y="2130425"/>
            <a:ext cx="9080496" cy="1470025"/>
          </a:xfrm>
        </p:spPr>
        <p:txBody>
          <a:bodyPr>
            <a:normAutofit fontScale="90000"/>
          </a:bodyPr>
          <a:lstStyle/>
          <a:p>
            <a:r>
              <a:rPr lang="en-US" sz="5300" dirty="0" smtClean="0">
                <a:solidFill>
                  <a:srgbClr val="00BCFF"/>
                </a:solidFill>
              </a:rPr>
              <a:t>Imaging of Lung Cancer:</a:t>
            </a:r>
            <a:br>
              <a:rPr lang="en-US" sz="5300" dirty="0" smtClean="0">
                <a:solidFill>
                  <a:srgbClr val="00BCFF"/>
                </a:solidFill>
              </a:rPr>
            </a:br>
            <a:r>
              <a:rPr lang="en-US" sz="4800" dirty="0" smtClean="0">
                <a:solidFill>
                  <a:srgbClr val="00BCFF"/>
                </a:solidFill>
              </a:rPr>
              <a:t>A Review of the 8</a:t>
            </a:r>
            <a:r>
              <a:rPr lang="en-US" sz="4800" baseline="30000" dirty="0" smtClean="0">
                <a:solidFill>
                  <a:srgbClr val="00BCFF"/>
                </a:solidFill>
              </a:rPr>
              <a:t>th</a:t>
            </a:r>
            <a:r>
              <a:rPr lang="en-US" sz="4800" dirty="0" smtClean="0">
                <a:solidFill>
                  <a:srgbClr val="00BCFF"/>
                </a:solidFill>
              </a:rPr>
              <a:t> TNM Staging System</a:t>
            </a:r>
            <a:endParaRPr lang="en-US" sz="4800" dirty="0">
              <a:solidFill>
                <a:srgbClr val="00BCFF"/>
              </a:solidFill>
            </a:endParaRPr>
          </a:p>
        </p:txBody>
      </p:sp>
      <p:pic>
        <p:nvPicPr>
          <p:cNvPr id="9" name="Picture 8" descr="UCSF_sig_white_RGB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2" y="4997448"/>
            <a:ext cx="2812568" cy="1828800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2743200" y="51054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4300" dirty="0" smtClean="0">
                <a:solidFill>
                  <a:srgbClr val="FFFFFF"/>
                </a:solidFill>
              </a:rPr>
              <a:t>Travis S Henry, MD</a:t>
            </a:r>
          </a:p>
          <a:p>
            <a:pPr algn="r"/>
            <a:r>
              <a:rPr lang="en-US" sz="2600" dirty="0" smtClean="0">
                <a:solidFill>
                  <a:schemeClr val="bg1">
                    <a:lumMod val="85000"/>
                  </a:schemeClr>
                </a:solidFill>
              </a:rPr>
              <a:t>Associate Professor of Clinical Radiology</a:t>
            </a:r>
          </a:p>
          <a:p>
            <a:pPr algn="r"/>
            <a:r>
              <a:rPr lang="en-US" sz="2600" dirty="0">
                <a:solidFill>
                  <a:schemeClr val="bg1">
                    <a:lumMod val="85000"/>
                  </a:schemeClr>
                </a:solidFill>
              </a:rPr>
              <a:t>Director, Cardiothoracic Imaging </a:t>
            </a:r>
            <a:r>
              <a:rPr lang="en-US" sz="2600" dirty="0" smtClean="0">
                <a:solidFill>
                  <a:schemeClr val="bg1">
                    <a:lumMod val="85000"/>
                  </a:schemeClr>
                </a:solidFill>
              </a:rPr>
              <a:t>Fellowship</a:t>
            </a:r>
          </a:p>
          <a:p>
            <a:pPr algn="r"/>
            <a:r>
              <a:rPr lang="en-US" sz="2600" dirty="0" smtClean="0">
                <a:solidFill>
                  <a:schemeClr val="bg1">
                    <a:lumMod val="85000"/>
                  </a:schemeClr>
                </a:solidFill>
              </a:rPr>
              <a:t>Cardiac and Pulmonary Imaging Section</a:t>
            </a:r>
          </a:p>
          <a:p>
            <a:pPr algn="r"/>
            <a:r>
              <a:rPr lang="en-US" sz="2600" dirty="0" smtClean="0">
                <a:solidFill>
                  <a:schemeClr val="bg1">
                    <a:lumMod val="85000"/>
                  </a:schemeClr>
                </a:solidFill>
              </a:rPr>
              <a:t>University of California, San Francisco</a:t>
            </a:r>
            <a:endParaRPr lang="en-US" sz="26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83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”Table” the table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Letter-by-letter: findings that </a:t>
            </a:r>
            <a:r>
              <a:rPr lang="en-US" i="1" dirty="0" smtClean="0">
                <a:solidFill>
                  <a:srgbClr val="00BCFF"/>
                </a:solidFill>
              </a:rPr>
              <a:t>alter</a:t>
            </a:r>
            <a:r>
              <a:rPr lang="en-US" dirty="0" smtClean="0">
                <a:solidFill>
                  <a:srgbClr val="00BCFF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staging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2000" dirty="0" smtClean="0">
                <a:solidFill>
                  <a:schemeClr val="bg1"/>
                </a:solidFill>
              </a:rPr>
              <a:t>(and what should be in the report)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Review changes for the 8</a:t>
            </a:r>
            <a:r>
              <a:rPr lang="en-US" baseline="30000" dirty="0" smtClean="0">
                <a:solidFill>
                  <a:schemeClr val="bg1"/>
                </a:solidFill>
              </a:rPr>
              <a:t>th</a:t>
            </a:r>
            <a:r>
              <a:rPr lang="en-US" dirty="0" smtClean="0">
                <a:solidFill>
                  <a:schemeClr val="bg1"/>
                </a:solidFill>
              </a:rPr>
              <a:t> TNM system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quarter" idx="1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90130"/>
            <a:ext cx="4572000" cy="4877740"/>
          </a:xfrm>
        </p:spPr>
      </p:pic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6" name="&quot;No&quot; Symbol 5"/>
          <p:cNvSpPr/>
          <p:nvPr/>
        </p:nvSpPr>
        <p:spPr>
          <a:xfrm>
            <a:off x="4671596" y="1242596"/>
            <a:ext cx="4372808" cy="4372808"/>
          </a:xfrm>
          <a:prstGeom prst="noSmoking">
            <a:avLst/>
          </a:prstGeom>
          <a:solidFill>
            <a:srgbClr val="FF0000">
              <a:alpha val="75000"/>
            </a:srgbClr>
          </a:solidFill>
          <a:ln>
            <a:noFill/>
          </a:ln>
          <a:effectLst>
            <a:outerShdw blurRad="40000" dist="63500" dir="27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57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6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pic>
        <p:nvPicPr>
          <p:cNvPr id="9" name="Picture Placeholder 5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02933" y="0"/>
            <a:ext cx="6538136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Staging does not </a:t>
            </a:r>
            <a:r>
              <a:rPr lang="en-US" sz="3200" i="1" dirty="0" smtClean="0">
                <a:solidFill>
                  <a:srgbClr val="00BCFF"/>
                </a:solidFill>
                <a:latin typeface="Calibri"/>
                <a:cs typeface="Calibri"/>
              </a:rPr>
              <a:t>dictate</a:t>
            </a:r>
            <a:r>
              <a:rPr lang="en-US" sz="3200" dirty="0" smtClean="0">
                <a:solidFill>
                  <a:srgbClr val="00BCFF"/>
                </a:solidFill>
                <a:latin typeface="Calibri"/>
                <a:cs typeface="Calibri"/>
              </a:rPr>
              <a:t> 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management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7967" y="6396335"/>
            <a:ext cx="2716065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T4N0M0 – Stage IIIA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93558" y="6396334"/>
            <a:ext cx="2728889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T1BN0M0 – Stage IA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343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6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pic>
        <p:nvPicPr>
          <p:cNvPr id="11" name="Picture Placeholder 4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00599" y="6396335"/>
            <a:ext cx="2314801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Pneumonectomy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7967" y="6396335"/>
            <a:ext cx="2716065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T4N0M0 – Stage IIIA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9916" y="0"/>
            <a:ext cx="6124177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Staging is a </a:t>
            </a:r>
            <a:r>
              <a:rPr lang="en-US" sz="3200" i="1" dirty="0" smtClean="0">
                <a:solidFill>
                  <a:srgbClr val="00BCFF"/>
                </a:solidFill>
                <a:latin typeface="Calibri"/>
                <a:cs typeface="Calibri"/>
              </a:rPr>
              <a:t>guide</a:t>
            </a:r>
            <a:r>
              <a:rPr lang="en-US" sz="3200" dirty="0" smtClean="0">
                <a:solidFill>
                  <a:srgbClr val="00BCFF"/>
                </a:solidFill>
                <a:latin typeface="Calibri"/>
                <a:cs typeface="Calibri"/>
              </a:rPr>
              <a:t> 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to management</a:t>
            </a:r>
            <a:r>
              <a:rPr lang="is-IS" sz="320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…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2473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5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pic>
        <p:nvPicPr>
          <p:cNvPr id="6" name="Picture Placeholder 6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99531" y="6396335"/>
            <a:ext cx="1372940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Radiation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9919" y="0"/>
            <a:ext cx="6124177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Staging is a </a:t>
            </a:r>
            <a:r>
              <a:rPr lang="en-US" sz="3200" i="1" dirty="0" smtClean="0">
                <a:solidFill>
                  <a:srgbClr val="00BCFF"/>
                </a:solidFill>
                <a:latin typeface="Calibri"/>
                <a:cs typeface="Calibri"/>
              </a:rPr>
              <a:t>guide</a:t>
            </a:r>
            <a:r>
              <a:rPr lang="en-US" sz="3200" dirty="0" smtClean="0">
                <a:solidFill>
                  <a:srgbClr val="00BCFF"/>
                </a:solidFill>
                <a:latin typeface="Calibri"/>
                <a:cs typeface="Calibri"/>
              </a:rPr>
              <a:t> 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to management</a:t>
            </a:r>
            <a:r>
              <a:rPr lang="is-IS" sz="320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…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5038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pic>
        <p:nvPicPr>
          <p:cNvPr id="4" name="Picture Placeholder 3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12666" y="6396335"/>
            <a:ext cx="946669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Year 2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84665" y="6396335"/>
            <a:ext cx="946669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Year 2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426" y="0"/>
            <a:ext cx="8429167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Staging is a guide to management</a:t>
            </a:r>
            <a:r>
              <a:rPr lang="is-IS" sz="3200" i="1" smtClean="0">
                <a:solidFill>
                  <a:srgbClr val="00BCFF"/>
                </a:solidFill>
                <a:latin typeface="Calibri"/>
                <a:cs typeface="Calibri"/>
              </a:rPr>
              <a:t>…and prognosis</a:t>
            </a:r>
            <a:endParaRPr lang="en-US" sz="3200" i="1" dirty="0">
              <a:solidFill>
                <a:srgbClr val="00BC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1561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does the TNM Staging Apply?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US" sz="4000" dirty="0" smtClean="0">
                <a:solidFill>
                  <a:srgbClr val="00BCFF"/>
                </a:solidFill>
              </a:rPr>
              <a:t>Non-small cell lung cancer</a:t>
            </a:r>
          </a:p>
          <a:p>
            <a:pPr algn="ctr"/>
            <a:endParaRPr lang="en-US" sz="4000" dirty="0"/>
          </a:p>
          <a:p>
            <a:pPr algn="ctr"/>
            <a:r>
              <a:rPr lang="en-US" sz="4000" dirty="0" smtClean="0">
                <a:solidFill>
                  <a:srgbClr val="00BCFF"/>
                </a:solidFill>
              </a:rPr>
              <a:t>Small cell lung cancer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Bronchopulmonary carcinoid*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29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62127" y="1183586"/>
            <a:ext cx="4019755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 – </a:t>
            </a:r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p</a:t>
            </a:r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rimary </a:t>
            </a:r>
            <a:r>
              <a:rPr lang="en-US" sz="4000" dirty="0" smtClean="0">
                <a:solidFill>
                  <a:srgbClr val="00BCFF"/>
                </a:solidFill>
                <a:latin typeface="Calibri"/>
                <a:cs typeface="Calibri"/>
              </a:rPr>
              <a:t>T</a:t>
            </a:r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umor</a:t>
            </a:r>
            <a:endParaRPr lang="en-US" sz="40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53811" y="3075058"/>
            <a:ext cx="6236387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N – lymph </a:t>
            </a:r>
            <a:r>
              <a:rPr lang="en-US" sz="4000" dirty="0" smtClean="0">
                <a:solidFill>
                  <a:srgbClr val="00BCFF"/>
                </a:solidFill>
                <a:latin typeface="Calibri"/>
                <a:cs typeface="Calibri"/>
              </a:rPr>
              <a:t>N</a:t>
            </a:r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ode involvement</a:t>
            </a:r>
            <a:endParaRPr lang="en-US" sz="40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7923" y="4966530"/>
            <a:ext cx="3588162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 – </a:t>
            </a:r>
            <a:r>
              <a:rPr lang="en-US" sz="4000" dirty="0" smtClean="0">
                <a:solidFill>
                  <a:srgbClr val="00BCFF"/>
                </a:solidFill>
                <a:latin typeface="Calibri"/>
                <a:cs typeface="Calibri"/>
              </a:rPr>
              <a:t>M</a:t>
            </a:r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etastases</a:t>
            </a:r>
            <a:endParaRPr lang="en-US" sz="40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578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093 L -0.14531 0.14676 C -0.17829 0.17777 -0.19635 0.2243 -0.19635 0.27245 C -0.19635 0.32754 -0.17829 0.37152 -0.14531 0.40254 L 0.00052 0.55069 " pathEditMode="relative" rAng="5400000" ptsTypes="A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44" y="275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0046 L 0.14531 -0.14815 C 0.1783 -0.17916 0.19635 -0.22569 0.19635 -0.27384 C 0.19635 -0.32916 0.1783 -0.37315 0.14531 -0.40416 L 0.00069 -0.55231 " pathEditMode="relative" rAng="16200000" ptsTypes="AAA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4" y="-2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667" r="-16667"/>
          <a:stretch/>
        </p:blipFill>
        <p:spPr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54226" y="6396335"/>
            <a:ext cx="2235548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64-year-old man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1821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3" name="Picture Placeholder 7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4" name="Picture Placeholder 6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71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F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3" name="Picture Placeholder 7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What is the </a:t>
            </a:r>
            <a:r>
              <a:rPr lang="en-US" i="1" dirty="0" smtClean="0">
                <a:solidFill>
                  <a:schemeClr val="bg1"/>
                </a:solidFill>
              </a:rPr>
              <a:t>minimum </a:t>
            </a:r>
            <a:r>
              <a:rPr lang="en-US" dirty="0" smtClean="0">
                <a:solidFill>
                  <a:schemeClr val="bg1"/>
                </a:solidFill>
              </a:rPr>
              <a:t>M descriptor based on these images?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 smtClean="0">
                <a:solidFill>
                  <a:schemeClr val="bg1"/>
                </a:solidFill>
              </a:rPr>
              <a:t>M0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 smtClean="0">
                <a:solidFill>
                  <a:schemeClr val="bg1"/>
                </a:solidFill>
              </a:rPr>
              <a:t>M1a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 smtClean="0">
                <a:solidFill>
                  <a:schemeClr val="bg1"/>
                </a:solidFill>
              </a:rPr>
              <a:t>M1b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 smtClean="0">
                <a:solidFill>
                  <a:schemeClr val="bg1"/>
                </a:solidFill>
              </a:rPr>
              <a:t>M1c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82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i="1" dirty="0" smtClean="0">
                <a:solidFill>
                  <a:schemeClr val="bg1"/>
                </a:solidFill>
                <a:latin typeface="Arial"/>
                <a:cs typeface="Arial"/>
              </a:rPr>
              <a:t>Disclosures:</a:t>
            </a:r>
            <a:r>
              <a:rPr lang="en-US" sz="3600" i="1" dirty="0" smtClean="0">
                <a:solidFill>
                  <a:srgbClr val="00BCFF"/>
                </a:solidFill>
                <a:latin typeface="Arial"/>
                <a:cs typeface="Arial"/>
              </a:rPr>
              <a:t> </a:t>
            </a:r>
            <a:br>
              <a:rPr lang="en-US" sz="3600" i="1" dirty="0" smtClean="0">
                <a:solidFill>
                  <a:srgbClr val="00BCFF"/>
                </a:solidFill>
                <a:latin typeface="Arial"/>
                <a:cs typeface="Arial"/>
              </a:rPr>
            </a:br>
            <a:r>
              <a:rPr lang="en-US" sz="3600" i="1" dirty="0" smtClean="0">
                <a:solidFill>
                  <a:srgbClr val="00BCFF"/>
                </a:solidFill>
                <a:latin typeface="Arial"/>
                <a:cs typeface="Arial"/>
              </a:rPr>
              <a:t/>
            </a:r>
            <a:br>
              <a:rPr lang="en-US" sz="3600" i="1" dirty="0" smtClean="0">
                <a:solidFill>
                  <a:srgbClr val="00BCFF"/>
                </a:solidFill>
                <a:latin typeface="Arial"/>
                <a:cs typeface="Arial"/>
              </a:rPr>
            </a:br>
            <a:r>
              <a:rPr lang="en-US" sz="2800" i="1" dirty="0" smtClean="0">
                <a:solidFill>
                  <a:srgbClr val="00BCFF"/>
                </a:solidFill>
                <a:latin typeface="Arial"/>
                <a:cs typeface="Arial"/>
              </a:rPr>
              <a:t>None</a:t>
            </a:r>
            <a:endParaRPr lang="en-US" sz="2800" i="1" dirty="0">
              <a:solidFill>
                <a:srgbClr val="00BC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352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3" name="Picture Placeholder 7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M – Distant Metastasis</a:t>
            </a:r>
          </a:p>
          <a:p>
            <a:pPr lvl="1"/>
            <a:endParaRPr lang="en-US" dirty="0" smtClean="0">
              <a:solidFill>
                <a:schemeClr val="bg1"/>
              </a:solidFill>
            </a:endParaRPr>
          </a:p>
          <a:p>
            <a:pPr lvl="1"/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Thorax</a:t>
            </a:r>
          </a:p>
          <a:p>
            <a:pPr lvl="1"/>
            <a:endParaRPr lang="en-US" dirty="0" smtClean="0">
              <a:solidFill>
                <a:schemeClr val="bg1"/>
              </a:solidFill>
            </a:endParaRPr>
          </a:p>
          <a:p>
            <a:pPr lvl="1"/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Brain</a:t>
            </a:r>
          </a:p>
          <a:p>
            <a:pPr lvl="1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Bone</a:t>
            </a:r>
          </a:p>
          <a:p>
            <a:pPr lvl="1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Liver</a:t>
            </a:r>
          </a:p>
          <a:p>
            <a:pPr lvl="1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Adrenal</a:t>
            </a:r>
          </a:p>
          <a:p>
            <a:pPr lvl="1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Lymph nodes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15359" y="3136613"/>
            <a:ext cx="941284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M1a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64077" y="1620458"/>
            <a:ext cx="846707" cy="52322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M1a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91724" y="1492324"/>
            <a:ext cx="3732551" cy="779489"/>
          </a:xfrm>
          <a:prstGeom prst="rect">
            <a:avLst/>
          </a:prstGeom>
          <a:noFill/>
          <a:ln w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664077" y="3818426"/>
            <a:ext cx="864339" cy="1323439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M1b</a:t>
            </a:r>
          </a:p>
          <a:p>
            <a:pPr algn="ctr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Or</a:t>
            </a:r>
            <a:endParaRPr lang="en-US" sz="2800" dirty="0" smtClean="0">
              <a:solidFill>
                <a:schemeClr val="tx1">
                  <a:lumMod val="50000"/>
                  <a:lumOff val="50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M1c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96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M – Distant Metastasis</a:t>
            </a:r>
          </a:p>
          <a:p>
            <a:pPr lvl="1"/>
            <a:endParaRPr lang="en-US" dirty="0">
              <a:solidFill>
                <a:schemeClr val="bg1"/>
              </a:solidFill>
            </a:endParaRPr>
          </a:p>
          <a:p>
            <a:pPr lvl="1"/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Thorax</a:t>
            </a:r>
          </a:p>
          <a:p>
            <a:pPr lvl="1"/>
            <a:endParaRPr lang="en-US" dirty="0">
              <a:solidFill>
                <a:schemeClr val="bg1"/>
              </a:solidFill>
            </a:endParaRPr>
          </a:p>
          <a:p>
            <a:pPr lvl="1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Brain</a:t>
            </a:r>
          </a:p>
          <a:p>
            <a:pPr lvl="1"/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Bone</a:t>
            </a:r>
          </a:p>
          <a:p>
            <a:pPr lvl="1"/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Liver</a:t>
            </a:r>
          </a:p>
          <a:p>
            <a:pPr lvl="1"/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Adrenal</a:t>
            </a:r>
          </a:p>
          <a:p>
            <a:pPr lvl="1"/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Lymph nodes</a:t>
            </a:r>
          </a:p>
          <a:p>
            <a:pPr marL="0" indent="0" algn="ctr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15359" y="3136613"/>
            <a:ext cx="941284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M1a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64077" y="3818426"/>
            <a:ext cx="864339" cy="1323439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M1b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Or</a:t>
            </a:r>
            <a:endParaRPr lang="en-US" sz="2800" dirty="0" smtClean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M1c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91724" y="3136613"/>
            <a:ext cx="3732551" cy="2687066"/>
          </a:xfrm>
          <a:prstGeom prst="rect">
            <a:avLst/>
          </a:prstGeom>
          <a:noFill/>
          <a:ln w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Placeholder 7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000" b="-25000"/>
          <a:stretch/>
        </p:blipFill>
        <p:spPr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664077" y="1620458"/>
            <a:ext cx="846707" cy="52322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M1a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371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6" name="Picture Placeholder 5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M – Distant Metastasis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pPr lvl="1"/>
            <a:endParaRPr lang="en-US" dirty="0" smtClean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r>
              <a:rPr lang="en-US" sz="3200" dirty="0" smtClean="0">
                <a:solidFill>
                  <a:schemeClr val="bg1"/>
                </a:solidFill>
              </a:rPr>
              <a:t>M1a </a:t>
            </a:r>
            <a:r>
              <a:rPr lang="en-US" sz="3200" dirty="0">
                <a:solidFill>
                  <a:schemeClr val="bg1"/>
                </a:solidFill>
              </a:rPr>
              <a:t>– </a:t>
            </a:r>
            <a:r>
              <a:rPr lang="en-US" sz="3200" dirty="0" smtClean="0">
                <a:solidFill>
                  <a:schemeClr val="bg1"/>
                </a:solidFill>
              </a:rPr>
              <a:t>intrathoracic</a:t>
            </a:r>
            <a:endParaRPr lang="en-US" sz="3200" dirty="0">
              <a:solidFill>
                <a:schemeClr val="bg1"/>
              </a:solidFill>
            </a:endParaRPr>
          </a:p>
          <a:p>
            <a:pPr lvl="2"/>
            <a:endParaRPr lang="en-US" sz="2800" dirty="0" smtClean="0">
              <a:solidFill>
                <a:schemeClr val="bg1"/>
              </a:solidFill>
            </a:endParaRPr>
          </a:p>
          <a:p>
            <a:pPr lvl="2"/>
            <a:r>
              <a:rPr lang="en-US" sz="2800" dirty="0" smtClean="0">
                <a:solidFill>
                  <a:schemeClr val="bg1"/>
                </a:solidFill>
              </a:rPr>
              <a:t>Pleura</a:t>
            </a:r>
            <a:endParaRPr lang="en-US" sz="2800" dirty="0">
              <a:solidFill>
                <a:schemeClr val="bg1"/>
              </a:solidFill>
            </a:endParaRPr>
          </a:p>
          <a:p>
            <a:pPr lvl="2"/>
            <a:r>
              <a:rPr lang="en-US" sz="2800" dirty="0">
                <a:solidFill>
                  <a:srgbClr val="00BCFF"/>
                </a:solidFill>
              </a:rPr>
              <a:t>Pericardium</a:t>
            </a:r>
          </a:p>
          <a:p>
            <a:pPr lvl="2"/>
            <a:r>
              <a:rPr lang="en-US" sz="2800" dirty="0">
                <a:solidFill>
                  <a:schemeClr val="bg1"/>
                </a:solidFill>
              </a:rPr>
              <a:t>Contralateral lung</a:t>
            </a:r>
            <a:endParaRPr lang="en-US" dirty="0">
              <a:solidFill>
                <a:schemeClr val="bg1"/>
              </a:solidFill>
            </a:endParaRPr>
          </a:p>
          <a:p>
            <a:pPr lvl="2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8847" y="3198167"/>
            <a:ext cx="2614306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65-year-old woman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61396" y="6396335"/>
            <a:ext cx="5421228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Pericardiocentesis (+) for adenocarcinoma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7436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4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pic>
        <p:nvPicPr>
          <p:cNvPr id="12" name="Picture Placeholder 5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1445" y="0"/>
            <a:ext cx="8041112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2.3 cm (T1c) adenocarcinoma referred for SBRT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50963" y="6396335"/>
            <a:ext cx="5242076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Pleural fluid (+ adenocarcinoma) 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  <a:sym typeface="Wingdings"/>
              </a:rPr>
              <a:t> M1a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81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28698" y="0"/>
            <a:ext cx="3286604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Diffuse adenocarcinoma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52074" y="6396335"/>
            <a:ext cx="4639860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Bilateral pulmonary disease 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  <a:sym typeface="Wingdings"/>
              </a:rPr>
              <a:t> M1a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753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17674" y="3241545"/>
            <a:ext cx="8708666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(in 7</a:t>
            </a:r>
            <a:r>
              <a:rPr lang="en-US" sz="3200" baseline="30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th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 TNM all extrathoracic metastases were M1b)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374660"/>
            <a:ext cx="4572000" cy="150810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M1b</a:t>
            </a:r>
            <a:endParaRPr lang="en-US" sz="2400" dirty="0" smtClean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2400" b="1" dirty="0" smtClean="0">
                <a:solidFill>
                  <a:srgbClr val="00BCFF"/>
                </a:solidFill>
                <a:latin typeface="Calibri"/>
                <a:cs typeface="Calibri"/>
              </a:rPr>
              <a:t>One</a:t>
            </a:r>
            <a:r>
              <a:rPr lang="en-US" sz="2400" dirty="0" smtClean="0">
                <a:solidFill>
                  <a:srgbClr val="00BCFF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extrathoracic metastasis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374660"/>
            <a:ext cx="4572000" cy="150810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M1c</a:t>
            </a:r>
            <a:endParaRPr lang="en-US" sz="2400" dirty="0" smtClean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2400" b="1" dirty="0" smtClean="0">
                <a:solidFill>
                  <a:srgbClr val="00BCFF"/>
                </a:solidFill>
                <a:latin typeface="Calibri"/>
                <a:cs typeface="Calibri"/>
              </a:rPr>
              <a:t>Multiple</a:t>
            </a:r>
            <a:r>
              <a:rPr lang="en-US" sz="2400" dirty="0" smtClean="0">
                <a:solidFill>
                  <a:srgbClr val="00BCFF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extrathoracic metastasis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54121" y="24714"/>
            <a:ext cx="1835759" cy="707886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8</a:t>
            </a:r>
            <a:r>
              <a:rPr lang="en-US" sz="4000" baseline="30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th </a:t>
            </a:r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TNM</a:t>
            </a:r>
            <a:endParaRPr lang="en-US" sz="40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3126259" y="374659"/>
            <a:ext cx="548640" cy="365760"/>
          </a:xfrm>
          <a:prstGeom prst="straightConnector1">
            <a:avLst/>
          </a:prstGeom>
          <a:ln w="50800">
            <a:solidFill>
              <a:srgbClr val="00BC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5489880" y="374659"/>
            <a:ext cx="548640" cy="365760"/>
          </a:xfrm>
          <a:prstGeom prst="straightConnector1">
            <a:avLst/>
          </a:prstGeom>
          <a:ln w="50800">
            <a:solidFill>
              <a:srgbClr val="00BC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620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17674" y="3241545"/>
            <a:ext cx="8708666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(in 7</a:t>
            </a:r>
            <a:r>
              <a:rPr lang="en-US" sz="3200" baseline="30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th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 TNM all extrathoracic metastases were M1b)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374660"/>
            <a:ext cx="4572000" cy="150810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M1b</a:t>
            </a:r>
            <a:endParaRPr lang="en-US" sz="2400" dirty="0" smtClean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2400" b="1" dirty="0" smtClean="0">
                <a:solidFill>
                  <a:srgbClr val="00BCFF"/>
                </a:solidFill>
                <a:latin typeface="Calibri"/>
                <a:cs typeface="Calibri"/>
              </a:rPr>
              <a:t>One</a:t>
            </a:r>
            <a:r>
              <a:rPr lang="en-US" sz="2400" dirty="0" smtClean="0">
                <a:solidFill>
                  <a:srgbClr val="00BCFF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extrathoracic metastasis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374660"/>
            <a:ext cx="4572000" cy="150810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M1c</a:t>
            </a:r>
            <a:endParaRPr lang="en-US" sz="2400" dirty="0" smtClean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2400" b="1" dirty="0" smtClean="0">
                <a:solidFill>
                  <a:srgbClr val="00BCFF"/>
                </a:solidFill>
                <a:latin typeface="Calibri"/>
                <a:cs typeface="Calibri"/>
              </a:rPr>
              <a:t>Multiple</a:t>
            </a:r>
            <a:r>
              <a:rPr lang="en-US" sz="2400" dirty="0" smtClean="0">
                <a:solidFill>
                  <a:srgbClr val="00BCFF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extrathoracic metastasis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54121" y="24714"/>
            <a:ext cx="1835759" cy="707886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8</a:t>
            </a:r>
            <a:r>
              <a:rPr lang="en-US" sz="4000" baseline="30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th </a:t>
            </a:r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TNM</a:t>
            </a:r>
            <a:endParaRPr lang="en-US" sz="40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3126259" y="374659"/>
            <a:ext cx="548640" cy="365760"/>
          </a:xfrm>
          <a:prstGeom prst="straightConnector1">
            <a:avLst/>
          </a:prstGeom>
          <a:ln w="50800">
            <a:solidFill>
              <a:srgbClr val="00BC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5489880" y="374659"/>
            <a:ext cx="548640" cy="365760"/>
          </a:xfrm>
          <a:prstGeom prst="straightConnector1">
            <a:avLst/>
          </a:prstGeom>
          <a:ln w="50800">
            <a:solidFill>
              <a:srgbClr val="00BC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14800"/>
            <a:ext cx="2743200" cy="2743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4114800"/>
            <a:ext cx="2743200" cy="2743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800" y="4114800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53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00265"/>
            <a:ext cx="9144000" cy="332423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374660"/>
            <a:ext cx="4572000" cy="150810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M1b</a:t>
            </a:r>
            <a:endParaRPr lang="en-US" sz="2400" dirty="0" smtClean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2400" b="1" dirty="0" smtClean="0">
                <a:solidFill>
                  <a:srgbClr val="00BCFF"/>
                </a:solidFill>
                <a:latin typeface="Calibri"/>
                <a:cs typeface="Calibri"/>
              </a:rPr>
              <a:t>One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 extrathoracic metastasis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374660"/>
            <a:ext cx="4572000" cy="150810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M1c</a:t>
            </a:r>
            <a:endParaRPr lang="en-US" sz="2400" dirty="0" smtClean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2400" b="1" dirty="0" smtClean="0">
                <a:solidFill>
                  <a:srgbClr val="00BCFF"/>
                </a:solidFill>
                <a:latin typeface="Calibri"/>
                <a:cs typeface="Calibri"/>
              </a:rPr>
              <a:t>Multiple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 extrathoracic metastasis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6199869"/>
            <a:ext cx="9144000" cy="52322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Eberhardt WE et al.  The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IASLC Lung Cancer Staging Project: Proposals for the Revision of the M Descriptors in the Forthcoming Eighth Edition of the TNM Classification of Lung Cancer. J Thorac Oncol 2015; 10:1515-1522</a:t>
            </a:r>
          </a:p>
        </p:txBody>
      </p:sp>
    </p:spTree>
    <p:extLst>
      <p:ext uri="{BB962C8B-B14F-4D97-AF65-F5344CB8AC3E}">
        <p14:creationId xmlns:p14="http://schemas.microsoft.com/office/powerpoint/2010/main" val="23957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109" y="3013502"/>
            <a:ext cx="8475782" cy="830997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800" dirty="0" smtClean="0">
                <a:solidFill>
                  <a:srgbClr val="00BCFF"/>
                </a:solidFill>
                <a:latin typeface="Calibri"/>
                <a:cs typeface="Calibri"/>
              </a:rPr>
              <a:t>40-50% of lung cancers have metastases at presentation</a:t>
            </a:r>
            <a:r>
              <a:rPr lang="en-US" sz="2800" baseline="30000" dirty="0" smtClean="0">
                <a:solidFill>
                  <a:srgbClr val="00BCFF"/>
                </a:solidFill>
                <a:latin typeface="Calibri"/>
                <a:cs typeface="Calibri"/>
              </a:rPr>
              <a:t>1</a:t>
            </a:r>
            <a:endParaRPr lang="en-US" sz="2800" dirty="0" smtClean="0">
              <a:solidFill>
                <a:srgbClr val="00BCFF"/>
              </a:solidFill>
              <a:latin typeface="Calibri"/>
              <a:cs typeface="Calibri"/>
            </a:endParaRPr>
          </a:p>
          <a:p>
            <a:pPr algn="ctr"/>
            <a:endParaRPr lang="en-US" sz="1200" baseline="30000" dirty="0" smtClean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1200" baseline="30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1</a:t>
            </a: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Niu 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FY et al. Distribution and prognosis of uncommon metastases from non-small cell lung cancer. BMC Cancer 2016; </a:t>
            </a: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16:149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1898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9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pic>
        <p:nvPicPr>
          <p:cNvPr id="9" name="Picture Placeholder 12"/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" name="Picture Placeholder 13"/>
          <p:cNvPicPr>
            <a:picLocks noGrp="1" noChangeAspect="1"/>
          </p:cNvPicPr>
          <p:nvPr>
            <p:ph type="pic" sz="quarter" idx="17"/>
          </p:nvPr>
        </p:nvPicPr>
        <p:blipFill>
          <a:blip r:embed="rId5"/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42912" y="3105834"/>
            <a:ext cx="7216977" cy="646331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ONE Extrathoracic Metastasis </a:t>
            </a:r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  <a:sym typeface="Wingdings"/>
              </a:rPr>
              <a:t> M1b</a:t>
            </a:r>
            <a:endParaRPr lang="en-US" sz="36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2496" y="-1"/>
            <a:ext cx="1007007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T1bN0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59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F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</p:spPr>
        <p:txBody>
          <a:bodyPr>
            <a:normAutofit/>
          </a:bodyPr>
          <a:lstStyle/>
          <a:p>
            <a:r>
              <a:rPr lang="en-US" dirty="0" smtClean="0"/>
              <a:t>Do you have the 7</a:t>
            </a:r>
            <a:r>
              <a:rPr lang="en-US" baseline="30000" dirty="0" smtClean="0"/>
              <a:t>th</a:t>
            </a:r>
            <a:r>
              <a:rPr lang="en-US" dirty="0" smtClean="0"/>
              <a:t> TNM Staging System memorized?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Yes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At one point I knew it, but not anymore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No, but I wish I did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No, and I have no intention of memorizing it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What is the TNM staging system?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55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8" name="Picture Placeholder 7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pic>
        <p:nvPicPr>
          <p:cNvPr id="6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52785" y="0"/>
            <a:ext cx="7638438" cy="646331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M1c - Multiple Metastases in one organ</a:t>
            </a:r>
            <a:endParaRPr lang="en-US" sz="36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212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pic>
        <p:nvPicPr>
          <p:cNvPr id="10" name="Picture Placeholder 6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2" name="Picture Placeholder 5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94128" y="0"/>
            <a:ext cx="4355744" cy="646331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M1c - Multiple </a:t>
            </a:r>
            <a:r>
              <a:rPr lang="en-US" sz="3600" i="1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Organs</a:t>
            </a:r>
            <a:endParaRPr lang="en-US" sz="3600" i="1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6292" y="6396335"/>
            <a:ext cx="3959417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Adenocarcinoma – T2bN0M1c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304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>
                <a:solidFill>
                  <a:srgbClr val="00BCFF"/>
                </a:solidFill>
              </a:rPr>
              <a:t>M</a:t>
            </a:r>
            <a:endParaRPr lang="en-US" dirty="0">
              <a:solidFill>
                <a:srgbClr val="00BC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Intrathoracic metastases (M1a)?</a:t>
            </a:r>
          </a:p>
          <a:p>
            <a:pPr lvl="1"/>
            <a:r>
              <a:rPr lang="en-US" dirty="0" smtClean="0"/>
              <a:t>Pleura/pericardium</a:t>
            </a:r>
          </a:p>
          <a:p>
            <a:pPr lvl="1"/>
            <a:r>
              <a:rPr lang="en-US" dirty="0" smtClean="0"/>
              <a:t>Contralateral lung</a:t>
            </a:r>
          </a:p>
          <a:p>
            <a:pPr lvl="1"/>
            <a:endParaRPr lang="en-US" dirty="0"/>
          </a:p>
          <a:p>
            <a:r>
              <a:rPr lang="en-US" dirty="0" smtClean="0"/>
              <a:t>Extrathoracic metastases?</a:t>
            </a:r>
          </a:p>
          <a:p>
            <a:pPr lvl="1"/>
            <a:r>
              <a:rPr lang="en-US" dirty="0" smtClean="0"/>
              <a:t>One metastasis </a:t>
            </a:r>
            <a:r>
              <a:rPr lang="en-US" dirty="0" smtClean="0">
                <a:sym typeface="Wingdings"/>
              </a:rPr>
              <a:t> M1b</a:t>
            </a:r>
          </a:p>
          <a:p>
            <a:pPr lvl="1"/>
            <a:r>
              <a:rPr lang="en-US" dirty="0" smtClean="0">
                <a:sym typeface="Wingdings"/>
              </a:rPr>
              <a:t>Multiple  M1c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25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667" r="-16667"/>
          <a:stretch/>
        </p:blipFill>
        <p:spPr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3315" y="6273225"/>
            <a:ext cx="8657370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27-year-old man with LLL squamous cell carcinoma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303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F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4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/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3600" dirty="0" smtClean="0">
                <a:solidFill>
                  <a:schemeClr val="bg1"/>
                </a:solidFill>
              </a:rPr>
              <a:t>This patient’s N classification is likely?</a:t>
            </a:r>
          </a:p>
          <a:p>
            <a:pPr lvl="1"/>
            <a:endParaRPr lang="en-US" sz="32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lphaUcPeriod"/>
            </a:pPr>
            <a:r>
              <a:rPr lang="en-US" sz="3200" dirty="0" smtClean="0">
                <a:solidFill>
                  <a:schemeClr val="bg1"/>
                </a:solidFill>
              </a:rPr>
              <a:t>N0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sz="3200" dirty="0" smtClean="0">
                <a:solidFill>
                  <a:schemeClr val="bg1"/>
                </a:solidFill>
              </a:rPr>
              <a:t>N1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sz="3200" dirty="0" smtClean="0">
                <a:solidFill>
                  <a:schemeClr val="bg1"/>
                </a:solidFill>
              </a:rPr>
              <a:t>N2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sz="3200" dirty="0" smtClean="0">
                <a:solidFill>
                  <a:schemeClr val="bg1"/>
                </a:solidFill>
              </a:rPr>
              <a:t>N3</a:t>
            </a:r>
          </a:p>
        </p:txBody>
      </p:sp>
    </p:spTree>
    <p:extLst>
      <p:ext uri="{BB962C8B-B14F-4D97-AF65-F5344CB8AC3E}">
        <p14:creationId xmlns:p14="http://schemas.microsoft.com/office/powerpoint/2010/main" val="86112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4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pic>
        <p:nvPicPr>
          <p:cNvPr id="8" name="Picture Placeholder 6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9" name="Picture Placeholder 5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74688" y="5013520"/>
            <a:ext cx="538930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N1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7070" y="5143500"/>
            <a:ext cx="538930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N2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47070" y="1252835"/>
            <a:ext cx="538930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N3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948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2860" y="3105835"/>
            <a:ext cx="8478282" cy="646331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No Changes to N for 8</a:t>
            </a:r>
            <a:r>
              <a:rPr lang="en-US" sz="3600" baseline="30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th</a:t>
            </a:r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 TNM Staging System</a:t>
            </a:r>
            <a:endParaRPr lang="en-US" sz="36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79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6" name="Picture Placeholder 5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74688" y="5013520"/>
            <a:ext cx="538930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N1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47070" y="5143500"/>
            <a:ext cx="538930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N2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7070" y="1252835"/>
            <a:ext cx="538930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N3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8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2" name="TextBox 11"/>
          <p:cNvSpPr txBox="1"/>
          <p:nvPr/>
        </p:nvSpPr>
        <p:spPr>
          <a:xfrm>
            <a:off x="4572000" y="6396335"/>
            <a:ext cx="4572000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http://www.radiologiq.com/nodes/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242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0"/>
          <p:cNvSpPr>
            <a:spLocks noGrp="1"/>
          </p:cNvSpPr>
          <p:nvPr>
            <p:ph sz="quarter" idx="15"/>
          </p:nvPr>
        </p:nvSpPr>
        <p:spPr>
          <a:xfrm>
            <a:off x="4572000" y="0"/>
            <a:ext cx="4572000" cy="685800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000" dirty="0" smtClean="0"/>
              <a:t>N1:</a:t>
            </a:r>
            <a:endParaRPr lang="en-US" dirty="0"/>
          </a:p>
          <a:p>
            <a:endParaRPr lang="en-US" dirty="0" smtClean="0"/>
          </a:p>
          <a:p>
            <a:pPr marL="0" indent="0" algn="ctr">
              <a:buNone/>
            </a:pPr>
            <a:r>
              <a:rPr lang="en-US" sz="3600" dirty="0" smtClean="0">
                <a:solidFill>
                  <a:srgbClr val="00BCFF"/>
                </a:solidFill>
              </a:rPr>
              <a:t>-Ipsilateral </a:t>
            </a:r>
            <a:r>
              <a:rPr lang="en-US" sz="3600" dirty="0">
                <a:solidFill>
                  <a:srgbClr val="00BCFF"/>
                </a:solidFill>
              </a:rPr>
              <a:t>hilar</a:t>
            </a:r>
            <a:r>
              <a:rPr lang="en-US" sz="3600" dirty="0"/>
              <a:t>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dirty="0" smtClean="0"/>
              <a:t>(</a:t>
            </a:r>
            <a:r>
              <a:rPr lang="en-US" dirty="0"/>
              <a:t>or further </a:t>
            </a:r>
            <a:r>
              <a:rPr lang="en-US" dirty="0" smtClean="0"/>
              <a:t>out in the lung)</a:t>
            </a:r>
            <a:endParaRPr lang="en-US" sz="36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9" name="Picture Placeholder 4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0" name="Picture Placeholder 5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589335" y="3198167"/>
            <a:ext cx="1393331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T1cN1M0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66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7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1" name="Picture Placeholder 8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2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5" name="Picture Placeholder 14"/>
          <p:cNvPicPr>
            <a:picLocks noGrp="1" noChangeAspect="1"/>
          </p:cNvPicPr>
          <p:nvPr>
            <p:ph type="pic" sz="quarter" idx="16"/>
          </p:nvPr>
        </p:nvPicPr>
        <p:blipFill>
          <a:blip r:embed="rId6"/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16215" y="3136613"/>
            <a:ext cx="6911572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N1 Nodes</a:t>
            </a:r>
            <a:r>
              <a:rPr lang="is-IS" sz="320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…but metastatic disease (M1c)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939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788458" y="202503"/>
          <a:ext cx="5325037" cy="61366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665"/>
                <a:gridCol w="1683071"/>
                <a:gridCol w="1117767"/>
                <a:gridCol w="1117767"/>
                <a:gridCol w="1117767"/>
              </a:tblGrid>
              <a:tr h="359839"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7th TNM Staging System</a:t>
                      </a:r>
                      <a:r>
                        <a:rPr lang="en-US" sz="2400" u="none" strike="noStrike" baseline="30000" dirty="0">
                          <a:effectLst/>
                        </a:rPr>
                        <a:t>1</a:t>
                      </a:r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Occult Carcinoma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TX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2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Stage 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Tis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Stage IA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T1a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T1b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Stage IB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T2a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Stage IIA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T2b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T1a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T1b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T2a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Stage IIB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T2b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11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12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Stage IIIA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T1a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N2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13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T1b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N2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T2a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N2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T2b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N2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N2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fi-FI" sz="1200" u="none" strike="noStrike" dirty="0">
                          <a:effectLst/>
                        </a:rPr>
                        <a:t>18</a:t>
                      </a:r>
                      <a:endParaRPr lang="fi-FI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20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Stage </a:t>
                      </a:r>
                      <a:r>
                        <a:rPr lang="en-US" sz="1200" u="none" strike="noStrike" dirty="0" smtClean="0">
                          <a:effectLst/>
                        </a:rPr>
                        <a:t>IIIB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T1a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21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T1b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22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T2a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23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T2b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24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25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N2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26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27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Stage IV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Any 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Any 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M1a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  <a:tr h="20586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28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Any 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Any 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M1b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721" marR="6721" marT="6721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95232" y="6334780"/>
            <a:ext cx="6607322" cy="52322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1400" baseline="30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1</a:t>
            </a: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Adapted from AJCC Lung Cancer Staging 7</a:t>
            </a:r>
            <a:r>
              <a:rPr lang="en-US" sz="1400" baseline="30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th</a:t>
            </a: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 Edition</a:t>
            </a:r>
            <a:b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</a:b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http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://cancerstaging.org/references-tools/quickreferences/documents/lungmedium.pdf</a:t>
            </a:r>
          </a:p>
        </p:txBody>
      </p:sp>
    </p:spTree>
    <p:extLst>
      <p:ext uri="{BB962C8B-B14F-4D97-AF65-F5344CB8AC3E}">
        <p14:creationId xmlns:p14="http://schemas.microsoft.com/office/powerpoint/2010/main" val="214470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872961" y="2859615"/>
            <a:ext cx="5398081" cy="1138773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4000" dirty="0" smtClean="0">
                <a:solidFill>
                  <a:srgbClr val="00BCFF"/>
                </a:solidFill>
                <a:latin typeface="Calibri"/>
                <a:cs typeface="Calibri"/>
              </a:rPr>
              <a:t>Subcarinal Nodes are N2 </a:t>
            </a:r>
          </a:p>
          <a:p>
            <a:pPr algn="ctr"/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(regardless of side of cancer)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7017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2" name="Picture Placeholder 11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3" name="Picture Placeholder 12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710336" y="3136613"/>
            <a:ext cx="4295343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T2b LLL adenocarcinoma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01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3" name="Picture Placeholder 12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000" dirty="0" smtClean="0"/>
              <a:t>N2:</a:t>
            </a:r>
          </a:p>
          <a:p>
            <a:pPr lvl="1" algn="ctr"/>
            <a:endParaRPr lang="en-US" sz="3200" dirty="0"/>
          </a:p>
          <a:p>
            <a:pPr lvl="1" algn="ctr"/>
            <a:r>
              <a:rPr lang="en-US" sz="3200" dirty="0" smtClean="0">
                <a:solidFill>
                  <a:srgbClr val="00BCFF"/>
                </a:solidFill>
              </a:rPr>
              <a:t>Subcarinal</a:t>
            </a:r>
          </a:p>
          <a:p>
            <a:pPr lvl="1" algn="ctr"/>
            <a:r>
              <a:rPr lang="en-US" sz="3200" dirty="0"/>
              <a:t>I</a:t>
            </a:r>
            <a:r>
              <a:rPr lang="en-US" sz="3200" dirty="0" smtClean="0"/>
              <a:t>psilateral </a:t>
            </a:r>
            <a:r>
              <a:rPr lang="en-US" sz="3200" dirty="0"/>
              <a:t>mediastinal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0673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6" name="Picture Placeholder 5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45897" y="3198167"/>
            <a:ext cx="3224216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Left Lower Lobe Primary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000" dirty="0" smtClean="0"/>
              <a:t>N2:</a:t>
            </a:r>
          </a:p>
          <a:p>
            <a:pPr lvl="1" algn="ctr"/>
            <a:endParaRPr lang="en-US" sz="3200" dirty="0"/>
          </a:p>
          <a:p>
            <a:pPr lvl="1" algn="ctr"/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</a:rPr>
              <a:t>Subcarinal</a:t>
            </a:r>
          </a:p>
          <a:p>
            <a:pPr lvl="1" algn="ctr"/>
            <a:r>
              <a:rPr lang="en-US" sz="3200" dirty="0">
                <a:solidFill>
                  <a:srgbClr val="00BCFF"/>
                </a:solidFill>
              </a:rPr>
              <a:t>I</a:t>
            </a:r>
            <a:r>
              <a:rPr lang="en-US" sz="3200" dirty="0" smtClean="0">
                <a:solidFill>
                  <a:srgbClr val="00BCFF"/>
                </a:solidFill>
              </a:rPr>
              <a:t>psilateral </a:t>
            </a:r>
            <a:r>
              <a:rPr lang="en-US" sz="3200" dirty="0">
                <a:solidFill>
                  <a:srgbClr val="00BCFF"/>
                </a:solidFill>
              </a:rPr>
              <a:t>mediastinal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1834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5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4" name="Picture Placeholder 8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1" name="Picture Placeholder 7"/>
          <p:cNvPicPr>
            <a:picLocks noGrp="1" noChangeAspect="1"/>
          </p:cNvPicPr>
          <p:nvPr>
            <p:ph type="pic" sz="quarter" idx="16"/>
          </p:nvPr>
        </p:nvPicPr>
        <p:blipFill>
          <a:blip r:embed="rId5"/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3" name="Picture Placeholder 9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>
            <a:off x="1304144" y="290434"/>
            <a:ext cx="0" cy="2803161"/>
          </a:xfrm>
          <a:prstGeom prst="line">
            <a:avLst/>
          </a:prstGeom>
          <a:ln w="38100">
            <a:solidFill>
              <a:srgbClr val="00BCFF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064097" y="290433"/>
            <a:ext cx="0" cy="2803161"/>
          </a:xfrm>
          <a:prstGeom prst="line">
            <a:avLst/>
          </a:prstGeom>
          <a:ln w="38100">
            <a:solidFill>
              <a:srgbClr val="00BCFF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702947" y="3136612"/>
            <a:ext cx="5432962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Paratracheal – left versus right?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9848" y="0"/>
            <a:ext cx="2332305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Right lung cancer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74242" y="0"/>
            <a:ext cx="2167517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Left lung cancer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2423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5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4" name="Picture Placeholder 8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1" name="Picture Placeholder 7"/>
          <p:cNvPicPr>
            <a:picLocks noGrp="1" noChangeAspect="1"/>
          </p:cNvPicPr>
          <p:nvPr>
            <p:ph type="pic" sz="quarter" idx="16"/>
          </p:nvPr>
        </p:nvPicPr>
        <p:blipFill>
          <a:blip r:embed="rId5"/>
          <a:srcRect/>
          <a:stretch>
            <a:fillRect/>
          </a:stretch>
        </p:blipFill>
        <p:spPr>
          <a:xfrm>
            <a:off x="4572000" y="0"/>
            <a:ext cx="4572000" cy="3429000"/>
          </a:xfrm>
          <a:prstGeom prst="rect">
            <a:avLst/>
          </a:prstGeom>
        </p:spPr>
      </p:pic>
      <p:pic>
        <p:nvPicPr>
          <p:cNvPr id="13" name="Picture Placeholder 9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64822" y="3136612"/>
            <a:ext cx="7014357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The </a:t>
            </a:r>
            <a:r>
              <a:rPr lang="en-US" sz="3200" i="1" dirty="0" smtClean="0">
                <a:solidFill>
                  <a:srgbClr val="00BCFF"/>
                </a:solidFill>
                <a:latin typeface="Calibri"/>
                <a:cs typeface="Calibri"/>
              </a:rPr>
              <a:t>LEFT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 border of the trachea is midline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304144" y="290434"/>
            <a:ext cx="0" cy="2803161"/>
          </a:xfrm>
          <a:prstGeom prst="line">
            <a:avLst/>
          </a:prstGeom>
          <a:ln w="38100">
            <a:solidFill>
              <a:srgbClr val="00BCFF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064097" y="290433"/>
            <a:ext cx="0" cy="2803161"/>
          </a:xfrm>
          <a:prstGeom prst="line">
            <a:avLst/>
          </a:prstGeom>
          <a:ln w="38100">
            <a:solidFill>
              <a:srgbClr val="00BCFF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597126" y="-3481"/>
            <a:ext cx="1377749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N2 (right)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51521" y="0"/>
            <a:ext cx="1212961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N2 (left)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9591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2" name="Picture Placeholder 11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 smtClean="0"/>
              <a:t>Clinical (c) vs Pathologic (p) staging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50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 smtClean="0">
                <a:solidFill>
                  <a:srgbClr val="00BCFF"/>
                </a:solidFill>
              </a:rPr>
              <a:t>Clinical</a:t>
            </a:r>
            <a:r>
              <a:rPr lang="en-US" dirty="0" smtClean="0"/>
              <a:t> (c) vs Pathologic (p) staging</a:t>
            </a:r>
            <a:endParaRPr lang="en-US" dirty="0"/>
          </a:p>
        </p:txBody>
      </p:sp>
      <p:sp>
        <p:nvSpPr>
          <p:cNvPr id="6" name="Content Placeholder 10"/>
          <p:cNvSpPr txBox="1">
            <a:spLocks/>
          </p:cNvSpPr>
          <p:nvPr/>
        </p:nvSpPr>
        <p:spPr>
          <a:xfrm>
            <a:off x="53009" y="0"/>
            <a:ext cx="4572000" cy="6858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4000" dirty="0" smtClean="0"/>
              <a:t>cT2a</a:t>
            </a:r>
            <a:r>
              <a:rPr lang="en-US" sz="4000" dirty="0" smtClean="0">
                <a:solidFill>
                  <a:srgbClr val="00BCFF"/>
                </a:solidFill>
              </a:rPr>
              <a:t>N1</a:t>
            </a:r>
            <a:r>
              <a:rPr lang="en-US" sz="4000" dirty="0" smtClean="0"/>
              <a:t>M0</a:t>
            </a:r>
          </a:p>
          <a:p>
            <a:pPr marL="0" indent="0" algn="ctr">
              <a:buFont typeface="Arial"/>
              <a:buNone/>
            </a:pPr>
            <a:endParaRPr lang="en-US" sz="2800" dirty="0" smtClean="0"/>
          </a:p>
          <a:p>
            <a:pPr marL="0" indent="0" algn="ctr">
              <a:buFont typeface="Arial"/>
              <a:buNone/>
            </a:pPr>
            <a:r>
              <a:rPr lang="en-US" sz="2800" dirty="0" smtClean="0"/>
              <a:t>c = Data obtained ’before definitive treatment’</a:t>
            </a:r>
          </a:p>
          <a:p>
            <a:pPr marL="0" indent="0" algn="ctr">
              <a:buFont typeface="Arial"/>
              <a:buNone/>
            </a:pPr>
            <a:r>
              <a:rPr lang="en-US" sz="2800" dirty="0" smtClean="0"/>
              <a:t>-imaging</a:t>
            </a:r>
          </a:p>
          <a:p>
            <a:pPr marL="0" indent="0" algn="ctr">
              <a:buFont typeface="Arial"/>
              <a:buNone/>
            </a:pPr>
            <a:r>
              <a:rPr lang="en-US" sz="2800" dirty="0" smtClean="0"/>
              <a:t>-physical exam</a:t>
            </a:r>
          </a:p>
          <a:p>
            <a:pPr marL="0" indent="0" algn="ctr">
              <a:buFont typeface="Arial"/>
              <a:buNone/>
            </a:pPr>
            <a:r>
              <a:rPr lang="en-US" sz="2800" dirty="0" smtClean="0"/>
              <a:t>-biopsy/fluid analysis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37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8152" y="2428727"/>
            <a:ext cx="8447697" cy="2000548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At surgery:</a:t>
            </a:r>
          </a:p>
          <a:p>
            <a:pPr algn="ctr"/>
            <a:endParaRPr lang="en-US" sz="28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2/2 level 4R lymph nodes </a:t>
            </a: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  <a:sym typeface="Wingdings"/>
              </a:rPr>
              <a:t> </a:t>
            </a:r>
            <a:r>
              <a:rPr lang="en-US" sz="2800" dirty="0" smtClean="0">
                <a:solidFill>
                  <a:srgbClr val="00BCFF"/>
                </a:solidFill>
                <a:latin typeface="Calibri"/>
                <a:cs typeface="Calibri"/>
                <a:sym typeface="Wingdings"/>
              </a:rPr>
              <a:t>positive for adenocarcinoma</a:t>
            </a:r>
            <a:endParaRPr lang="en-US" sz="2800" dirty="0" smtClean="0">
              <a:solidFill>
                <a:srgbClr val="00BCFF"/>
              </a:solidFill>
              <a:latin typeface="Calibri"/>
              <a:cs typeface="Calibri"/>
            </a:endParaRPr>
          </a:p>
          <a:p>
            <a:pPr algn="ctr"/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1/1 level 2R lymph node </a:t>
            </a: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  <a:sym typeface="Wingdings"/>
              </a:rPr>
              <a:t> </a:t>
            </a:r>
            <a:r>
              <a:rPr lang="en-US" sz="2800" dirty="0" smtClean="0">
                <a:solidFill>
                  <a:srgbClr val="00BCFF"/>
                </a:solidFill>
                <a:latin typeface="Calibri"/>
                <a:cs typeface="Calibri"/>
                <a:sym typeface="Wingdings"/>
              </a:rPr>
              <a:t>positive for adenocarcinoma</a:t>
            </a:r>
            <a:endParaRPr lang="en-US" sz="2800" dirty="0">
              <a:solidFill>
                <a:srgbClr val="00BC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739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 smtClean="0"/>
              <a:t>Clinical (c) vs </a:t>
            </a:r>
            <a:r>
              <a:rPr lang="en-US" dirty="0" smtClean="0">
                <a:solidFill>
                  <a:srgbClr val="00BCFF"/>
                </a:solidFill>
              </a:rPr>
              <a:t>Pathologic</a:t>
            </a:r>
            <a:r>
              <a:rPr lang="en-US" dirty="0" smtClean="0"/>
              <a:t> (p) staging</a:t>
            </a:r>
            <a:endParaRPr lang="en-US" dirty="0"/>
          </a:p>
        </p:txBody>
      </p:sp>
      <p:sp>
        <p:nvSpPr>
          <p:cNvPr id="6" name="Content Placeholder 10"/>
          <p:cNvSpPr txBox="1">
            <a:spLocks/>
          </p:cNvSpPr>
          <p:nvPr/>
        </p:nvSpPr>
        <p:spPr>
          <a:xfrm>
            <a:off x="53009" y="0"/>
            <a:ext cx="4572000" cy="6858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strike="sngStrike" dirty="0" smtClean="0">
                <a:solidFill>
                  <a:schemeClr val="bg1">
                    <a:lumMod val="95000"/>
                    <a:alpha val="60000"/>
                  </a:schemeClr>
                </a:solidFill>
              </a:rPr>
              <a:t>cT2a</a:t>
            </a:r>
            <a:r>
              <a:rPr lang="en-US" sz="4000" strike="sngStrike" dirty="0" smtClean="0">
                <a:solidFill>
                  <a:srgbClr val="00BCFF">
                    <a:alpha val="60000"/>
                  </a:srgbClr>
                </a:solidFill>
              </a:rPr>
              <a:t>N1</a:t>
            </a:r>
            <a:r>
              <a:rPr lang="en-US" sz="4000" strike="sngStrike" dirty="0" smtClean="0">
                <a:solidFill>
                  <a:schemeClr val="bg1">
                    <a:lumMod val="95000"/>
                    <a:alpha val="60000"/>
                  </a:schemeClr>
                </a:solidFill>
              </a:rPr>
              <a:t>M0</a:t>
            </a:r>
          </a:p>
          <a:p>
            <a:pPr marL="0" indent="0" algn="ctr">
              <a:buFont typeface="Arial"/>
              <a:buNone/>
            </a:pPr>
            <a:r>
              <a:rPr lang="en-US" sz="4000" dirty="0" smtClean="0"/>
              <a:t>pT2a</a:t>
            </a:r>
            <a:r>
              <a:rPr lang="en-US" sz="4000" dirty="0" smtClean="0">
                <a:solidFill>
                  <a:srgbClr val="00BCFF"/>
                </a:solidFill>
              </a:rPr>
              <a:t>N2</a:t>
            </a:r>
            <a:r>
              <a:rPr lang="en-US" sz="4000" dirty="0" smtClean="0"/>
              <a:t>M0</a:t>
            </a:r>
          </a:p>
          <a:p>
            <a:pPr marL="0" indent="0" algn="ctr">
              <a:buFont typeface="Arial"/>
              <a:buNone/>
            </a:pPr>
            <a:endParaRPr lang="en-US" sz="2800" dirty="0" smtClean="0"/>
          </a:p>
          <a:p>
            <a:pPr marL="0" indent="0" algn="ctr">
              <a:buFont typeface="Arial"/>
              <a:buNone/>
            </a:pPr>
            <a:r>
              <a:rPr lang="en-US" sz="2800" dirty="0"/>
              <a:t>p</a:t>
            </a:r>
            <a:r>
              <a:rPr lang="en-US" sz="2800" dirty="0" smtClean="0"/>
              <a:t> = Data obtained ‘from surgery as part of definitive treatment’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6851374" y="1481934"/>
            <a:ext cx="592112" cy="620482"/>
          </a:xfrm>
          <a:prstGeom prst="ellipse">
            <a:avLst/>
          </a:prstGeom>
          <a:noFill/>
          <a:ln w="25400">
            <a:solidFill>
              <a:srgbClr val="00B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48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" y="2168892"/>
            <a:ext cx="9144001" cy="1815882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is-I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Th</a:t>
            </a: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 </a:t>
            </a:r>
            <a:r>
              <a:rPr lang="en-US" sz="2800" dirty="0" smtClean="0">
                <a:solidFill>
                  <a:srgbClr val="00BCFF"/>
                </a:solidFill>
                <a:latin typeface="Calibri"/>
                <a:cs typeface="Calibri"/>
              </a:rPr>
              <a:t>EIGHTH</a:t>
            </a: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edition of the TNM classification for lung </a:t>
            </a: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cancer became the worldwide standard January 1, 2017</a:t>
            </a:r>
            <a:r>
              <a:rPr lang="mr-IN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…</a:t>
            </a:r>
            <a:endParaRPr lang="en-US" sz="2800" dirty="0" smtClean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endParaRPr lang="en-US" sz="28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mr-IN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…</a:t>
            </a: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except in the US, where it was adopted in January 2018.</a:t>
            </a:r>
            <a:r>
              <a:rPr lang="en-US" sz="2800" baseline="30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1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aseline="30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1</a:t>
            </a: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Detterbeck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FC,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Boffa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 DJ, Kim AW,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Tanoue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 LT. The Eighth Edition Lung Cancer Stage Classification. Chest 2017; 151:193-203</a:t>
            </a:r>
          </a:p>
        </p:txBody>
      </p:sp>
    </p:spTree>
    <p:extLst>
      <p:ext uri="{BB962C8B-B14F-4D97-AF65-F5344CB8AC3E}">
        <p14:creationId xmlns:p14="http://schemas.microsoft.com/office/powerpoint/2010/main" val="105524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5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sz="4400" dirty="0" smtClean="0"/>
              <a:t>N3</a:t>
            </a:r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en-US" dirty="0" smtClean="0">
                <a:solidFill>
                  <a:srgbClr val="00BCFF"/>
                </a:solidFill>
              </a:rPr>
              <a:t>Contralateral mediastinal</a:t>
            </a:r>
            <a:r>
              <a:rPr lang="en-US" dirty="0" smtClean="0"/>
              <a:t>/hilar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Supraclavicular/scalene</a:t>
            </a:r>
            <a:endParaRPr lang="en-US" dirty="0"/>
          </a:p>
        </p:txBody>
      </p:sp>
      <p:pic>
        <p:nvPicPr>
          <p:cNvPr id="17" name="Picture Placeholder 6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2" name="Picture Placeholder 7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78164" y="3198167"/>
            <a:ext cx="2215671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N3 lymph nodes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286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sz="4400" dirty="0" smtClean="0"/>
              <a:t>N3</a:t>
            </a:r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Contralateral mediastinal/hilar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>
                <a:solidFill>
                  <a:srgbClr val="00BCFF"/>
                </a:solidFill>
              </a:rPr>
              <a:t>Supraclavicular/scalene</a:t>
            </a:r>
            <a:br>
              <a:rPr lang="en-US" dirty="0" smtClean="0">
                <a:solidFill>
                  <a:srgbClr val="00BCFF"/>
                </a:solidFill>
              </a:rPr>
            </a:br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  <a:t>(either side)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12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3" name="Picture Placeholder 6"/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77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9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" name="Picture Placeholder 6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1" name="Picture Placeholder 10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23167" y="2918137"/>
            <a:ext cx="8097666" cy="52322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Other node chains </a:t>
            </a:r>
            <a:r>
              <a:rPr lang="en-US" sz="2800" i="1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still</a:t>
            </a: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 not included in 8</a:t>
            </a:r>
            <a:r>
              <a:rPr lang="en-US" sz="2800" baseline="30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th</a:t>
            </a: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 TNM staging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4" name="Oval 3"/>
          <p:cNvSpPr/>
          <p:nvPr/>
        </p:nvSpPr>
        <p:spPr>
          <a:xfrm>
            <a:off x="2351316" y="48633"/>
            <a:ext cx="571500" cy="375557"/>
          </a:xfrm>
          <a:prstGeom prst="ellipse">
            <a:avLst/>
          </a:prstGeom>
          <a:noFill/>
          <a:ln w="25400">
            <a:solidFill>
              <a:srgbClr val="00B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6934205" y="1387930"/>
            <a:ext cx="821866" cy="620482"/>
          </a:xfrm>
          <a:prstGeom prst="ellipse">
            <a:avLst/>
          </a:prstGeom>
          <a:noFill/>
          <a:ln w="25400">
            <a:solidFill>
              <a:srgbClr val="00B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6934205" y="4816930"/>
            <a:ext cx="821866" cy="620482"/>
          </a:xfrm>
          <a:prstGeom prst="ellipse">
            <a:avLst/>
          </a:prstGeom>
          <a:noFill/>
          <a:ln w="25400">
            <a:solidFill>
              <a:srgbClr val="00B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2351316" y="3477633"/>
            <a:ext cx="571500" cy="375557"/>
          </a:xfrm>
          <a:prstGeom prst="ellipse">
            <a:avLst/>
          </a:prstGeom>
          <a:noFill/>
          <a:ln w="25400">
            <a:solidFill>
              <a:srgbClr val="00B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89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CFF"/>
                </a:solidFill>
              </a:rPr>
              <a:t>N</a:t>
            </a:r>
            <a:endParaRPr lang="en-US" dirty="0">
              <a:solidFill>
                <a:srgbClr val="00BCFF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00BCFF"/>
                </a:solidFill>
              </a:rPr>
              <a:t>N0</a:t>
            </a:r>
            <a:r>
              <a:rPr lang="en-US" dirty="0" smtClean="0"/>
              <a:t> – No mets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>
                <a:solidFill>
                  <a:srgbClr val="00BCFF"/>
                </a:solidFill>
              </a:rPr>
              <a:t>N1</a:t>
            </a:r>
            <a:r>
              <a:rPr lang="en-US" dirty="0" smtClean="0"/>
              <a:t> – Same lung/same hilum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>
                <a:solidFill>
                  <a:srgbClr val="00BCFF"/>
                </a:solidFill>
              </a:rPr>
              <a:t>N2:</a:t>
            </a:r>
          </a:p>
          <a:p>
            <a:pPr marL="457200" lvl="1" indent="0" algn="ctr">
              <a:buNone/>
            </a:pPr>
            <a:r>
              <a:rPr lang="en-US" dirty="0"/>
              <a:t>S</a:t>
            </a:r>
            <a:r>
              <a:rPr lang="en-US" dirty="0" smtClean="0"/>
              <a:t>ubcarinal</a:t>
            </a:r>
          </a:p>
          <a:p>
            <a:pPr marL="457200" lvl="1" indent="0" algn="ctr">
              <a:buNone/>
            </a:pPr>
            <a:r>
              <a:rPr lang="en-US" dirty="0"/>
              <a:t>I</a:t>
            </a:r>
            <a:r>
              <a:rPr lang="en-US" dirty="0" smtClean="0"/>
              <a:t>psilateral mediastinal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>
                <a:solidFill>
                  <a:srgbClr val="00BCFF"/>
                </a:solidFill>
              </a:rPr>
              <a:t>N3</a:t>
            </a:r>
            <a:r>
              <a:rPr lang="en-US" dirty="0" smtClean="0"/>
              <a:t>:</a:t>
            </a:r>
          </a:p>
          <a:p>
            <a:pPr marL="457200" lvl="1" indent="0" algn="ctr">
              <a:buNone/>
            </a:pPr>
            <a:r>
              <a:rPr lang="en-US" dirty="0"/>
              <a:t>C</a:t>
            </a:r>
            <a:r>
              <a:rPr lang="en-US" dirty="0" smtClean="0"/>
              <a:t>ontralateral mediastinum/hilum</a:t>
            </a:r>
          </a:p>
          <a:p>
            <a:pPr marL="457200" lvl="1" indent="0" algn="ctr">
              <a:buNone/>
            </a:pPr>
            <a:r>
              <a:rPr lang="en-US" dirty="0" smtClean="0"/>
              <a:t>Supraclavicular/scalene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17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57854" y="0"/>
            <a:ext cx="3828292" cy="646331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66-year-old woman</a:t>
            </a:r>
            <a:endParaRPr lang="en-US" sz="36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931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F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7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quarter" idx="15"/>
          </p:nvPr>
        </p:nvSpPr>
        <p:spPr/>
        <p:txBody>
          <a:bodyPr anchor="ctr"/>
          <a:lstStyle/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What is the correct measurement and </a:t>
            </a:r>
            <a:br>
              <a:rPr lang="en-US" dirty="0" smtClean="0"/>
            </a:br>
            <a:r>
              <a:rPr lang="en-US" dirty="0" smtClean="0"/>
              <a:t>T-descriptor (8</a:t>
            </a:r>
            <a:r>
              <a:rPr lang="en-US" baseline="30000" dirty="0" smtClean="0"/>
              <a:t>th</a:t>
            </a:r>
            <a:r>
              <a:rPr lang="en-US" dirty="0" smtClean="0"/>
              <a:t> TNM)?</a:t>
            </a:r>
          </a:p>
          <a:p>
            <a:pPr lvl="1"/>
            <a:endParaRPr lang="en-US" dirty="0" smtClean="0"/>
          </a:p>
          <a:p>
            <a:pPr marL="971550" lvl="1" indent="-514350">
              <a:buFont typeface="+mj-lt"/>
              <a:buAutoNum type="alphaUcPeriod"/>
            </a:pPr>
            <a:r>
              <a:rPr lang="en-US" dirty="0" smtClean="0"/>
              <a:t>2.3cm, T=1b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 smtClean="0"/>
              <a:t>2.3cm, T=1c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 smtClean="0"/>
              <a:t>1.8cm, T=1b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 smtClean="0"/>
              <a:t>1.8cm, T=1c</a:t>
            </a:r>
          </a:p>
          <a:p>
            <a:pPr lvl="1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828838" y="5747378"/>
            <a:ext cx="1016625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rgbClr val="00FA00"/>
                </a:solidFill>
                <a:latin typeface="Calibri"/>
                <a:cs typeface="Calibri"/>
              </a:rPr>
              <a:t>1.5 cm</a:t>
            </a:r>
            <a:endParaRPr lang="en-US" sz="2400" dirty="0">
              <a:solidFill>
                <a:srgbClr val="00FA00"/>
              </a:solidFill>
              <a:latin typeface="Calibri"/>
              <a:cs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28838" y="5023469"/>
            <a:ext cx="1016625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rgbClr val="FF9300"/>
                </a:solidFill>
                <a:latin typeface="Calibri"/>
                <a:cs typeface="Calibri"/>
              </a:rPr>
              <a:t>2.3 cm</a:t>
            </a:r>
            <a:endParaRPr lang="en-US" sz="2400" dirty="0">
              <a:solidFill>
                <a:srgbClr val="FF9300"/>
              </a:solidFill>
              <a:latin typeface="Calibri"/>
              <a:cs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03706" y="-178367"/>
            <a:ext cx="184731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957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2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828838" y="5023469"/>
            <a:ext cx="1016625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rgbClr val="FF9300"/>
                </a:solidFill>
                <a:latin typeface="Calibri"/>
                <a:cs typeface="Calibri"/>
              </a:rPr>
              <a:t>2.3 cm</a:t>
            </a:r>
            <a:endParaRPr lang="en-US" sz="2400" dirty="0">
              <a:solidFill>
                <a:srgbClr val="FF9300"/>
              </a:solidFill>
              <a:latin typeface="Calibri"/>
              <a:cs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03706" y="-178367"/>
            <a:ext cx="184731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65009" y="2427512"/>
            <a:ext cx="6613991" cy="954107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i="1" dirty="0" smtClean="0">
                <a:solidFill>
                  <a:srgbClr val="00BCFF"/>
                </a:solidFill>
                <a:latin typeface="Calibri"/>
                <a:cs typeface="Calibri"/>
              </a:rPr>
              <a:t>Longest Dimension Measurement for T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(short axis for N)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560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2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4676932" y="1049313"/>
          <a:ext cx="4362138" cy="50291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6426"/>
                <a:gridCol w="1712856"/>
                <a:gridCol w="1712856"/>
              </a:tblGrid>
              <a:tr h="708813">
                <a:tc>
                  <a:txBody>
                    <a:bodyPr/>
                    <a:lstStyle/>
                    <a:p>
                      <a:pPr algn="ctr" fontAlgn="b"/>
                      <a:r>
                        <a:rPr lang="it-IT" sz="2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(cm)</a:t>
                      </a:r>
                      <a:endParaRPr lang="it-IT" sz="2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7th</a:t>
                      </a:r>
                      <a:endParaRPr lang="en-US" sz="2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8th</a:t>
                      </a:r>
                      <a:endParaRPr lang="en-US" sz="2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</a:tr>
              <a:tr h="54004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≤1</a:t>
                      </a:r>
                      <a:endParaRPr lang="cs-CZ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T1a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T1a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FF0000"/>
                    </a:solidFill>
                  </a:tcPr>
                </a:tc>
              </a:tr>
              <a:tr h="540048"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u="none" strike="noStrike" smtClean="0">
                          <a:solidFill>
                            <a:schemeClr val="bg1"/>
                          </a:solidFill>
                          <a:effectLst/>
                        </a:rPr>
                        <a:t>&gt;1-2</a:t>
                      </a:r>
                      <a:endParaRPr lang="is-IS" sz="1800" b="0" i="0" u="none" strike="noStrike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T1b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FFC000"/>
                    </a:solidFill>
                  </a:tcPr>
                </a:tc>
              </a:tr>
              <a:tr h="540048"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u="none" strike="noStrike" smtClean="0">
                          <a:solidFill>
                            <a:schemeClr val="bg1"/>
                          </a:solidFill>
                          <a:effectLst/>
                        </a:rPr>
                        <a:t>&gt;2-3</a:t>
                      </a:r>
                      <a:endParaRPr lang="is-IS" sz="1800" b="0" i="0" u="none" strike="noStrike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T1b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T1c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FFFF00"/>
                    </a:solidFill>
                  </a:tcPr>
                </a:tc>
              </a:tr>
              <a:tr h="5400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&gt;</a:t>
                      </a:r>
                      <a:r>
                        <a:rPr lang="bg-BG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3-4</a:t>
                      </a:r>
                      <a:endParaRPr lang="bg-BG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u="none" strike="noStrike">
                          <a:solidFill>
                            <a:schemeClr val="bg1"/>
                          </a:solidFill>
                          <a:effectLst/>
                        </a:rPr>
                        <a:t>T2a</a:t>
                      </a:r>
                      <a:endParaRPr lang="is-IS" sz="1800" b="0" i="0" u="none" strike="noStrike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u="none" strike="noStrike">
                          <a:solidFill>
                            <a:schemeClr val="bg1"/>
                          </a:solidFill>
                          <a:effectLst/>
                        </a:rPr>
                        <a:t>T2a</a:t>
                      </a:r>
                      <a:endParaRPr lang="is-IS" sz="1800" b="0" i="0" u="none" strike="noStrike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00B0F0"/>
                    </a:solidFill>
                  </a:tcPr>
                </a:tc>
              </a:tr>
              <a:tr h="5400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&gt;</a:t>
                      </a:r>
                      <a:r>
                        <a:rPr lang="uk-UA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4-5</a:t>
                      </a:r>
                      <a:endParaRPr lang="uk-UA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u="none" strike="noStrike">
                          <a:solidFill>
                            <a:schemeClr val="bg1"/>
                          </a:solidFill>
                          <a:effectLst/>
                        </a:rPr>
                        <a:t>T2b</a:t>
                      </a:r>
                      <a:endParaRPr lang="is-IS" sz="1800" b="0" i="0" u="none" strike="noStrike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0070C0"/>
                    </a:solidFill>
                  </a:tcPr>
                </a:tc>
              </a:tr>
              <a:tr h="5400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&gt;</a:t>
                      </a:r>
                      <a:r>
                        <a:rPr lang="uk-UA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5-6</a:t>
                      </a:r>
                      <a:endParaRPr lang="uk-UA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u="none" strike="noStrike">
                          <a:solidFill>
                            <a:schemeClr val="bg1"/>
                          </a:solidFill>
                          <a:effectLst/>
                        </a:rPr>
                        <a:t>T2b</a:t>
                      </a:r>
                      <a:endParaRPr lang="is-IS" sz="1800" b="0" i="0" u="none" strike="noStrike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T3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7030A0"/>
                    </a:solidFill>
                  </a:tcPr>
                </a:tc>
              </a:tr>
              <a:tr h="5400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&gt;</a:t>
                      </a:r>
                      <a:r>
                        <a:rPr lang="ru-RU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6-7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7030A0"/>
                    </a:solidFill>
                  </a:tcPr>
                </a:tc>
              </a:tr>
              <a:tr h="5400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&gt;7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T3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T4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563832" y="232270"/>
            <a:ext cx="2588337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 – Tumor Size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334770" y="817045"/>
            <a:ext cx="1783830" cy="615338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828838" y="5023469"/>
            <a:ext cx="1016625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rgbClr val="FF9300"/>
                </a:solidFill>
                <a:latin typeface="Calibri"/>
                <a:cs typeface="Calibri"/>
              </a:rPr>
              <a:t>2.3 cm</a:t>
            </a:r>
            <a:endParaRPr lang="en-US" sz="2400" dirty="0">
              <a:solidFill>
                <a:srgbClr val="FF93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843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2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4676932" y="1049313"/>
          <a:ext cx="4362138" cy="50291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6426"/>
                <a:gridCol w="1712856"/>
                <a:gridCol w="1712856"/>
              </a:tblGrid>
              <a:tr h="708813">
                <a:tc>
                  <a:txBody>
                    <a:bodyPr/>
                    <a:lstStyle/>
                    <a:p>
                      <a:pPr algn="ctr" fontAlgn="b"/>
                      <a:r>
                        <a:rPr lang="it-IT" sz="2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(cm)</a:t>
                      </a:r>
                      <a:endParaRPr lang="it-IT" sz="2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7th</a:t>
                      </a:r>
                      <a:endParaRPr lang="en-US" sz="2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8th</a:t>
                      </a:r>
                      <a:endParaRPr lang="en-US" sz="2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</a:tr>
              <a:tr h="54004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≤1</a:t>
                      </a:r>
                      <a:endParaRPr lang="cs-CZ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T1a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T1a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FF0000"/>
                    </a:solidFill>
                  </a:tcPr>
                </a:tc>
              </a:tr>
              <a:tr h="540048"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u="none" strike="noStrike" smtClean="0">
                          <a:solidFill>
                            <a:schemeClr val="bg1"/>
                          </a:solidFill>
                          <a:effectLst/>
                        </a:rPr>
                        <a:t>&gt;1-2</a:t>
                      </a:r>
                      <a:endParaRPr lang="is-IS" sz="1800" b="0" i="0" u="none" strike="noStrike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T1b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FFC000"/>
                    </a:solidFill>
                  </a:tcPr>
                </a:tc>
              </a:tr>
              <a:tr h="540048"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u="none" strike="noStrike" smtClean="0">
                          <a:solidFill>
                            <a:schemeClr val="bg1"/>
                          </a:solidFill>
                          <a:effectLst/>
                        </a:rPr>
                        <a:t>&gt;2-3</a:t>
                      </a:r>
                      <a:endParaRPr lang="is-IS" sz="1800" b="0" i="0" u="none" strike="noStrike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T1b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T1c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FFFF00"/>
                    </a:solidFill>
                  </a:tcPr>
                </a:tc>
              </a:tr>
              <a:tr h="5400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&gt;</a:t>
                      </a:r>
                      <a:r>
                        <a:rPr lang="bg-BG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3-4</a:t>
                      </a:r>
                      <a:endParaRPr lang="bg-BG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u="none" strike="noStrike">
                          <a:solidFill>
                            <a:schemeClr val="bg1"/>
                          </a:solidFill>
                          <a:effectLst/>
                        </a:rPr>
                        <a:t>T2a</a:t>
                      </a:r>
                      <a:endParaRPr lang="is-IS" sz="1800" b="0" i="0" u="none" strike="noStrike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u="none" strike="noStrike">
                          <a:solidFill>
                            <a:schemeClr val="bg1"/>
                          </a:solidFill>
                          <a:effectLst/>
                        </a:rPr>
                        <a:t>T2a</a:t>
                      </a:r>
                      <a:endParaRPr lang="is-IS" sz="1800" b="0" i="0" u="none" strike="noStrike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00B0F0"/>
                    </a:solidFill>
                  </a:tcPr>
                </a:tc>
              </a:tr>
              <a:tr h="5400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&gt;</a:t>
                      </a:r>
                      <a:r>
                        <a:rPr lang="uk-UA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4-5</a:t>
                      </a:r>
                      <a:endParaRPr lang="uk-UA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u="none" strike="noStrike">
                          <a:solidFill>
                            <a:schemeClr val="bg1"/>
                          </a:solidFill>
                          <a:effectLst/>
                        </a:rPr>
                        <a:t>T2b</a:t>
                      </a:r>
                      <a:endParaRPr lang="is-IS" sz="1800" b="0" i="0" u="none" strike="noStrike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0070C0"/>
                    </a:solidFill>
                  </a:tcPr>
                </a:tc>
              </a:tr>
              <a:tr h="5400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&gt;</a:t>
                      </a:r>
                      <a:r>
                        <a:rPr lang="uk-UA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5-6</a:t>
                      </a:r>
                      <a:endParaRPr lang="uk-UA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u="none" strike="noStrike">
                          <a:solidFill>
                            <a:schemeClr val="bg1"/>
                          </a:solidFill>
                          <a:effectLst/>
                        </a:rPr>
                        <a:t>T2b</a:t>
                      </a:r>
                      <a:endParaRPr lang="is-IS" sz="1800" b="0" i="0" u="none" strike="noStrike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T3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7030A0"/>
                    </a:solidFill>
                  </a:tcPr>
                </a:tc>
              </a:tr>
              <a:tr h="5400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&gt;</a:t>
                      </a:r>
                      <a:r>
                        <a:rPr lang="ru-RU" sz="18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6-7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7030A0"/>
                    </a:solidFill>
                  </a:tcPr>
                </a:tc>
              </a:tr>
              <a:tr h="5400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&gt;7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T3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T4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563832" y="232270"/>
            <a:ext cx="2588337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 – Tumor Size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8838" y="5023469"/>
            <a:ext cx="1016625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rgbClr val="FFFF00"/>
                </a:solidFill>
                <a:latin typeface="Calibri"/>
                <a:cs typeface="Calibri"/>
              </a:rPr>
              <a:t>2.3 cm</a:t>
            </a:r>
            <a:endParaRPr lang="en-US" sz="2400" dirty="0">
              <a:solidFill>
                <a:srgbClr val="FFFF00"/>
              </a:solidFill>
              <a:latin typeface="Calibri"/>
              <a:cs typeface="Calibri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1852047" y="5292671"/>
            <a:ext cx="503695" cy="705173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61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728" y="0"/>
            <a:ext cx="8176545" cy="6334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6334780"/>
            <a:ext cx="9144000" cy="52322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Rami-Porta R et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al. The IASLC Lung Cancer Staging Project: Proposals for the Revisions of the T Descriptors in the Forthcoming Eighth Edition of the TNM Classification for Lung Cancer. J Thorac Oncol 2015; 10:990-1003</a:t>
            </a:r>
          </a:p>
        </p:txBody>
      </p:sp>
    </p:spTree>
    <p:extLst>
      <p:ext uri="{BB962C8B-B14F-4D97-AF65-F5344CB8AC3E}">
        <p14:creationId xmlns:p14="http://schemas.microsoft.com/office/powerpoint/2010/main" val="126670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-1" y="6334780"/>
            <a:ext cx="9144001" cy="52322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aseline="300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2</a:t>
            </a: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Adapted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from </a:t>
            </a: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Goldstraw P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et al. The IASLC Lung Cancer Staging Project: Proposals for Revision of the TNM Stage Groupings in the Forthcoming (Eighth) Edition of the TNM Classification for Lung Cancer. Journal of Thoracic Oncology 2016; 11:39-51</a:t>
            </a:r>
            <a:endParaRPr lang="en-US" sz="1400" baseline="300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3896723"/>
              </p:ext>
            </p:extLst>
          </p:nvPr>
        </p:nvGraphicFramePr>
        <p:xfrm>
          <a:off x="1624298" y="189852"/>
          <a:ext cx="5895405" cy="61465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4206"/>
                <a:gridCol w="2072082"/>
                <a:gridCol w="1163039"/>
                <a:gridCol w="1163039"/>
                <a:gridCol w="1163039"/>
              </a:tblGrid>
              <a:tr h="360318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</a:rPr>
                        <a:t>8th TNM Staging System</a:t>
                      </a:r>
                      <a:r>
                        <a:rPr lang="en-US" sz="2400" u="none" strike="noStrike" baseline="30000" dirty="0" smtClean="0">
                          <a:effectLst/>
                        </a:rPr>
                        <a:t>2</a:t>
                      </a:r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Occult Carcinoma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TX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Tis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IA1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T1a(mi)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IA2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IA3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7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T2a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8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T2b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T1a-c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T2a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300" u="none" strike="noStrike" dirty="0">
                          <a:effectLst/>
                        </a:rPr>
                        <a:t>11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T2b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12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13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IIIA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T1a-c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N2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300" u="none" strike="noStrike" dirty="0">
                          <a:effectLst/>
                        </a:rPr>
                        <a:t>T2a-b</a:t>
                      </a:r>
                      <a:endParaRPr lang="hu-H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N2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17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fi-FI" sz="1300" u="none" strike="noStrike" dirty="0">
                          <a:effectLst/>
                        </a:rPr>
                        <a:t>18</a:t>
                      </a:r>
                      <a:endParaRPr lang="fi-FI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IIIB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T1a-c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300" u="none" strike="noStrike" dirty="0">
                          <a:effectLst/>
                        </a:rPr>
                        <a:t>T2a-b</a:t>
                      </a:r>
                      <a:endParaRPr lang="hu-H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20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N2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300" u="none" strike="noStrike" dirty="0">
                          <a:effectLst/>
                        </a:rPr>
                        <a:t>21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N2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IIIC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23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24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IVA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M1a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25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M1b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26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IVB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M1c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601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0286" y="1597730"/>
            <a:ext cx="3443827" cy="2677656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Size:</a:t>
            </a:r>
          </a:p>
          <a:p>
            <a:pPr algn="ctr"/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-Longest dimension</a:t>
            </a:r>
          </a:p>
          <a:p>
            <a:pPr algn="ctr"/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-1 cm increments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9441" y="1597730"/>
            <a:ext cx="4124720" cy="3662541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Invasion:</a:t>
            </a:r>
          </a:p>
          <a:p>
            <a:pPr algn="ctr"/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T2 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  <a:sym typeface="Wingdings"/>
              </a:rPr>
              <a:t> 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Bronchus</a:t>
            </a:r>
          </a:p>
          <a:p>
            <a:pPr algn="ctr"/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T3 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  <a:sym typeface="Wingdings"/>
              </a:rPr>
              <a:t> 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Chest Wall/Apex</a:t>
            </a:r>
            <a:r>
              <a:rPr lang="en-US" sz="3200" baseline="30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*</a:t>
            </a:r>
          </a:p>
          <a:p>
            <a:pPr algn="ctr"/>
            <a:endParaRPr lang="en-US" sz="3200" dirty="0" smtClean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T4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  <a:sym typeface="Wingdings"/>
              </a:rPr>
              <a:t> 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Everything Else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0938" y="0"/>
            <a:ext cx="7714612" cy="707886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4000" dirty="0" smtClean="0">
                <a:solidFill>
                  <a:srgbClr val="00BCFF"/>
                </a:solidFill>
                <a:latin typeface="Calibri"/>
                <a:cs typeface="Calibri"/>
              </a:rPr>
              <a:t>Two components of the T descriptor</a:t>
            </a:r>
            <a:endParaRPr lang="en-US" sz="4000" dirty="0">
              <a:solidFill>
                <a:srgbClr val="00BCFF"/>
              </a:solidFill>
              <a:latin typeface="Calibri"/>
              <a:cs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87785" y="6334780"/>
            <a:ext cx="4520918" cy="52322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800" baseline="30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*</a:t>
            </a: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(Also includes phrenic nerve)</a:t>
            </a:r>
            <a:endParaRPr lang="en-US" sz="2800" baseline="300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0919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4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22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5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dirty="0" smtClean="0"/>
              <a:t>T2 Invasion:</a:t>
            </a:r>
          </a:p>
          <a:p>
            <a:endParaRPr lang="en-US" dirty="0"/>
          </a:p>
          <a:p>
            <a:pPr lvl="1"/>
            <a:r>
              <a:rPr lang="en-US" dirty="0" smtClean="0">
                <a:solidFill>
                  <a:srgbClr val="00BCFF"/>
                </a:solidFill>
              </a:rPr>
              <a:t>Bronchus invasion/ obstruction</a:t>
            </a:r>
            <a:r>
              <a:rPr lang="en-US" dirty="0" smtClean="0"/>
              <a:t>*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59091" y="6396335"/>
            <a:ext cx="2797817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*Carina/trachea – T4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5585" y="0"/>
            <a:ext cx="2560830" cy="954107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Size 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  <a:sym typeface="Wingdings"/>
              </a:rPr>
              <a:t> T1c</a:t>
            </a:r>
          </a:p>
          <a:p>
            <a:pPr algn="ctr"/>
            <a:r>
              <a:rPr lang="en-US" sz="3200" dirty="0" smtClean="0">
                <a:solidFill>
                  <a:srgbClr val="00BCFF"/>
                </a:solidFill>
                <a:latin typeface="Calibri"/>
                <a:cs typeface="Calibri"/>
                <a:sym typeface="Wingdings"/>
              </a:rPr>
              <a:t>Invasion  T2</a:t>
            </a:r>
            <a:endParaRPr lang="en-US" sz="3200" dirty="0">
              <a:solidFill>
                <a:srgbClr val="00BC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495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pic>
        <p:nvPicPr>
          <p:cNvPr id="5" name="Picture Placeholder 4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02163" y="0"/>
            <a:ext cx="9348328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Distance from carina no longer important in 8</a:t>
            </a:r>
            <a:r>
              <a:rPr lang="en-US" sz="3200" baseline="30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th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 TNM*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72406" y="6273225"/>
            <a:ext cx="3399200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rgbClr val="00BCFF"/>
                </a:solidFill>
                <a:latin typeface="Calibri"/>
                <a:cs typeface="Calibri"/>
              </a:rPr>
              <a:t>Both are T2 </a:t>
            </a:r>
            <a:r>
              <a:rPr lang="en-US" sz="3200" dirty="0">
                <a:solidFill>
                  <a:srgbClr val="00BCFF"/>
                </a:solidFill>
                <a:latin typeface="Calibri"/>
                <a:cs typeface="Calibri"/>
              </a:rPr>
              <a:t>t</a:t>
            </a:r>
            <a:r>
              <a:rPr lang="en-US" sz="3200" dirty="0" smtClean="0">
                <a:solidFill>
                  <a:srgbClr val="00BCFF"/>
                </a:solidFill>
                <a:latin typeface="Calibri"/>
                <a:cs typeface="Calibri"/>
              </a:rPr>
              <a:t>umors</a:t>
            </a:r>
            <a:endParaRPr lang="en-US" sz="3200" dirty="0">
              <a:solidFill>
                <a:srgbClr val="00BCFF"/>
              </a:solidFill>
              <a:latin typeface="Calibri"/>
              <a:cs typeface="Calibri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3682314" y="2866768"/>
            <a:ext cx="308918" cy="852616"/>
          </a:xfrm>
          <a:prstGeom prst="line">
            <a:avLst/>
          </a:prstGeom>
          <a:ln w="31750">
            <a:solidFill>
              <a:srgbClr val="FF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789494" y="3198167"/>
            <a:ext cx="715260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8000"/>
                </a:solidFill>
                <a:latin typeface="Calibri"/>
                <a:cs typeface="Calibri"/>
              </a:rPr>
              <a:t>4cm</a:t>
            </a:r>
            <a:endParaRPr lang="en-US" sz="2400" b="1" dirty="0">
              <a:solidFill>
                <a:srgbClr val="FF8000"/>
              </a:solidFill>
              <a:latin typeface="Calibri"/>
              <a:cs typeface="Calibri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7637192" y="2706129"/>
            <a:ext cx="172280" cy="160639"/>
          </a:xfrm>
          <a:prstGeom prst="line">
            <a:avLst/>
          </a:prstGeom>
          <a:ln w="31750"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673546" y="2786448"/>
            <a:ext cx="71846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Calibri"/>
                <a:cs typeface="Calibri"/>
              </a:rPr>
              <a:t>1cm</a:t>
            </a:r>
            <a:endParaRPr lang="en-US" sz="2400" b="1" dirty="0">
              <a:solidFill>
                <a:srgbClr val="FFFF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9584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sz="3600" dirty="0" smtClean="0"/>
              <a:t>T3 Invasion:</a:t>
            </a:r>
            <a:endParaRPr lang="en-US" sz="3600" dirty="0"/>
          </a:p>
          <a:p>
            <a:pPr algn="ctr"/>
            <a:endParaRPr lang="en-US" dirty="0"/>
          </a:p>
          <a:p>
            <a:pPr lvl="1" algn="ctr"/>
            <a:r>
              <a:rPr lang="en-US" dirty="0">
                <a:solidFill>
                  <a:srgbClr val="00BCFF"/>
                </a:solidFill>
              </a:rPr>
              <a:t>Chest </a:t>
            </a:r>
            <a:r>
              <a:rPr lang="en-US" dirty="0" smtClean="0">
                <a:solidFill>
                  <a:srgbClr val="00BCFF"/>
                </a:solidFill>
              </a:rPr>
              <a:t>Wall</a:t>
            </a:r>
            <a:endParaRPr lang="en-US" dirty="0">
              <a:solidFill>
                <a:srgbClr val="00BCFF"/>
              </a:solidFill>
            </a:endParaRPr>
          </a:p>
          <a:p>
            <a:pPr lvl="1" algn="ctr"/>
            <a:r>
              <a:rPr lang="en-US" dirty="0"/>
              <a:t>Pancoast </a:t>
            </a:r>
            <a:r>
              <a:rPr lang="en-US" dirty="0" smtClean="0"/>
              <a:t>Tumor</a:t>
            </a:r>
            <a:endParaRPr lang="en-US" dirty="0"/>
          </a:p>
          <a:p>
            <a:pPr lvl="1" algn="ctr"/>
            <a:r>
              <a:rPr lang="en-US" dirty="0" smtClean="0"/>
              <a:t>Phrenic Nerve</a:t>
            </a:r>
            <a:endParaRPr lang="en-US" dirty="0"/>
          </a:p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119868" y="6396335"/>
            <a:ext cx="5024132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3.2cm tumor; chest wall invasion 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  <a:sym typeface="Wingdings"/>
              </a:rPr>
              <a:t> T3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33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sz="3600" dirty="0"/>
              <a:t>T3 Invasion:</a:t>
            </a:r>
          </a:p>
          <a:p>
            <a:pPr algn="ctr"/>
            <a:endParaRPr lang="en-US" dirty="0"/>
          </a:p>
          <a:p>
            <a:pPr lvl="1" algn="ctr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Chest Wall</a:t>
            </a:r>
          </a:p>
          <a:p>
            <a:pPr lvl="1" algn="ctr"/>
            <a:r>
              <a:rPr lang="en-US" dirty="0">
                <a:solidFill>
                  <a:srgbClr val="00BCFF"/>
                </a:solidFill>
              </a:rPr>
              <a:t>Pancoast Tumor</a:t>
            </a:r>
          </a:p>
          <a:p>
            <a:pPr lvl="1" algn="ctr"/>
            <a:r>
              <a:rPr lang="en-US" dirty="0"/>
              <a:t>Phrenic Nerve</a:t>
            </a:r>
          </a:p>
          <a:p>
            <a:pPr algn="ctr"/>
            <a:endParaRPr lang="en-US" dirty="0"/>
          </a:p>
        </p:txBody>
      </p:sp>
      <p:pic>
        <p:nvPicPr>
          <p:cNvPr id="7" name="Picture Placeholder 7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09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dirty="0"/>
              <a:t>T4 Invasion:</a:t>
            </a:r>
            <a:br>
              <a:rPr lang="en-US" dirty="0"/>
            </a:br>
            <a:r>
              <a:rPr lang="en-US" sz="2000" dirty="0"/>
              <a:t>(everything else)</a:t>
            </a:r>
          </a:p>
          <a:p>
            <a:pPr algn="ctr"/>
            <a:endParaRPr lang="en-US" dirty="0"/>
          </a:p>
          <a:p>
            <a:pPr marL="463550" lvl="1" indent="-463550" algn="ctr"/>
            <a:r>
              <a:rPr lang="en-US" dirty="0"/>
              <a:t>Mediastinum</a:t>
            </a:r>
          </a:p>
          <a:p>
            <a:pPr marL="463550" lvl="1" indent="-463550" algn="ctr"/>
            <a:r>
              <a:rPr lang="en-US" dirty="0"/>
              <a:t>Heart</a:t>
            </a:r>
          </a:p>
          <a:p>
            <a:pPr marL="463550" lvl="1" indent="-463550" algn="ctr"/>
            <a:r>
              <a:rPr lang="en-US" dirty="0"/>
              <a:t>Great vessels</a:t>
            </a:r>
          </a:p>
          <a:p>
            <a:pPr marL="463550" lvl="1" indent="-463550" algn="ctr"/>
            <a:r>
              <a:rPr lang="en-US" dirty="0"/>
              <a:t>Trachea/carina</a:t>
            </a:r>
          </a:p>
          <a:p>
            <a:pPr marL="463550" lvl="1" indent="-463550" algn="ctr"/>
            <a:r>
              <a:rPr lang="en-US" dirty="0">
                <a:solidFill>
                  <a:srgbClr val="00BCFF"/>
                </a:solidFill>
              </a:rPr>
              <a:t>Vertebral body</a:t>
            </a:r>
          </a:p>
          <a:p>
            <a:pPr marL="463550" lvl="1" indent="-463550" algn="ctr"/>
            <a:r>
              <a:rPr lang="en-US" dirty="0" smtClean="0"/>
              <a:t>Diaphragm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7" name="Picture Placeholder 6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6736497" y="4225134"/>
            <a:ext cx="821866" cy="620482"/>
          </a:xfrm>
          <a:prstGeom prst="ellipse">
            <a:avLst/>
          </a:prstGeom>
          <a:noFill/>
          <a:ln w="25400">
            <a:solidFill>
              <a:srgbClr val="00B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47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6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sz="quarter" idx="15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dirty="0" smtClean="0"/>
              <a:t>T4 </a:t>
            </a:r>
            <a:r>
              <a:rPr lang="en-US" dirty="0"/>
              <a:t>Invasion:</a:t>
            </a:r>
            <a:br>
              <a:rPr lang="en-US" dirty="0"/>
            </a:br>
            <a:r>
              <a:rPr lang="en-US" sz="2000" dirty="0"/>
              <a:t>(everything else)</a:t>
            </a:r>
          </a:p>
          <a:p>
            <a:pPr algn="ctr"/>
            <a:endParaRPr lang="en-US" dirty="0"/>
          </a:p>
          <a:p>
            <a:pPr marL="463550" lvl="1" indent="-463550" algn="ctr"/>
            <a:r>
              <a:rPr lang="en-US" dirty="0" smtClean="0"/>
              <a:t>Mediastinum</a:t>
            </a:r>
          </a:p>
          <a:p>
            <a:pPr marL="463550" lvl="1" indent="-463550" algn="ctr"/>
            <a:r>
              <a:rPr lang="en-US" dirty="0" smtClean="0"/>
              <a:t>Heart</a:t>
            </a:r>
            <a:endParaRPr lang="en-US" dirty="0"/>
          </a:p>
          <a:p>
            <a:pPr marL="463550" lvl="1" indent="-463550" algn="ctr"/>
            <a:r>
              <a:rPr lang="en-US" dirty="0" smtClean="0"/>
              <a:t>Great </a:t>
            </a:r>
            <a:r>
              <a:rPr lang="en-US" dirty="0"/>
              <a:t>vessels</a:t>
            </a:r>
          </a:p>
          <a:p>
            <a:pPr marL="463550" lvl="1" indent="-463550" algn="ctr"/>
            <a:r>
              <a:rPr lang="en-US" dirty="0"/>
              <a:t>Trachea/carina</a:t>
            </a:r>
          </a:p>
          <a:p>
            <a:pPr marL="463550" lvl="1" indent="-463550" algn="ctr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Vertebral 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body</a:t>
            </a:r>
          </a:p>
          <a:p>
            <a:pPr marL="463550" lvl="1" indent="-463550" algn="ctr"/>
            <a:r>
              <a:rPr lang="en-US" dirty="0">
                <a:solidFill>
                  <a:srgbClr val="00BCFF"/>
                </a:solidFill>
              </a:rPr>
              <a:t>Diaphragm</a:t>
            </a:r>
          </a:p>
        </p:txBody>
      </p:sp>
      <p:pic>
        <p:nvPicPr>
          <p:cNvPr id="15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75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dirty="0"/>
              <a:t>T4 Invasion:</a:t>
            </a:r>
            <a:br>
              <a:rPr lang="en-US" dirty="0"/>
            </a:br>
            <a:r>
              <a:rPr lang="en-US" sz="2000" dirty="0"/>
              <a:t>(everything else)</a:t>
            </a:r>
          </a:p>
          <a:p>
            <a:pPr algn="ctr"/>
            <a:endParaRPr lang="en-US" dirty="0"/>
          </a:p>
          <a:p>
            <a:pPr marL="463550" lvl="1" indent="-463550" algn="ctr"/>
            <a:r>
              <a:rPr lang="en-US" dirty="0"/>
              <a:t>Mediastinum</a:t>
            </a:r>
          </a:p>
          <a:p>
            <a:pPr marL="463550" lvl="1" indent="-463550" algn="ctr"/>
            <a:r>
              <a:rPr lang="en-US" dirty="0">
                <a:solidFill>
                  <a:srgbClr val="00BCFF"/>
                </a:solidFill>
              </a:rPr>
              <a:t>Heart</a:t>
            </a:r>
          </a:p>
          <a:p>
            <a:pPr marL="463550" lvl="1" indent="-463550" algn="ctr"/>
            <a:r>
              <a:rPr lang="en-US" dirty="0"/>
              <a:t>Great vessels</a:t>
            </a:r>
          </a:p>
          <a:p>
            <a:pPr marL="463550" lvl="1" indent="-463550" algn="ctr"/>
            <a:r>
              <a:rPr lang="en-US" dirty="0"/>
              <a:t>Trachea/carina</a:t>
            </a:r>
          </a:p>
          <a:p>
            <a:pPr marL="463550" lvl="1" indent="-463550" algn="ctr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Vertebral body</a:t>
            </a:r>
          </a:p>
          <a:p>
            <a:pPr marL="463550" lvl="1" indent="-463550" algn="ctr"/>
            <a:r>
              <a:rPr lang="en-US" dirty="0" smtClean="0"/>
              <a:t>Diaphragm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644884" y="6334780"/>
            <a:ext cx="5854231" cy="52322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Left atrial invasion; tumor still resected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859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 – Satellite Nodules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US" dirty="0" smtClean="0"/>
              <a:t>Same lobe – </a:t>
            </a:r>
            <a:r>
              <a:rPr lang="en-US" dirty="0" smtClean="0">
                <a:solidFill>
                  <a:srgbClr val="00BCFF"/>
                </a:solidFill>
              </a:rPr>
              <a:t>T3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Same lung, different lobe – </a:t>
            </a:r>
            <a:r>
              <a:rPr lang="en-US" dirty="0" smtClean="0">
                <a:solidFill>
                  <a:srgbClr val="00BCFF"/>
                </a:solidFill>
              </a:rPr>
              <a:t>T4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Other lung – </a:t>
            </a:r>
            <a:r>
              <a:rPr lang="en-US" dirty="0" smtClean="0">
                <a:solidFill>
                  <a:srgbClr val="00BCFF"/>
                </a:solidFill>
              </a:rPr>
              <a:t>M1a</a:t>
            </a:r>
            <a:endParaRPr lang="en-US" dirty="0">
              <a:solidFill>
                <a:srgbClr val="00B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80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-1" y="6334780"/>
            <a:ext cx="9144001" cy="52322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aseline="300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2</a:t>
            </a: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Adapted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from </a:t>
            </a: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Goldstraw P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et al. The IASLC Lung Cancer Staging Project: Proposals for Revision of the TNM Stage Groupings in the Forthcoming (Eighth) Edition of the TNM Classification for Lung Cancer. Journal of Thoracic Oncology 2016; 11:39-51</a:t>
            </a:r>
            <a:endParaRPr lang="en-US" sz="1400" baseline="300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1" y="1905506"/>
            <a:ext cx="3248596" cy="3046988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Any metastases: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Stage IV</a:t>
            </a: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N3 nodes:</a:t>
            </a:r>
          </a:p>
          <a:p>
            <a:pPr algn="ctr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Stage IIIB</a:t>
            </a:r>
          </a:p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Surgery rarely performed beyond IIIA</a:t>
            </a:r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374581"/>
              </p:ext>
            </p:extLst>
          </p:nvPr>
        </p:nvGraphicFramePr>
        <p:xfrm>
          <a:off x="3248595" y="189852"/>
          <a:ext cx="5895405" cy="61465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4206"/>
                <a:gridCol w="2072082"/>
                <a:gridCol w="1163039"/>
                <a:gridCol w="1163039"/>
                <a:gridCol w="1163039"/>
              </a:tblGrid>
              <a:tr h="360318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</a:rPr>
                        <a:t>8th TNM Staging System</a:t>
                      </a:r>
                      <a:r>
                        <a:rPr lang="en-US" sz="2400" u="none" strike="noStrike" baseline="30000" dirty="0" smtClean="0">
                          <a:effectLst/>
                        </a:rPr>
                        <a:t>2</a:t>
                      </a:r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Occult Carcinoma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TX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Tis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IA1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T1a(mi)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IA2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IA3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7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T2a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8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T2b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T1a-c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T2a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300" u="none" strike="noStrike" dirty="0">
                          <a:effectLst/>
                        </a:rPr>
                        <a:t>11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T2b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12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13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IIIA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T1a-c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N2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300" u="none" strike="noStrike" dirty="0">
                          <a:effectLst/>
                        </a:rPr>
                        <a:t>T2a-b</a:t>
                      </a:r>
                      <a:endParaRPr lang="hu-H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N2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17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fi-FI" sz="1300" u="none" strike="noStrike" dirty="0">
                          <a:effectLst/>
                        </a:rPr>
                        <a:t>18</a:t>
                      </a:r>
                      <a:endParaRPr lang="fi-FI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IIIB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T1a-c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300" u="none" strike="noStrike" dirty="0">
                          <a:effectLst/>
                        </a:rPr>
                        <a:t>T2a-b</a:t>
                      </a:r>
                      <a:endParaRPr lang="hu-H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20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N2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300" u="none" strike="noStrike" dirty="0">
                          <a:effectLst/>
                        </a:rPr>
                        <a:t>21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N2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IIIC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23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24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IVA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M1a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25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M1b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26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IVB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M1c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3019939" y="5648476"/>
            <a:ext cx="63485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72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3546" y="1597730"/>
            <a:ext cx="3443827" cy="2677656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Size:</a:t>
            </a:r>
          </a:p>
          <a:p>
            <a:pPr algn="ctr"/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-Longest dimension</a:t>
            </a:r>
          </a:p>
          <a:p>
            <a:pPr algn="ctr"/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-1 cm increments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30919" y="1597730"/>
            <a:ext cx="3919535" cy="4770537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Invasion:</a:t>
            </a:r>
          </a:p>
          <a:p>
            <a:pPr algn="ctr"/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T2 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  <a:sym typeface="Wingdings"/>
              </a:rPr>
              <a:t> 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Bronchus</a:t>
            </a:r>
          </a:p>
          <a:p>
            <a:pPr algn="ctr"/>
            <a:endParaRPr lang="en-US" sz="32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T3 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  <a:sym typeface="Wingdings"/>
              </a:rPr>
              <a:t> 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Chest Wall/Apex</a:t>
            </a:r>
            <a:b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</a:br>
            <a:r>
              <a:rPr lang="en-US" sz="2400" i="1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phrenic nerve</a:t>
            </a:r>
            <a:br>
              <a:rPr lang="en-US" sz="2400" i="1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</a:br>
            <a:r>
              <a:rPr lang="en-US" sz="2400" i="1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satellite nodules in same lobe</a:t>
            </a:r>
            <a:endParaRPr lang="en-US" sz="2400" i="1" baseline="30000" dirty="0" smtClean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endParaRPr lang="en-US" sz="3200" dirty="0" smtClean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T4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  <a:sym typeface="Wingdings"/>
              </a:rPr>
              <a:t> 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Everything Else</a:t>
            </a:r>
          </a:p>
          <a:p>
            <a:pPr algn="ctr"/>
            <a:r>
              <a:rPr lang="en-US" sz="2400" i="1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</a:t>
            </a:r>
            <a:r>
              <a:rPr lang="en-US" sz="2400" i="1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atellite nodules in same lung</a:t>
            </a:r>
            <a:endParaRPr lang="en-US" sz="2400" i="1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0938" y="0"/>
            <a:ext cx="7714612" cy="707886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4000" dirty="0" smtClean="0">
                <a:solidFill>
                  <a:srgbClr val="00BCFF"/>
                </a:solidFill>
                <a:latin typeface="Calibri"/>
                <a:cs typeface="Calibri"/>
              </a:rPr>
              <a:t>Two components of the T descriptor</a:t>
            </a:r>
            <a:endParaRPr lang="en-US" sz="4000" dirty="0">
              <a:solidFill>
                <a:srgbClr val="00BC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6550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62114" y="2367172"/>
            <a:ext cx="5019771" cy="2123658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4400" dirty="0" smtClean="0">
                <a:solidFill>
                  <a:srgbClr val="00BCFF"/>
                </a:solidFill>
                <a:latin typeface="Calibri"/>
                <a:cs typeface="Calibri"/>
              </a:rPr>
              <a:t>SPECIAL SITUATIONS:</a:t>
            </a:r>
          </a:p>
          <a:p>
            <a:pPr algn="ctr"/>
            <a:endParaRPr lang="en-US" sz="4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Small Cell Carcinoma</a:t>
            </a:r>
            <a:endParaRPr lang="en-US" sz="4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692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29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1536176"/>
            <a:ext cx="9144000" cy="3785652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dirty="0" smtClean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endParaRPr lang="en-US" sz="2400" dirty="0" smtClean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3600" dirty="0" smtClean="0">
                <a:solidFill>
                  <a:srgbClr val="00BCFF"/>
                </a:solidFill>
                <a:latin typeface="Calibri"/>
                <a:cs typeface="Calibri"/>
              </a:rPr>
              <a:t>TNM applies to Small Cell Carcinoma</a:t>
            </a: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Prior </a:t>
            </a: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to 7th – staged </a:t>
            </a:r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as limited or extensive</a:t>
            </a: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endParaRPr lang="en-US" sz="2400" dirty="0" smtClean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399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8" name="Picture Placeholder 17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031881" y="3198167"/>
            <a:ext cx="5080237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Few SCC patients treated </a:t>
            </a:r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  <a:t>surgically</a:t>
            </a:r>
            <a:endParaRPr lang="en-US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04567" y="6396334"/>
            <a:ext cx="5134867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Underwent LLLectomy and PA resection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2594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941" y="1690063"/>
            <a:ext cx="9026125" cy="34778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SPECIAL SITUATIONS: Adenocarcinoma</a:t>
            </a:r>
          </a:p>
          <a:p>
            <a:pPr algn="ctr"/>
            <a:endParaRPr lang="en-US" sz="4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Mixed solid and groundglass nodule</a:t>
            </a:r>
          </a:p>
          <a:p>
            <a:pPr algn="ctr"/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Multiple Adenocarcinomas</a:t>
            </a:r>
          </a:p>
          <a:p>
            <a:pPr algn="ctr"/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Pneumonic </a:t>
            </a:r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Adenocarcinoma</a:t>
            </a:r>
            <a:endParaRPr lang="en-US" sz="4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824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Mixed solid and GGO:</a:t>
            </a:r>
          </a:p>
          <a:p>
            <a:pPr lvl="1"/>
            <a:r>
              <a:rPr lang="en-US" dirty="0" smtClean="0">
                <a:solidFill>
                  <a:srgbClr val="00BCFF"/>
                </a:solidFill>
              </a:rPr>
              <a:t>Solid </a:t>
            </a:r>
            <a:r>
              <a:rPr lang="en-US" dirty="0"/>
              <a:t>(invasive component) </a:t>
            </a:r>
            <a:r>
              <a:rPr lang="en-US" dirty="0" smtClean="0"/>
              <a:t>measured separately</a:t>
            </a:r>
            <a:endParaRPr lang="en-US" dirty="0"/>
          </a:p>
          <a:p>
            <a:pPr lvl="1"/>
            <a:r>
              <a:rPr lang="en-US" dirty="0" smtClean="0"/>
              <a:t>(total </a:t>
            </a:r>
            <a:r>
              <a:rPr lang="en-US" dirty="0"/>
              <a:t>lesion </a:t>
            </a:r>
            <a:r>
              <a:rPr lang="en-US" dirty="0" smtClean="0"/>
              <a:t>diameter should also be reported)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5994396"/>
            <a:ext cx="4572000" cy="738664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Carter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BW, Godoy MCB, Wu CC, Erasmus JJ, Truong MT. Current Controversies in Lung Cancer Staging. Journal of Thoracic Imaging 2016; 31:201-214</a:t>
            </a:r>
          </a:p>
        </p:txBody>
      </p:sp>
    </p:spTree>
    <p:extLst>
      <p:ext uri="{BB962C8B-B14F-4D97-AF65-F5344CB8AC3E}">
        <p14:creationId xmlns:p14="http://schemas.microsoft.com/office/powerpoint/2010/main" val="107864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7" name="Picture Placeholder 6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‘Pneumonic’ type of mucinous adenocarcinoma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T3 (same lobe)</a:t>
            </a:r>
          </a:p>
          <a:p>
            <a:pPr lvl="1"/>
            <a:r>
              <a:rPr lang="en-US" dirty="0" smtClean="0"/>
              <a:t>T4 (same lung)</a:t>
            </a:r>
            <a:endParaRPr lang="en-US" dirty="0"/>
          </a:p>
          <a:p>
            <a:pPr lvl="1"/>
            <a:r>
              <a:rPr lang="en-US" dirty="0" smtClean="0">
                <a:solidFill>
                  <a:srgbClr val="00BCFF"/>
                </a:solidFill>
              </a:rPr>
              <a:t>M1a if both lungs</a:t>
            </a:r>
          </a:p>
          <a:p>
            <a:pPr lvl="1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52009" y="3198167"/>
            <a:ext cx="1611981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39-year-old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3708" y="6058756"/>
            <a:ext cx="3864584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(Often have better prognosis)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930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‘Pneumonic’ type of mucinous adenocarcinoma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T3 (same lobe)</a:t>
            </a:r>
          </a:p>
          <a:p>
            <a:pPr lvl="1"/>
            <a:r>
              <a:rPr lang="en-US" dirty="0"/>
              <a:t>T4 (same lung)</a:t>
            </a:r>
          </a:p>
          <a:p>
            <a:pPr lvl="1"/>
            <a:r>
              <a:rPr lang="en-US" dirty="0">
                <a:solidFill>
                  <a:srgbClr val="00BCFF"/>
                </a:solidFill>
              </a:rPr>
              <a:t>M1a if both lungs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6" name="Picture Placeholder 6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77552" y="0"/>
            <a:ext cx="1160895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Original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8" name="Oval 7"/>
          <p:cNvSpPr/>
          <p:nvPr/>
        </p:nvSpPr>
        <p:spPr>
          <a:xfrm>
            <a:off x="7438447" y="2675238"/>
            <a:ext cx="753762" cy="753762"/>
          </a:xfrm>
          <a:prstGeom prst="ellipse">
            <a:avLst/>
          </a:prstGeom>
          <a:noFill/>
          <a:ln w="25400">
            <a:solidFill>
              <a:srgbClr val="00B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4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4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5" name="Picture Placeholder 14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‘Pneumonic’ type of mucinous adenocarcinoma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T3 (same lobe)</a:t>
            </a:r>
          </a:p>
          <a:p>
            <a:pPr lvl="1"/>
            <a:r>
              <a:rPr lang="en-US" dirty="0"/>
              <a:t>T4 (same lung)</a:t>
            </a:r>
          </a:p>
          <a:p>
            <a:pPr lvl="1"/>
            <a:r>
              <a:rPr lang="en-US" dirty="0">
                <a:solidFill>
                  <a:srgbClr val="00BCFF"/>
                </a:solidFill>
              </a:rPr>
              <a:t>M1a if both lungs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3429000"/>
            <a:ext cx="1598579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1 year later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77552" y="0"/>
            <a:ext cx="1160895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Original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7438447" y="2675238"/>
            <a:ext cx="753762" cy="753762"/>
          </a:xfrm>
          <a:prstGeom prst="ellipse">
            <a:avLst/>
          </a:prstGeom>
          <a:noFill/>
          <a:ln w="25400">
            <a:solidFill>
              <a:srgbClr val="00B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9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-1" y="6334780"/>
            <a:ext cx="9144001" cy="52322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aseline="300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2</a:t>
            </a: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Adapted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from </a:t>
            </a: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Goldstraw P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et al. The IASLC Lung Cancer Staging Project: Proposals for Revision of the TNM Stage Groupings in the Forthcoming (Eighth) Edition of the TNM Classification for Lung Cancer. Journal of Thoracic Oncology 2016; 11:39-51</a:t>
            </a:r>
            <a:endParaRPr lang="en-US" sz="1400" baseline="300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" y="1905506"/>
            <a:ext cx="3248596" cy="3046988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Any metastases:</a:t>
            </a:r>
          </a:p>
          <a:p>
            <a:pPr algn="ctr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Stage IV</a:t>
            </a: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N3 nodes: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Stage IIIB</a:t>
            </a: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Surgery rarely performed beyond IIIA</a:t>
            </a:r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560242"/>
              </p:ext>
            </p:extLst>
          </p:nvPr>
        </p:nvGraphicFramePr>
        <p:xfrm>
          <a:off x="3248595" y="189852"/>
          <a:ext cx="5895405" cy="61465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4206"/>
                <a:gridCol w="2072082"/>
                <a:gridCol w="1163039"/>
                <a:gridCol w="1163039"/>
                <a:gridCol w="1163039"/>
              </a:tblGrid>
              <a:tr h="360318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</a:rPr>
                        <a:t>8th TNM Staging System</a:t>
                      </a:r>
                      <a:r>
                        <a:rPr lang="en-US" sz="2400" u="none" strike="noStrike" baseline="30000" dirty="0" smtClean="0">
                          <a:effectLst/>
                        </a:rPr>
                        <a:t>2</a:t>
                      </a:r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Occult Carcinoma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TX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Tis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IA1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T1a(mi)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IA2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IA3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7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T2a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8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T2b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T1a-c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T2a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300" u="none" strike="noStrike" dirty="0">
                          <a:effectLst/>
                        </a:rPr>
                        <a:t>11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T2b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12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13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IIIA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T1a-c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N2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300" u="none" strike="noStrike" dirty="0">
                          <a:effectLst/>
                        </a:rPr>
                        <a:t>T2a-b</a:t>
                      </a:r>
                      <a:endParaRPr lang="hu-H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N2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17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fi-FI" sz="1300" u="none" strike="noStrike" dirty="0">
                          <a:effectLst/>
                        </a:rPr>
                        <a:t>18</a:t>
                      </a:r>
                      <a:endParaRPr lang="fi-FI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IIIB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T1a-c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300" u="none" strike="noStrike" dirty="0">
                          <a:effectLst/>
                        </a:rPr>
                        <a:t>T2a-b</a:t>
                      </a:r>
                      <a:endParaRPr lang="hu-H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20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N2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300" u="none" strike="noStrike" dirty="0">
                          <a:effectLst/>
                        </a:rPr>
                        <a:t>21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N2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IIIC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23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24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IVA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M1a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25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M1b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26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IVB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M1c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3017520" y="4327676"/>
            <a:ext cx="63485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141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6" name="Picture Placeholder 5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For multifocal GGO:</a:t>
            </a:r>
          </a:p>
          <a:p>
            <a:pPr lvl="1"/>
            <a:r>
              <a:rPr lang="en-US" dirty="0" smtClean="0">
                <a:solidFill>
                  <a:srgbClr val="00BCFF"/>
                </a:solidFill>
              </a:rPr>
              <a:t>T stage of largest nodule</a:t>
            </a:r>
            <a:endParaRPr lang="en-US" dirty="0">
              <a:solidFill>
                <a:srgbClr val="00B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10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7" name="Picture Placeholder 6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For multifocal GGO:</a:t>
            </a:r>
          </a:p>
          <a:p>
            <a:pPr lvl="1"/>
            <a:r>
              <a:rPr lang="en-US" dirty="0">
                <a:solidFill>
                  <a:srgbClr val="00BCFF"/>
                </a:solidFill>
              </a:rPr>
              <a:t>T stage of largest nodule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80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35469" y="2367172"/>
            <a:ext cx="6273064" cy="2123658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SPECIAL SITUATIONS:</a:t>
            </a:r>
          </a:p>
          <a:p>
            <a:pPr algn="ctr"/>
            <a:endParaRPr lang="en-US" sz="4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Synchronous Lung Cancers</a:t>
            </a:r>
            <a:endParaRPr lang="en-US" sz="4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8908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5" name="Picture Placeholder 4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Synchronous primaries</a:t>
            </a:r>
          </a:p>
          <a:p>
            <a:endParaRPr lang="en-US" dirty="0"/>
          </a:p>
          <a:p>
            <a:r>
              <a:rPr lang="en-US" dirty="0" smtClean="0"/>
              <a:t>Each TNM separate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64991" y="6396335"/>
            <a:ext cx="2786019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Small cell carcinoma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86068" y="0"/>
            <a:ext cx="3343864" cy="46166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Squamous cell carcinoma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988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17855" y="3105835"/>
            <a:ext cx="7108293" cy="646331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3600" dirty="0" smtClean="0">
                <a:solidFill>
                  <a:srgbClr val="00BCFF"/>
                </a:solidFill>
                <a:latin typeface="Calibri"/>
                <a:cs typeface="Calibri"/>
              </a:rPr>
              <a:t>Should you put a stage in the report?</a:t>
            </a:r>
            <a:endParaRPr lang="en-US" sz="3600" dirty="0">
              <a:solidFill>
                <a:srgbClr val="00BC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661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7" name="Picture Placeholder 6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061" b="-5061"/>
          <a:stretch/>
        </p:blipFill>
        <p:spPr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6273225"/>
            <a:ext cx="9144000" cy="58477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Glastonbury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CM, 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et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al. Do Radiologists Have Stage Fright? Tumor Staging and How We Can Add Value to the Care of Patients with Cancer. Radiology 2016; 278:11-12</a:t>
            </a:r>
          </a:p>
        </p:txBody>
      </p:sp>
    </p:spTree>
    <p:extLst>
      <p:ext uri="{BB962C8B-B14F-4D97-AF65-F5344CB8AC3E}">
        <p14:creationId xmlns:p14="http://schemas.microsoft.com/office/powerpoint/2010/main" val="27046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5"/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" y="1420792"/>
            <a:ext cx="3710608" cy="1200329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“3.5 cm left upper lobe mass with possible mediastinal invasion”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3480640"/>
            <a:ext cx="3710608" cy="830997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“Enlarged, enhancing subaortic lymph node”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4958258"/>
            <a:ext cx="3710608" cy="830997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“Left pleural effusion with enhancing nodularity”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10346" y="1667012"/>
            <a:ext cx="1309974" cy="707886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rgbClr val="00BCFF"/>
                </a:solidFill>
                <a:latin typeface="Calibri"/>
                <a:cs typeface="Calibri"/>
                <a:sym typeface="Wingdings"/>
              </a:rPr>
              <a:t> </a:t>
            </a:r>
            <a:r>
              <a:rPr lang="en-US" sz="4000" dirty="0" smtClean="0">
                <a:solidFill>
                  <a:srgbClr val="00BCFF"/>
                </a:solidFill>
                <a:latin typeface="Calibri"/>
                <a:cs typeface="Calibri"/>
                <a:sym typeface="Wingdings"/>
              </a:rPr>
              <a:t>T2a</a:t>
            </a:r>
            <a:endParaRPr lang="en-US" sz="2400" dirty="0">
              <a:solidFill>
                <a:srgbClr val="00BCFF"/>
              </a:solidFill>
              <a:latin typeface="Calibri"/>
              <a:cs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10346" y="3511417"/>
            <a:ext cx="1146468" cy="707886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rgbClr val="00BCFF"/>
                </a:solidFill>
                <a:latin typeface="Calibri"/>
                <a:cs typeface="Calibri"/>
                <a:sym typeface="Wingdings"/>
              </a:rPr>
              <a:t> </a:t>
            </a:r>
            <a:r>
              <a:rPr lang="en-US" sz="4000" dirty="0" smtClean="0">
                <a:solidFill>
                  <a:srgbClr val="00BCFF"/>
                </a:solidFill>
                <a:latin typeface="Calibri"/>
                <a:cs typeface="Calibri"/>
                <a:sym typeface="Wingdings"/>
              </a:rPr>
              <a:t>N2</a:t>
            </a:r>
            <a:endParaRPr lang="en-US" sz="2400" dirty="0">
              <a:solidFill>
                <a:srgbClr val="00BCFF"/>
              </a:solidFill>
              <a:latin typeface="Calibri"/>
              <a:cs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10346" y="5019813"/>
            <a:ext cx="1499128" cy="707886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rgbClr val="00BCFF"/>
                </a:solidFill>
                <a:latin typeface="Calibri"/>
                <a:cs typeface="Calibri"/>
                <a:sym typeface="Wingdings"/>
              </a:rPr>
              <a:t> </a:t>
            </a:r>
            <a:r>
              <a:rPr lang="en-US" sz="4000" dirty="0" smtClean="0">
                <a:solidFill>
                  <a:srgbClr val="00BCFF"/>
                </a:solidFill>
                <a:latin typeface="Calibri"/>
                <a:cs typeface="Calibri"/>
                <a:sym typeface="Wingdings"/>
              </a:rPr>
              <a:t>M1a</a:t>
            </a:r>
            <a:endParaRPr lang="en-US" sz="2400" dirty="0">
              <a:solidFill>
                <a:srgbClr val="00BC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4644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 and M have changed for the 8</a:t>
            </a:r>
            <a:r>
              <a:rPr lang="en-US" baseline="30000" dirty="0" smtClean="0"/>
              <a:t>th</a:t>
            </a:r>
            <a:r>
              <a:rPr lang="en-US" dirty="0" smtClean="0"/>
              <a:t> TNM system</a:t>
            </a:r>
          </a:p>
          <a:p>
            <a:r>
              <a:rPr lang="en-US" dirty="0" smtClean="0">
                <a:solidFill>
                  <a:srgbClr val="00BCFF"/>
                </a:solidFill>
              </a:rPr>
              <a:t>T</a:t>
            </a:r>
            <a:r>
              <a:rPr lang="en-US" dirty="0" smtClean="0"/>
              <a:t> – Size, Invasion</a:t>
            </a:r>
          </a:p>
          <a:p>
            <a:r>
              <a:rPr lang="en-US" dirty="0" smtClean="0">
                <a:solidFill>
                  <a:srgbClr val="00BCFF"/>
                </a:solidFill>
              </a:rPr>
              <a:t>N</a:t>
            </a:r>
            <a:r>
              <a:rPr lang="en-US" dirty="0" smtClean="0"/>
              <a:t> – further away from primary, higher N</a:t>
            </a:r>
            <a:endParaRPr lang="en-US" dirty="0" smtClean="0">
              <a:sym typeface="Wingdings"/>
            </a:endParaRPr>
          </a:p>
          <a:p>
            <a:r>
              <a:rPr lang="en-US" dirty="0" smtClean="0">
                <a:solidFill>
                  <a:srgbClr val="00BCFF"/>
                </a:solidFill>
                <a:sym typeface="Wingdings"/>
              </a:rPr>
              <a:t>M</a:t>
            </a:r>
            <a:r>
              <a:rPr lang="en-US" dirty="0" smtClean="0">
                <a:sym typeface="Wingdings"/>
              </a:rPr>
              <a:t>: </a:t>
            </a:r>
          </a:p>
          <a:p>
            <a:pPr lvl="1"/>
            <a:r>
              <a:rPr lang="en-US" dirty="0">
                <a:sym typeface="Wingdings"/>
              </a:rPr>
              <a:t>I</a:t>
            </a:r>
            <a:r>
              <a:rPr lang="en-US" dirty="0" smtClean="0">
                <a:sym typeface="Wingdings"/>
              </a:rPr>
              <a:t>ntrathoracic – M1a</a:t>
            </a:r>
          </a:p>
          <a:p>
            <a:pPr lvl="1"/>
            <a:r>
              <a:rPr lang="en-US" dirty="0" smtClean="0">
                <a:sym typeface="Wingdings"/>
              </a:rPr>
              <a:t>Extrathoracic – </a:t>
            </a:r>
          </a:p>
          <a:p>
            <a:pPr lvl="2"/>
            <a:r>
              <a:rPr lang="en-US" dirty="0">
                <a:sym typeface="Wingdings"/>
              </a:rPr>
              <a:t>O</a:t>
            </a:r>
            <a:r>
              <a:rPr lang="en-US" dirty="0" smtClean="0">
                <a:sym typeface="Wingdings"/>
              </a:rPr>
              <a:t>ne – M1b</a:t>
            </a:r>
          </a:p>
          <a:p>
            <a:pPr lvl="2"/>
            <a:r>
              <a:rPr lang="en-US" dirty="0" smtClean="0">
                <a:sym typeface="Wingdings"/>
              </a:rPr>
              <a:t>Multiple – M1c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48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00BCFF"/>
                </a:solidFill>
              </a:rPr>
              <a:t>Thank You!</a:t>
            </a:r>
            <a:endParaRPr lang="en-US" sz="4800" dirty="0">
              <a:solidFill>
                <a:srgbClr val="00BCFF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For references and more information please see my website (below)</a:t>
            </a:r>
            <a:endParaRPr lang="en-US" dirty="0"/>
          </a:p>
          <a:p>
            <a:endParaRPr lang="en-US" dirty="0" smtClean="0"/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</a:rPr>
              <a:t>Lymph node map app:   </a:t>
            </a:r>
            <a:r>
              <a:rPr lang="en-US" sz="2800" dirty="0">
                <a:solidFill>
                  <a:schemeClr val="bg1">
                    <a:lumMod val="95000"/>
                  </a:schemeClr>
                </a:solidFill>
              </a:rPr>
              <a:t>http://www.radiologiq.com/nodes/</a:t>
            </a:r>
          </a:p>
          <a:p>
            <a:endParaRPr lang="en-US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4000" i="1" dirty="0" smtClean="0">
                <a:solidFill>
                  <a:srgbClr val="00BCFF"/>
                </a:solidFill>
              </a:rPr>
              <a:t>travis.henry@ucsf.edu	 </a:t>
            </a:r>
          </a:p>
          <a:p>
            <a:pPr marL="0" indent="0" algn="ctr">
              <a:buNone/>
            </a:pPr>
            <a:r>
              <a:rPr lang="en-US" sz="4000" i="1" dirty="0" smtClean="0">
                <a:solidFill>
                  <a:srgbClr val="00BCFF"/>
                </a:solidFill>
              </a:rPr>
              <a:t>THrads.com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3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fontAlgn="base"/>
            <a:r>
              <a:rPr lang="en-US" dirty="0"/>
              <a:t>Goldstraw P, Chansky K, Crowley J, et al. The IASLC Lung Cancer Staging Project: Proposals for Revision of the TNM Stage Groupings in the Forthcoming (Eighth) Edition of the TNM Classification for Lung Cancer. </a:t>
            </a:r>
            <a:r>
              <a:rPr lang="en-US" i="1" dirty="0"/>
              <a:t>Journal of Thoracic Oncology</a:t>
            </a:r>
            <a:r>
              <a:rPr lang="en-US" dirty="0"/>
              <a:t> 2016; 11:39-51.</a:t>
            </a:r>
          </a:p>
          <a:p>
            <a:pPr fontAlgn="base"/>
            <a:r>
              <a:rPr lang="en-US" dirty="0"/>
              <a:t>Rami-Porta R, Bolejack V, Crowley J, et al. The IASLC Lung Cancer Staging Project: Proposals for the Revisions of the T Descriptors in the Forthcoming Eighth Edition of the TNM Classification for Lung Cancer. </a:t>
            </a:r>
            <a:r>
              <a:rPr lang="en-US" i="1" dirty="0"/>
              <a:t>J Thorac Oncol</a:t>
            </a:r>
            <a:r>
              <a:rPr lang="en-US" dirty="0"/>
              <a:t> 2015; 10:990-1003</a:t>
            </a:r>
          </a:p>
          <a:p>
            <a:pPr fontAlgn="base"/>
            <a:r>
              <a:rPr lang="en-US" dirty="0"/>
              <a:t>Asamura H, Chansky K, Crowley J, et al. The International Association for the Study of Lung Cancer Lung Cancer Staging Project: Proposals for the Revision of the N Descriptors in the Forthcoming 8th Edition of the TNM Classification for Lung Cancer. </a:t>
            </a:r>
            <a:r>
              <a:rPr lang="en-US" i="1" dirty="0"/>
              <a:t>J Thorac Oncol</a:t>
            </a:r>
            <a:r>
              <a:rPr lang="en-US" dirty="0"/>
              <a:t> 2015; 10:1675-1684</a:t>
            </a:r>
          </a:p>
          <a:p>
            <a:pPr fontAlgn="base"/>
            <a:r>
              <a:rPr lang="en-US" dirty="0"/>
              <a:t>Eberhardt WE, Mitchell A, Crowley J, et al. The IASLC Lung Cancer Staging Project: Proposals for the Revision of the M Descriptors in the Forthcoming Eighth Edition of the TNM Classification of Lung Cancer. </a:t>
            </a:r>
            <a:r>
              <a:rPr lang="en-US" i="1" dirty="0"/>
              <a:t>J Thorac Oncol</a:t>
            </a:r>
            <a:r>
              <a:rPr lang="en-US" dirty="0"/>
              <a:t> 2015; 10:1515-1522</a:t>
            </a:r>
          </a:p>
          <a:p>
            <a:pPr fontAlgn="base"/>
            <a:r>
              <a:rPr lang="en-US" dirty="0"/>
              <a:t>Boxer MM, Vinod SK, Shafiq J, Duggan KJ. Do multidisciplinary team meetings make a difference in the management of lung cancer? </a:t>
            </a:r>
            <a:r>
              <a:rPr lang="en-US" i="1" dirty="0"/>
              <a:t>Cancer</a:t>
            </a:r>
            <a:r>
              <a:rPr lang="en-US" dirty="0"/>
              <a:t> 2011; 117:5112-5120.</a:t>
            </a:r>
          </a:p>
          <a:p>
            <a:pPr fontAlgn="base"/>
            <a:r>
              <a:rPr lang="en-US" dirty="0"/>
              <a:t>Pillay B, Wootten AC, Crowe H, et al. The impact of multidisciplinary team meetings on patient assessment, management and outcomes in oncology settings: A systematic review of the literature. </a:t>
            </a:r>
            <a:r>
              <a:rPr lang="en-US" i="1" dirty="0"/>
              <a:t>Cancer Treat Rev</a:t>
            </a:r>
            <a:r>
              <a:rPr lang="en-US" dirty="0"/>
              <a:t> 2016; 42:56-72.</a:t>
            </a:r>
          </a:p>
          <a:p>
            <a:pPr fontAlgn="base"/>
            <a:r>
              <a:rPr lang="en-US" dirty="0"/>
              <a:t>Friedman EL, Kruklitis RJ, Patson BJ, Sopka DM, Weiss MJ. Effectiveness of a thoracic multidisciplinary clinic in the treatment of stage III non-small-cell lung cancer. </a:t>
            </a:r>
            <a:r>
              <a:rPr lang="en-US" i="1" dirty="0"/>
              <a:t>J Multidiscip Healthc</a:t>
            </a:r>
            <a:r>
              <a:rPr lang="en-US" dirty="0"/>
              <a:t>2016; 9:267-274.</a:t>
            </a:r>
          </a:p>
          <a:p>
            <a:pPr fontAlgn="base"/>
            <a:r>
              <a:rPr lang="en-US" dirty="0"/>
              <a:t>El-Sherief AH, Lau CT, Wu CC, Drake RL, Abbott GF, Rice TW. International association for the study of lung cancer (IASLC) lymph node map: radiologic review with CT illustration. </a:t>
            </a:r>
            <a:r>
              <a:rPr lang="en-US" i="1" dirty="0"/>
              <a:t>Radiographics</a:t>
            </a:r>
            <a:r>
              <a:rPr lang="en-US" dirty="0"/>
              <a:t> 2014; 34:1680-1691</a:t>
            </a:r>
          </a:p>
          <a:p>
            <a:pPr fontAlgn="base"/>
            <a:r>
              <a:rPr lang="en-US" dirty="0"/>
              <a:t>De Ruysscher D, Wanders R, van Baardwijk A, et al. Radical treatment of non-small-cell lung cancer patients with synchronous oligometastases: long-term results of a prospective phase II trial (Nct01282450). </a:t>
            </a:r>
            <a:r>
              <a:rPr lang="en-US" i="1" dirty="0"/>
              <a:t>J Thorac Oncol</a:t>
            </a:r>
            <a:r>
              <a:rPr lang="en-US" dirty="0"/>
              <a:t> 2012; 7:1547-1555</a:t>
            </a:r>
          </a:p>
          <a:p>
            <a:pPr fontAlgn="base"/>
            <a:r>
              <a:rPr lang="en-US" dirty="0"/>
              <a:t>Detterbeck FC, Nicholson AG, Franklin WA, et al. The IASLC Lung Cancer Staging Project: Summary of Proposals for Revisions of the Classification of Lung Cancers with Multiple Pulmonary Sites of Involvement in the Forthcoming Eighth Edition of the TNM Classification. </a:t>
            </a:r>
            <a:r>
              <a:rPr lang="en-US" i="1" dirty="0"/>
              <a:t>J Thorac Oncol</a:t>
            </a:r>
            <a:r>
              <a:rPr lang="en-US" dirty="0"/>
              <a:t> 2016; 11:639-650</a:t>
            </a:r>
          </a:p>
          <a:p>
            <a:pPr fontAlgn="base"/>
            <a:r>
              <a:rPr lang="en-US" dirty="0"/>
              <a:t>Carter BW, Godoy MCB, Wu CC, Erasmus JJ, Truong MT. Current Controversies in Lung Cancer Staging. </a:t>
            </a:r>
            <a:r>
              <a:rPr lang="en-US" i="1" dirty="0"/>
              <a:t>Journal of Thoracic Imaging</a:t>
            </a:r>
            <a:r>
              <a:rPr lang="en-US" dirty="0"/>
              <a:t> 2016; 31:201-214</a:t>
            </a:r>
          </a:p>
          <a:p>
            <a:pPr fontAlgn="base"/>
            <a:r>
              <a:rPr lang="en-US" dirty="0"/>
              <a:t>Kligerman S, Abbott G. A radiologic review of the new TNM classification for lung cancer. </a:t>
            </a:r>
            <a:r>
              <a:rPr lang="en-US" i="1" dirty="0"/>
              <a:t>AJR Am J Roentgenol</a:t>
            </a:r>
            <a:r>
              <a:rPr lang="en-US" dirty="0"/>
              <a:t> 2010; 194:562-573</a:t>
            </a:r>
          </a:p>
          <a:p>
            <a:pPr fontAlgn="base"/>
            <a:r>
              <a:rPr lang="en-US" dirty="0"/>
              <a:t>Nicholson AG, Chansky K, Crowley J, et al. The International Association for the Study of Lung Cancer Lung Cancer Staging Project: Proposals for the Revision of the Clinical and Pathologic Staging of Small Cell Lung Cancer in the Forthcoming Eighth Edition of the TNM Classification for Lung Cancer. </a:t>
            </a:r>
            <a:r>
              <a:rPr lang="en-US" i="1" dirty="0"/>
              <a:t>J Thorac Oncol</a:t>
            </a:r>
            <a:r>
              <a:rPr lang="en-US" dirty="0"/>
              <a:t> 2016; 11:300-311</a:t>
            </a:r>
          </a:p>
          <a:p>
            <a:pPr fontAlgn="base"/>
            <a:r>
              <a:rPr lang="en-US" dirty="0"/>
              <a:t>AJCC Lung Cancer Staging 7th Edition</a:t>
            </a:r>
            <a:br>
              <a:rPr lang="en-US" dirty="0"/>
            </a:br>
            <a:r>
              <a:rPr lang="en-US" dirty="0"/>
              <a:t>http://cancerstaging.org/references-tools/quickreferences/documents/lungmedium.pdf (accessed 2016.11.07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56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-1" y="6334780"/>
            <a:ext cx="9144001" cy="52322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aseline="300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2</a:t>
            </a: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Adapted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from </a:t>
            </a: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Goldstraw P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et al. The IASLC Lung Cancer Staging Project: Proposals for Revision of the TNM Stage Groupings in the Forthcoming (Eighth) Edition of the TNM Classification for Lung Cancer. Journal of Thoracic Oncology 2016; 11:39-51</a:t>
            </a:r>
            <a:endParaRPr lang="en-US" sz="1400" baseline="300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" y="1905506"/>
            <a:ext cx="3248596" cy="3046988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Any metastases:</a:t>
            </a:r>
          </a:p>
          <a:p>
            <a:pPr algn="ctr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Stage IV</a:t>
            </a:r>
          </a:p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N3 nodes:</a:t>
            </a:r>
          </a:p>
          <a:p>
            <a:pPr algn="ctr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Calibri"/>
              </a:rPr>
              <a:t>Stage IIIB</a:t>
            </a: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Surgery rarely performed beyond IIIA</a:t>
            </a:r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04091"/>
              </p:ext>
            </p:extLst>
          </p:nvPr>
        </p:nvGraphicFramePr>
        <p:xfrm>
          <a:off x="3248595" y="189852"/>
          <a:ext cx="5895405" cy="61465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4206"/>
                <a:gridCol w="2072082"/>
                <a:gridCol w="1163039"/>
                <a:gridCol w="1163039"/>
                <a:gridCol w="1163039"/>
              </a:tblGrid>
              <a:tr h="360318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</a:rPr>
                        <a:t>8th TNM Staging System</a:t>
                      </a:r>
                      <a:r>
                        <a:rPr lang="en-US" sz="2400" u="none" strike="noStrike" baseline="30000" dirty="0" smtClean="0">
                          <a:effectLst/>
                        </a:rPr>
                        <a:t>2</a:t>
                      </a:r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Occult Carcinoma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TX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Tis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IA1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T1a(mi)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IA2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IA3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7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T2a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8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T2b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T1a-c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T2a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300" u="none" strike="noStrike" dirty="0">
                          <a:effectLst/>
                        </a:rPr>
                        <a:t>11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T2b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12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13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IIIA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T1a-c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N2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300" u="none" strike="noStrike" dirty="0">
                          <a:effectLst/>
                        </a:rPr>
                        <a:t>T2a-b</a:t>
                      </a:r>
                      <a:endParaRPr lang="hu-H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N2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17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fi-FI" sz="1300" u="none" strike="noStrike" dirty="0">
                          <a:effectLst/>
                        </a:rPr>
                        <a:t>18</a:t>
                      </a:r>
                      <a:endParaRPr lang="fi-FI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IIIB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T1a-c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300" u="none" strike="noStrike" dirty="0">
                          <a:effectLst/>
                        </a:rPr>
                        <a:t>T2a-b</a:t>
                      </a:r>
                      <a:endParaRPr lang="hu-H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20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N2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300" u="none" strike="noStrike" dirty="0">
                          <a:effectLst/>
                        </a:rPr>
                        <a:t>21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N2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22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IIIC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23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T4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N3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24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IVA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M1a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25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M1b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  <a:tr h="22209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300" u="none" strike="noStrike">
                          <a:effectLst/>
                        </a:rPr>
                        <a:t>26</a:t>
                      </a:r>
                      <a:endParaRPr lang="is-IS" sz="13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Stage IVB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Any 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u="none" strike="noStrike" dirty="0">
                          <a:effectLst/>
                        </a:rPr>
                        <a:t>M1c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405" marR="6405" marT="6405" marB="0" anchor="ctr"/>
                </a:tc>
              </a:tr>
            </a:tbl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3017520" y="4327676"/>
            <a:ext cx="63485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00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diology Case Template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solidFill>
          <a:schemeClr val="tx1">
            <a:alpha val="75000"/>
          </a:schemeClr>
        </a:solidFill>
      </a:spPr>
      <a:bodyPr wrap="none" rtlCol="0" anchor="ctr">
        <a:spAutoFit/>
      </a:bodyPr>
      <a:lstStyle>
        <a:defPPr algn="ctr">
          <a:defRPr sz="2400" dirty="0">
            <a:solidFill>
              <a:schemeClr val="bg1">
                <a:lumMod val="95000"/>
              </a:schemeClr>
            </a:solidFill>
            <a:latin typeface="Calibri"/>
            <a:cs typeface="Calibri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80AFAF4-28A9-1049-89A7-1835541F7C5C}" vid="{FACDAD9D-A155-124F-A320-5A0B9129EE3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4x3 BPL</Template>
  <TotalTime>5326</TotalTime>
  <Words>2630</Words>
  <Application>Microsoft Macintosh PowerPoint</Application>
  <PresentationFormat>On-screen Show (4:3)</PresentationFormat>
  <Paragraphs>1199</Paragraphs>
  <Slides>89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89</vt:i4>
      </vt:variant>
    </vt:vector>
  </HeadingPairs>
  <TitlesOfParts>
    <vt:vector size="94" baseType="lpstr">
      <vt:lpstr>Calibri</vt:lpstr>
      <vt:lpstr>IPAMincho</vt:lpstr>
      <vt:lpstr>Wingdings</vt:lpstr>
      <vt:lpstr>Arial</vt:lpstr>
      <vt:lpstr>Radiology Case Template 2014</vt:lpstr>
      <vt:lpstr>Imaging of Lung Cancer: A Review of the 8th TNM Staging System</vt:lpstr>
      <vt:lpstr>Disclosures:   None</vt:lpstr>
      <vt:lpstr>Do you have the 7th TNM Staging System memorized?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Objectives</vt:lpstr>
      <vt:lpstr>PowerPoint Presentation</vt:lpstr>
      <vt:lpstr>PowerPoint Presentation</vt:lpstr>
      <vt:lpstr>PowerPoint Presentation</vt:lpstr>
      <vt:lpstr>PowerPoint Presentation</vt:lpstr>
      <vt:lpstr>Where does the TNM Staging Apply?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Clinical (c) vs Pathologic (p) staging</vt:lpstr>
      <vt:lpstr>Clinical (c) vs Pathologic (p) staging</vt:lpstr>
      <vt:lpstr>PowerPoint Presentation</vt:lpstr>
      <vt:lpstr>Clinical (c) vs Pathologic (p) staging</vt:lpstr>
      <vt:lpstr>PowerPoint Presentation</vt:lpstr>
      <vt:lpstr>PowerPoint Presentation</vt:lpstr>
      <vt:lpstr>PowerPoint Presentation</vt:lpstr>
      <vt:lpstr>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 – Satellite Nodules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</vt:lpstr>
      <vt:lpstr>Thank You!</vt:lpstr>
      <vt:lpstr>References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Lung Cancer Staging</dc:title>
  <dc:creator>Travis Henry</dc:creator>
  <cp:lastModifiedBy>Travis Henry</cp:lastModifiedBy>
  <cp:revision>136</cp:revision>
  <cp:lastPrinted>2016-11-09T20:50:05Z</cp:lastPrinted>
  <dcterms:created xsi:type="dcterms:W3CDTF">2016-11-05T15:52:27Z</dcterms:created>
  <dcterms:modified xsi:type="dcterms:W3CDTF">2018-05-28T16:51:23Z</dcterms:modified>
</cp:coreProperties>
</file>