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7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activeX/activeX1.xml" ContentType="application/vnd.ms-office.activeX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381" r:id="rId3"/>
    <p:sldId id="348" r:id="rId4"/>
    <p:sldId id="336" r:id="rId5"/>
    <p:sldId id="257" r:id="rId6"/>
    <p:sldId id="337" r:id="rId7"/>
    <p:sldId id="338" r:id="rId8"/>
    <p:sldId id="339" r:id="rId9"/>
    <p:sldId id="258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50" r:id="rId19"/>
    <p:sldId id="270" r:id="rId20"/>
    <p:sldId id="277" r:id="rId21"/>
    <p:sldId id="279" r:id="rId22"/>
    <p:sldId id="280" r:id="rId23"/>
    <p:sldId id="275" r:id="rId24"/>
    <p:sldId id="351" r:id="rId25"/>
    <p:sldId id="269" r:id="rId26"/>
    <p:sldId id="319" r:id="rId27"/>
    <p:sldId id="341" r:id="rId28"/>
    <p:sldId id="271" r:id="rId29"/>
    <p:sldId id="281" r:id="rId30"/>
    <p:sldId id="282" r:id="rId31"/>
    <p:sldId id="320" r:id="rId32"/>
    <p:sldId id="272" r:id="rId33"/>
    <p:sldId id="370" r:id="rId34"/>
    <p:sldId id="371" r:id="rId35"/>
    <p:sldId id="346" r:id="rId36"/>
    <p:sldId id="347" r:id="rId37"/>
    <p:sldId id="273" r:id="rId38"/>
    <p:sldId id="290" r:id="rId39"/>
    <p:sldId id="369" r:id="rId40"/>
    <p:sldId id="367" r:id="rId41"/>
    <p:sldId id="368" r:id="rId42"/>
    <p:sldId id="321" r:id="rId43"/>
    <p:sldId id="322" r:id="rId44"/>
    <p:sldId id="342" r:id="rId45"/>
    <p:sldId id="274" r:id="rId46"/>
    <p:sldId id="296" r:id="rId47"/>
    <p:sldId id="298" r:id="rId48"/>
    <p:sldId id="299" r:id="rId49"/>
    <p:sldId id="300" r:id="rId50"/>
    <p:sldId id="289" r:id="rId51"/>
    <p:sldId id="330" r:id="rId52"/>
    <p:sldId id="343" r:id="rId53"/>
    <p:sldId id="302" r:id="rId54"/>
    <p:sldId id="331" r:id="rId55"/>
    <p:sldId id="333" r:id="rId56"/>
    <p:sldId id="332" r:id="rId57"/>
    <p:sldId id="344" r:id="rId58"/>
    <p:sldId id="313" r:id="rId59"/>
    <p:sldId id="283" r:id="rId60"/>
    <p:sldId id="304" r:id="rId61"/>
    <p:sldId id="305" r:id="rId62"/>
    <p:sldId id="306" r:id="rId63"/>
    <p:sldId id="291" r:id="rId64"/>
    <p:sldId id="335" r:id="rId65"/>
    <p:sldId id="292" r:id="rId66"/>
    <p:sldId id="293" r:id="rId67"/>
    <p:sldId id="301" r:id="rId68"/>
    <p:sldId id="307" r:id="rId69"/>
    <p:sldId id="284" r:id="rId70"/>
    <p:sldId id="285" r:id="rId71"/>
    <p:sldId id="287" r:id="rId72"/>
    <p:sldId id="288" r:id="rId73"/>
    <p:sldId id="294" r:id="rId74"/>
    <p:sldId id="297" r:id="rId75"/>
    <p:sldId id="303" r:id="rId76"/>
    <p:sldId id="310" r:id="rId77"/>
    <p:sldId id="311" r:id="rId78"/>
    <p:sldId id="308" r:id="rId79"/>
    <p:sldId id="309" r:id="rId80"/>
    <p:sldId id="325" r:id="rId81"/>
    <p:sldId id="349" r:id="rId82"/>
    <p:sldId id="267" r:id="rId83"/>
    <p:sldId id="380" r:id="rId84"/>
    <p:sldId id="314" r:id="rId85"/>
    <p:sldId id="316" r:id="rId86"/>
    <p:sldId id="317" r:id="rId87"/>
    <p:sldId id="315" r:id="rId88"/>
    <p:sldId id="323" r:id="rId89"/>
    <p:sldId id="326" r:id="rId90"/>
    <p:sldId id="340" r:id="rId91"/>
    <p:sldId id="268" r:id="rId92"/>
    <p:sldId id="324" r:id="rId93"/>
    <p:sldId id="352" r:id="rId94"/>
    <p:sldId id="312" r:id="rId95"/>
    <p:sldId id="327" r:id="rId96"/>
    <p:sldId id="318" r:id="rId97"/>
    <p:sldId id="345" r:id="rId98"/>
    <p:sldId id="276" r:id="rId99"/>
    <p:sldId id="382" r:id="rId100"/>
    <p:sldId id="328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3177FF"/>
    <a:srgbClr val="000032"/>
    <a:srgbClr val="00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4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of Cases</c:v>
                </c:pt>
              </c:strCache>
            </c:strRef>
          </c:tx>
          <c:marker>
            <c:symbol val="none"/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</c:numCache>
            </c:numRef>
          </c:cat>
          <c:val>
            <c:numRef>
              <c:f>Sheet1!$B$2:$B$33</c:f>
              <c:numCache>
                <c:formatCode>#,##0</c:formatCode>
                <c:ptCount val="32"/>
                <c:pt idx="0">
                  <c:v>25520</c:v>
                </c:pt>
                <c:pt idx="1">
                  <c:v>23846</c:v>
                </c:pt>
                <c:pt idx="2">
                  <c:v>22255</c:v>
                </c:pt>
                <c:pt idx="3">
                  <c:v>22201</c:v>
                </c:pt>
                <c:pt idx="4">
                  <c:v>22768</c:v>
                </c:pt>
                <c:pt idx="5">
                  <c:v>22517</c:v>
                </c:pt>
                <c:pt idx="6">
                  <c:v>22436</c:v>
                </c:pt>
                <c:pt idx="7">
                  <c:v>23495</c:v>
                </c:pt>
                <c:pt idx="8">
                  <c:v>25701</c:v>
                </c:pt>
                <c:pt idx="9">
                  <c:v>26283</c:v>
                </c:pt>
                <c:pt idx="10">
                  <c:v>26673</c:v>
                </c:pt>
                <c:pt idx="11">
                  <c:v>25103</c:v>
                </c:pt>
                <c:pt idx="12">
                  <c:v>24205</c:v>
                </c:pt>
                <c:pt idx="13">
                  <c:v>22727</c:v>
                </c:pt>
                <c:pt idx="14">
                  <c:v>21210</c:v>
                </c:pt>
                <c:pt idx="15">
                  <c:v>19751</c:v>
                </c:pt>
                <c:pt idx="16">
                  <c:v>18287</c:v>
                </c:pt>
                <c:pt idx="17">
                  <c:v>17499</c:v>
                </c:pt>
                <c:pt idx="18">
                  <c:v>16309</c:v>
                </c:pt>
                <c:pt idx="19">
                  <c:v>15945</c:v>
                </c:pt>
                <c:pt idx="20">
                  <c:v>15055</c:v>
                </c:pt>
                <c:pt idx="21">
                  <c:v>14835</c:v>
                </c:pt>
                <c:pt idx="22">
                  <c:v>14498</c:v>
                </c:pt>
                <c:pt idx="23">
                  <c:v>14061</c:v>
                </c:pt>
                <c:pt idx="24">
                  <c:v>13727</c:v>
                </c:pt>
                <c:pt idx="25">
                  <c:v>13282</c:v>
                </c:pt>
                <c:pt idx="26" formatCode="General">
                  <c:v>12895</c:v>
                </c:pt>
                <c:pt idx="27" formatCode="General">
                  <c:v>11520</c:v>
                </c:pt>
                <c:pt idx="28" formatCode="General">
                  <c:v>11163</c:v>
                </c:pt>
                <c:pt idx="29" formatCode="General">
                  <c:v>10517</c:v>
                </c:pt>
                <c:pt idx="30" formatCode="General">
                  <c:v>9945</c:v>
                </c:pt>
                <c:pt idx="31" formatCode="General">
                  <c:v>9582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91776"/>
        <c:axId val="30871936"/>
      </c:lineChart>
      <c:catAx>
        <c:axId val="1609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4320000"/>
          <a:lstStyle/>
          <a:p>
            <a:pPr>
              <a:defRPr sz="1400">
                <a:solidFill>
                  <a:schemeClr val="tx1"/>
                </a:solidFill>
                <a:latin typeface="+mn-lt"/>
              </a:defRPr>
            </a:pPr>
            <a:endParaRPr lang="en-US"/>
          </a:p>
        </c:txPr>
        <c:crossAx val="30871936"/>
        <c:crosses val="autoZero"/>
        <c:auto val="1"/>
        <c:lblAlgn val="ctr"/>
        <c:lblOffset val="100"/>
        <c:tickLblSkip val="1"/>
        <c:noMultiLvlLbl val="0"/>
      </c:catAx>
      <c:valAx>
        <c:axId val="30871936"/>
        <c:scaling>
          <c:orientation val="minMax"/>
        </c:scaling>
        <c:delete val="0"/>
        <c:axPos val="l"/>
        <c:majorGridlines>
          <c:spPr>
            <a:ln w="0">
              <a:solidFill>
                <a:srgbClr val="0F56DC">
                  <a:tint val="75000"/>
                  <a:shade val="95000"/>
                  <a:satMod val="105000"/>
                  <a:alpha val="0"/>
                </a:srgb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/>
                </a:solidFill>
                <a:latin typeface="+mn-lt"/>
              </a:defRPr>
            </a:pPr>
            <a:endParaRPr lang="en-US"/>
          </a:p>
        </c:txPr>
        <c:crossAx val="16091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0 - 14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2.907351771384632</c:v>
                </c:pt>
                <c:pt idx="1">
                  <c:v>2.8701018377526761</c:v>
                </c:pt>
                <c:pt idx="2">
                  <c:v>2.6359267723754534</c:v>
                </c:pt>
                <c:pt idx="3">
                  <c:v>2.3098972059970588</c:v>
                </c:pt>
                <c:pt idx="4">
                  <c:v>2.1172026523421237</c:v>
                </c:pt>
                <c:pt idx="5">
                  <c:v>1.8106795189382618</c:v>
                </c:pt>
                <c:pt idx="6">
                  <c:v>1.7312878473200264</c:v>
                </c:pt>
                <c:pt idx="7">
                  <c:v>1.6003156983407893</c:v>
                </c:pt>
                <c:pt idx="8">
                  <c:v>1.5338588189452202</c:v>
                </c:pt>
                <c:pt idx="9">
                  <c:v>1.553542854479641</c:v>
                </c:pt>
                <c:pt idx="10">
                  <c:v>1.4956267037892925</c:v>
                </c:pt>
                <c:pt idx="11">
                  <c:v>1.5603541289256695</c:v>
                </c:pt>
                <c:pt idx="12">
                  <c:v>1.3961568019602764</c:v>
                </c:pt>
                <c:pt idx="13">
                  <c:v>1.315898060933258</c:v>
                </c:pt>
                <c:pt idx="14">
                  <c:v>1.2676486217673899</c:v>
                </c:pt>
                <c:pt idx="15">
                  <c:v>1.2749818274485072</c:v>
                </c:pt>
                <c:pt idx="16">
                  <c:v>1.0455238538287197</c:v>
                </c:pt>
                <c:pt idx="17">
                  <c:v>1.0391860049487476</c:v>
                </c:pt>
                <c:pt idx="18">
                  <c:v>0.94319824761938897</c:v>
                </c:pt>
                <c:pt idx="19">
                  <c:v>0.79484368221443058</c:v>
                </c:pt>
                <c:pt idx="20">
                  <c:v>0.79392202111004273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15 -24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4.9939971934339109</c:v>
                </c:pt>
                <c:pt idx="1">
                  <c:v>5.0147989948393832</c:v>
                </c:pt>
                <c:pt idx="2">
                  <c:v>4.627229618457787</c:v>
                </c:pt>
                <c:pt idx="3">
                  <c:v>4.4487558090980999</c:v>
                </c:pt>
                <c:pt idx="4">
                  <c:v>4.4870013260241493</c:v>
                </c:pt>
                <c:pt idx="5">
                  <c:v>4.0597960866775678</c:v>
                </c:pt>
                <c:pt idx="6">
                  <c:v>3.9249115298309696</c:v>
                </c:pt>
                <c:pt idx="7">
                  <c:v>4.1064785002754745</c:v>
                </c:pt>
                <c:pt idx="8">
                  <c:v>3.9754556315253979</c:v>
                </c:pt>
                <c:pt idx="9">
                  <c:v>3.6739612046374317</c:v>
                </c:pt>
                <c:pt idx="10">
                  <c:v>3.8124561449388699</c:v>
                </c:pt>
                <c:pt idx="11">
                  <c:v>3.8379706018155781</c:v>
                </c:pt>
                <c:pt idx="12">
                  <c:v>3.649209110937734</c:v>
                </c:pt>
                <c:pt idx="13">
                  <c:v>3.6023327502978155</c:v>
                </c:pt>
                <c:pt idx="14">
                  <c:v>3.6933586632285702</c:v>
                </c:pt>
                <c:pt idx="15">
                  <c:v>3.3620213403606098</c:v>
                </c:pt>
                <c:pt idx="16">
                  <c:v>2.9667531435744166</c:v>
                </c:pt>
                <c:pt idx="17">
                  <c:v>2.7449177470173001</c:v>
                </c:pt>
                <c:pt idx="18">
                  <c:v>2.3582542517235288</c:v>
                </c:pt>
                <c:pt idx="19">
                  <c:v>2.321141009202528</c:v>
                </c:pt>
                <c:pt idx="20" formatCode="0.0">
                  <c:v>2.2250331149994942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25 - 44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11.475044512617917</c:v>
                </c:pt>
                <c:pt idx="1">
                  <c:v>10.746488169356002</c:v>
                </c:pt>
                <c:pt idx="2">
                  <c:v>9.6740447420558127</c:v>
                </c:pt>
                <c:pt idx="3">
                  <c:v>8.8612343816643779</c:v>
                </c:pt>
                <c:pt idx="4">
                  <c:v>8.0445579698863821</c:v>
                </c:pt>
                <c:pt idx="5">
                  <c:v>7.4089350657540356</c:v>
                </c:pt>
                <c:pt idx="6">
                  <c:v>7.110426483310091</c:v>
                </c:pt>
                <c:pt idx="7">
                  <c:v>6.5604150041350264</c:v>
                </c:pt>
                <c:pt idx="8">
                  <c:v>6.6273949999718829</c:v>
                </c:pt>
                <c:pt idx="9">
                  <c:v>6.2795345492141488</c:v>
                </c:pt>
                <c:pt idx="10">
                  <c:v>6.061400723048413</c:v>
                </c:pt>
                <c:pt idx="11">
                  <c:v>5.9170808633254603</c:v>
                </c:pt>
                <c:pt idx="12">
                  <c:v>5.6908048556474142</c:v>
                </c:pt>
                <c:pt idx="13">
                  <c:v>5.6342506203353189</c:v>
                </c:pt>
                <c:pt idx="14">
                  <c:v>5.1837331186365816</c:v>
                </c:pt>
                <c:pt idx="15">
                  <c:v>5.097449569654942</c:v>
                </c:pt>
                <c:pt idx="16">
                  <c:v>4.6777065032924821</c:v>
                </c:pt>
                <c:pt idx="17">
                  <c:v>4.4637976520740672</c:v>
                </c:pt>
                <c:pt idx="18">
                  <c:v>4.0845640382365662</c:v>
                </c:pt>
                <c:pt idx="19">
                  <c:v>3.764530159772431</c:v>
                </c:pt>
                <c:pt idx="20">
                  <c:v>3.6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45 - 64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12.418720118206332</c:v>
                </c:pt>
                <c:pt idx="1">
                  <c:v>11.936802649553131</c:v>
                </c:pt>
                <c:pt idx="2">
                  <c:v>11.287822990117416</c:v>
                </c:pt>
                <c:pt idx="3">
                  <c:v>10.244539473845085</c:v>
                </c:pt>
                <c:pt idx="4">
                  <c:v>9.378639542508612</c:v>
                </c:pt>
                <c:pt idx="5">
                  <c:v>8.5057706348381661</c:v>
                </c:pt>
                <c:pt idx="6">
                  <c:v>8.0522441529896565</c:v>
                </c:pt>
                <c:pt idx="7">
                  <c:v>7.4276617855310496</c:v>
                </c:pt>
                <c:pt idx="8">
                  <c:v>7.0136179450692824</c:v>
                </c:pt>
                <c:pt idx="9">
                  <c:v>6.2901222789543185</c:v>
                </c:pt>
                <c:pt idx="10">
                  <c:v>6.2504492099924001</c:v>
                </c:pt>
                <c:pt idx="11">
                  <c:v>5.9432856297705072</c:v>
                </c:pt>
                <c:pt idx="12">
                  <c:v>5.6760631783965865</c:v>
                </c:pt>
                <c:pt idx="13">
                  <c:v>5.4132513471242536</c:v>
                </c:pt>
                <c:pt idx="14">
                  <c:v>5.2828700811124047</c:v>
                </c:pt>
                <c:pt idx="15">
                  <c:v>5.0464553249537687</c:v>
                </c:pt>
                <c:pt idx="16">
                  <c:v>4.3134599401013602</c:v>
                </c:pt>
                <c:pt idx="17">
                  <c:v>4.1945736256265507</c:v>
                </c:pt>
                <c:pt idx="18">
                  <c:v>3.9768340780165476</c:v>
                </c:pt>
                <c:pt idx="19">
                  <c:v>3.7583757830251279</c:v>
                </c:pt>
                <c:pt idx="20">
                  <c:v>3.6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≥65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Sheet1!$F$2:$F$22</c:f>
              <c:numCache>
                <c:formatCode>General</c:formatCode>
                <c:ptCount val="21"/>
                <c:pt idx="0">
                  <c:v>17.688995903599352</c:v>
                </c:pt>
                <c:pt idx="1">
                  <c:v>16.621261719977163</c:v>
                </c:pt>
                <c:pt idx="2">
                  <c:v>15.780603591948475</c:v>
                </c:pt>
                <c:pt idx="3">
                  <c:v>14.866862066126549</c:v>
                </c:pt>
                <c:pt idx="4">
                  <c:v>13.554617477968515</c:v>
                </c:pt>
                <c:pt idx="5">
                  <c:v>12.646176644556849</c:v>
                </c:pt>
                <c:pt idx="6">
                  <c:v>11.549567112511376</c:v>
                </c:pt>
                <c:pt idx="7">
                  <c:v>10.021753048950861</c:v>
                </c:pt>
                <c:pt idx="8">
                  <c:v>9.3232102465732876</c:v>
                </c:pt>
                <c:pt idx="9">
                  <c:v>8.8330652161622822</c:v>
                </c:pt>
                <c:pt idx="10">
                  <c:v>8.3345147985935562</c:v>
                </c:pt>
                <c:pt idx="11">
                  <c:v>7.7515972399129556</c:v>
                </c:pt>
                <c:pt idx="12">
                  <c:v>7.6531800052730379</c:v>
                </c:pt>
                <c:pt idx="13">
                  <c:v>7.1574638828943229</c:v>
                </c:pt>
                <c:pt idx="14">
                  <c:v>6.7974493456002563</c:v>
                </c:pt>
                <c:pt idx="15">
                  <c:v>6.4330077628310862</c:v>
                </c:pt>
                <c:pt idx="16">
                  <c:v>5.771963470850447</c:v>
                </c:pt>
                <c:pt idx="17">
                  <c:v>5.504381035193723</c:v>
                </c:pt>
                <c:pt idx="18">
                  <c:v>5.4287228748157297</c:v>
                </c:pt>
                <c:pt idx="19">
                  <c:v>5.1083133953049318</c:v>
                </c:pt>
                <c:pt idx="20">
                  <c:v>4.9000000000000004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306432"/>
        <c:axId val="50472064"/>
      </c:lineChart>
      <c:catAx>
        <c:axId val="5030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472064"/>
        <c:crosses val="autoZero"/>
        <c:auto val="1"/>
        <c:lblAlgn val="ctr"/>
        <c:lblOffset val="100"/>
        <c:noMultiLvlLbl val="0"/>
      </c:catAx>
      <c:valAx>
        <c:axId val="50472064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crossAx val="50306432"/>
        <c:crosses val="autoZero"/>
        <c:crossBetween val="between"/>
        <c:majorUnit val="5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EFE3AF"/>
            </a:solidFill>
            <a:ln>
              <a:solidFill>
                <a:schemeClr val="bg2">
                  <a:lumMod val="50000"/>
                </a:schemeClr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Under 5</c:v>
                </c:pt>
                <c:pt idx="1">
                  <c:v>5 - 14 </c:v>
                </c:pt>
                <c:pt idx="2">
                  <c:v>15 - 24</c:v>
                </c:pt>
                <c:pt idx="3">
                  <c:v>25 - 44</c:v>
                </c:pt>
                <c:pt idx="4">
                  <c:v>45 - 64</c:v>
                </c:pt>
                <c:pt idx="5">
                  <c:v>≥65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0.5</c:v>
                </c:pt>
                <c:pt idx="2">
                  <c:v>2.4</c:v>
                </c:pt>
                <c:pt idx="3">
                  <c:v>4</c:v>
                </c:pt>
                <c:pt idx="4">
                  <c:v>4.9000000000000004</c:v>
                </c:pt>
                <c:pt idx="5">
                  <c:v>6.9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F99C0"/>
            </a:solidFill>
            <a:ln>
              <a:solidFill>
                <a:schemeClr val="bg2">
                  <a:lumMod val="50000"/>
                </a:schemeClr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Under 5</c:v>
                </c:pt>
                <c:pt idx="1">
                  <c:v>5 - 14 </c:v>
                </c:pt>
                <c:pt idx="2">
                  <c:v>15 - 24</c:v>
                </c:pt>
                <c:pt idx="3">
                  <c:v>25 - 44</c:v>
                </c:pt>
                <c:pt idx="4">
                  <c:v>45 - 64</c:v>
                </c:pt>
                <c:pt idx="5">
                  <c:v>≥65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1.5</c:v>
                </c:pt>
                <c:pt idx="1">
                  <c:v>0.5</c:v>
                </c:pt>
                <c:pt idx="2">
                  <c:v>2</c:v>
                </c:pt>
                <c:pt idx="3">
                  <c:v>3.1</c:v>
                </c:pt>
                <c:pt idx="4">
                  <c:v>2.2999999999999998</c:v>
                </c:pt>
                <c:pt idx="5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37152"/>
        <c:axId val="50740224"/>
      </c:barChart>
      <c:catAx>
        <c:axId val="50737152"/>
        <c:scaling>
          <c:orientation val="minMax"/>
        </c:scaling>
        <c:delete val="0"/>
        <c:axPos val="b"/>
        <c:majorTickMark val="out"/>
        <c:minorTickMark val="none"/>
        <c:tickLblPos val="nextTo"/>
        <c:crossAx val="50740224"/>
        <c:crosses val="autoZero"/>
        <c:auto val="1"/>
        <c:lblAlgn val="ctr"/>
        <c:lblOffset val="100"/>
        <c:noMultiLvlLbl val="0"/>
      </c:catAx>
      <c:valAx>
        <c:axId val="50740224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crossAx val="507371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Cases</c:v>
                </c:pt>
              </c:strCache>
            </c:strRef>
          </c:tx>
          <c:spPr>
            <a:ln>
              <a:solidFill>
                <a:srgbClr val="483700"/>
              </a:solidFill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7401</c:v>
                </c:pt>
                <c:pt idx="1">
                  <c:v>7751</c:v>
                </c:pt>
                <c:pt idx="2">
                  <c:v>7998</c:v>
                </c:pt>
                <c:pt idx="3">
                  <c:v>7739</c:v>
                </c:pt>
                <c:pt idx="4">
                  <c:v>7742</c:v>
                </c:pt>
                <c:pt idx="5">
                  <c:v>7599</c:v>
                </c:pt>
                <c:pt idx="6">
                  <c:v>7602</c:v>
                </c:pt>
                <c:pt idx="7">
                  <c:v>7619</c:v>
                </c:pt>
                <c:pt idx="8">
                  <c:v>8010</c:v>
                </c:pt>
                <c:pt idx="9">
                  <c:v>7718</c:v>
                </c:pt>
                <c:pt idx="10">
                  <c:v>7929</c:v>
                </c:pt>
                <c:pt idx="11">
                  <c:v>7844</c:v>
                </c:pt>
                <c:pt idx="12">
                  <c:v>7724</c:v>
                </c:pt>
                <c:pt idx="13">
                  <c:v>7815</c:v>
                </c:pt>
                <c:pt idx="14">
                  <c:v>7731</c:v>
                </c:pt>
                <c:pt idx="15">
                  <c:v>7602</c:v>
                </c:pt>
                <c:pt idx="16">
                  <c:v>6956</c:v>
                </c:pt>
                <c:pt idx="17">
                  <c:v>6773</c:v>
                </c:pt>
                <c:pt idx="18">
                  <c:v>6522</c:v>
                </c:pt>
                <c:pt idx="19">
                  <c:v>6274</c:v>
                </c:pt>
                <c:pt idx="20">
                  <c:v>6193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30112"/>
        <c:axId val="507320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Total Cases</c:v>
                </c:pt>
              </c:strCache>
            </c:strRef>
          </c:tx>
          <c:spPr>
            <a:ln w="22225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diamond"/>
            <c:size val="7"/>
            <c:spPr>
              <a:solidFill>
                <a:srgbClr val="007D57">
                  <a:lumMod val="60000"/>
                  <a:lumOff val="4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0%</c:formatCode>
                <c:ptCount val="21"/>
                <c:pt idx="0">
                  <c:v>0.28999999999999998</c:v>
                </c:pt>
                <c:pt idx="1">
                  <c:v>0.32</c:v>
                </c:pt>
                <c:pt idx="2">
                  <c:v>0.35</c:v>
                </c:pt>
                <c:pt idx="3">
                  <c:v>0.36</c:v>
                </c:pt>
                <c:pt idx="4">
                  <c:v>0.39</c:v>
                </c:pt>
                <c:pt idx="5">
                  <c:v>0.42</c:v>
                </c:pt>
                <c:pt idx="6">
                  <c:v>0.43</c:v>
                </c:pt>
                <c:pt idx="7">
                  <c:v>0.47</c:v>
                </c:pt>
                <c:pt idx="8">
                  <c:v>0.5</c:v>
                </c:pt>
                <c:pt idx="9">
                  <c:v>0.51</c:v>
                </c:pt>
                <c:pt idx="10">
                  <c:v>0.53</c:v>
                </c:pt>
                <c:pt idx="11">
                  <c:v>0.54</c:v>
                </c:pt>
                <c:pt idx="12">
                  <c:v>0.55000000000000004</c:v>
                </c:pt>
                <c:pt idx="13">
                  <c:v>0.56999999999999995</c:v>
                </c:pt>
                <c:pt idx="14">
                  <c:v>0.57999999999999996</c:v>
                </c:pt>
                <c:pt idx="15">
                  <c:v>0.59</c:v>
                </c:pt>
                <c:pt idx="16">
                  <c:v>0.6</c:v>
                </c:pt>
                <c:pt idx="17">
                  <c:v>0.61</c:v>
                </c:pt>
                <c:pt idx="18">
                  <c:v>0.62</c:v>
                </c:pt>
                <c:pt idx="19">
                  <c:v>0.63</c:v>
                </c:pt>
                <c:pt idx="20">
                  <c:v>0.65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735360"/>
        <c:axId val="50733824"/>
      </c:lineChart>
      <c:catAx>
        <c:axId val="5073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120000"/>
          <a:lstStyle/>
          <a:p>
            <a:pPr>
              <a:defRPr sz="1400"/>
            </a:pPr>
            <a:endParaRPr lang="en-US"/>
          </a:p>
        </c:txPr>
        <c:crossAx val="50732032"/>
        <c:crosses val="autoZero"/>
        <c:auto val="1"/>
        <c:lblAlgn val="ctr"/>
        <c:lblOffset val="100"/>
        <c:noMultiLvlLbl val="0"/>
      </c:catAx>
      <c:valAx>
        <c:axId val="50732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50730112"/>
        <c:crosses val="autoZero"/>
        <c:crossBetween val="between"/>
      </c:valAx>
      <c:valAx>
        <c:axId val="5073382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50735360"/>
        <c:crosses val="max"/>
        <c:crossBetween val="between"/>
      </c:valAx>
      <c:catAx>
        <c:axId val="5073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73382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of Cases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2">
                  <a:lumMod val="50000"/>
                </a:schemeClr>
              </a:solidFill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950</c:v>
                </c:pt>
                <c:pt idx="1">
                  <c:v>1117</c:v>
                </c:pt>
                <c:pt idx="2">
                  <c:v>937</c:v>
                </c:pt>
                <c:pt idx="3">
                  <c:v>782</c:v>
                </c:pt>
                <c:pt idx="4">
                  <c:v>747</c:v>
                </c:pt>
                <c:pt idx="5">
                  <c:v>657</c:v>
                </c:pt>
                <c:pt idx="6">
                  <c:v>576</c:v>
                </c:pt>
                <c:pt idx="7">
                  <c:v>587</c:v>
                </c:pt>
                <c:pt idx="8">
                  <c:v>522</c:v>
                </c:pt>
                <c:pt idx="9">
                  <c:v>460</c:v>
                </c:pt>
                <c:pt idx="10">
                  <c:v>476</c:v>
                </c:pt>
                <c:pt idx="11">
                  <c:v>495</c:v>
                </c:pt>
                <c:pt idx="12">
                  <c:v>536</c:v>
                </c:pt>
                <c:pt idx="13">
                  <c:v>508</c:v>
                </c:pt>
                <c:pt idx="14">
                  <c:v>481</c:v>
                </c:pt>
                <c:pt idx="15">
                  <c:v>496</c:v>
                </c:pt>
                <c:pt idx="16">
                  <c:v>464</c:v>
                </c:pt>
                <c:pt idx="17">
                  <c:v>488</c:v>
                </c:pt>
                <c:pt idx="18">
                  <c:v>422</c:v>
                </c:pt>
                <c:pt idx="19">
                  <c:v>388</c:v>
                </c:pt>
                <c:pt idx="20">
                  <c:v>359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63264"/>
        <c:axId val="5076518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Total Cases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chemeClr val="bg2"/>
                </a:solidFill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4.0599999999999996</c:v>
                </c:pt>
                <c:pt idx="1">
                  <c:v>4.96</c:v>
                </c:pt>
                <c:pt idx="2">
                  <c:v>4.42</c:v>
                </c:pt>
                <c:pt idx="3">
                  <c:v>3.94</c:v>
                </c:pt>
                <c:pt idx="4">
                  <c:v>4.04</c:v>
                </c:pt>
                <c:pt idx="5">
                  <c:v>3.82</c:v>
                </c:pt>
                <c:pt idx="6">
                  <c:v>3.5</c:v>
                </c:pt>
                <c:pt idx="7">
                  <c:v>3.83</c:v>
                </c:pt>
                <c:pt idx="8">
                  <c:v>3.48</c:v>
                </c:pt>
                <c:pt idx="9">
                  <c:v>3.26</c:v>
                </c:pt>
                <c:pt idx="10">
                  <c:v>3.42</c:v>
                </c:pt>
                <c:pt idx="11">
                  <c:v>3.65</c:v>
                </c:pt>
                <c:pt idx="12">
                  <c:v>4.0599999999999996</c:v>
                </c:pt>
                <c:pt idx="13">
                  <c:v>3.93</c:v>
                </c:pt>
                <c:pt idx="14">
                  <c:v>3.85</c:v>
                </c:pt>
                <c:pt idx="15">
                  <c:v>4.0999999999999996</c:v>
                </c:pt>
                <c:pt idx="16">
                  <c:v>4.2699999999999996</c:v>
                </c:pt>
                <c:pt idx="17">
                  <c:v>4.6399999999999997</c:v>
                </c:pt>
                <c:pt idx="18">
                  <c:v>4.25</c:v>
                </c:pt>
                <c:pt idx="19">
                  <c:v>4.1100000000000003</c:v>
                </c:pt>
                <c:pt idx="20">
                  <c:v>3.95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780800"/>
        <c:axId val="50779264"/>
      </c:lineChart>
      <c:catAx>
        <c:axId val="5076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765184"/>
        <c:crosses val="autoZero"/>
        <c:auto val="1"/>
        <c:lblAlgn val="ctr"/>
        <c:lblOffset val="100"/>
        <c:noMultiLvlLbl val="0"/>
      </c:catAx>
      <c:valAx>
        <c:axId val="50765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63264"/>
        <c:crosses val="autoZero"/>
        <c:crossBetween val="between"/>
      </c:valAx>
      <c:valAx>
        <c:axId val="50779264"/>
        <c:scaling>
          <c:orientation val="minMax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80800"/>
        <c:crosses val="max"/>
        <c:crossBetween val="between"/>
      </c:valAx>
      <c:catAx>
        <c:axId val="50780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077926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of Cases</c:v>
                </c:pt>
              </c:strCache>
            </c:strRef>
          </c:tx>
          <c:spPr>
            <a:solidFill>
              <a:srgbClr val="FF9147"/>
            </a:solidFill>
            <a:ln>
              <a:solidFill>
                <a:schemeClr val="bg2"/>
              </a:solidFill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1216</c:v>
                </c:pt>
                <c:pt idx="1">
                  <c:v>1379</c:v>
                </c:pt>
                <c:pt idx="2">
                  <c:v>1343</c:v>
                </c:pt>
                <c:pt idx="3">
                  <c:v>1319</c:v>
                </c:pt>
                <c:pt idx="4">
                  <c:v>1259</c:v>
                </c:pt>
                <c:pt idx="5">
                  <c:v>1150</c:v>
                </c:pt>
                <c:pt idx="6">
                  <c:v>1099</c:v>
                </c:pt>
                <c:pt idx="7">
                  <c:v>975</c:v>
                </c:pt>
                <c:pt idx="8">
                  <c:v>927</c:v>
                </c:pt>
                <c:pt idx="9">
                  <c:v>892</c:v>
                </c:pt>
                <c:pt idx="10">
                  <c:v>936</c:v>
                </c:pt>
                <c:pt idx="11">
                  <c:v>832</c:v>
                </c:pt>
                <c:pt idx="12">
                  <c:v>816</c:v>
                </c:pt>
                <c:pt idx="13">
                  <c:v>818</c:v>
                </c:pt>
                <c:pt idx="14">
                  <c:v>733</c:v>
                </c:pt>
                <c:pt idx="15">
                  <c:v>691</c:v>
                </c:pt>
                <c:pt idx="16">
                  <c:v>579</c:v>
                </c:pt>
                <c:pt idx="17">
                  <c:v>594</c:v>
                </c:pt>
                <c:pt idx="18">
                  <c:v>570</c:v>
                </c:pt>
                <c:pt idx="19">
                  <c:v>535</c:v>
                </c:pt>
                <c:pt idx="20">
                  <c:v>514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388736"/>
        <c:axId val="13240320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Total Cases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chemeClr val="bg2">
                    <a:lumMod val="50000"/>
                  </a:schemeClr>
                </a:solidFill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5.19</c:v>
                </c:pt>
                <c:pt idx="1">
                  <c:v>6.12</c:v>
                </c:pt>
                <c:pt idx="2">
                  <c:v>6.34</c:v>
                </c:pt>
                <c:pt idx="3">
                  <c:v>6.65</c:v>
                </c:pt>
                <c:pt idx="4">
                  <c:v>6.81</c:v>
                </c:pt>
                <c:pt idx="5">
                  <c:v>6.68</c:v>
                </c:pt>
                <c:pt idx="6">
                  <c:v>6.68</c:v>
                </c:pt>
                <c:pt idx="7">
                  <c:v>6.35</c:v>
                </c:pt>
                <c:pt idx="8">
                  <c:v>6.17</c:v>
                </c:pt>
                <c:pt idx="9">
                  <c:v>6.32</c:v>
                </c:pt>
                <c:pt idx="10">
                  <c:v>6.72</c:v>
                </c:pt>
                <c:pt idx="11">
                  <c:v>6.14</c:v>
                </c:pt>
                <c:pt idx="12">
                  <c:v>6.18</c:v>
                </c:pt>
                <c:pt idx="13">
                  <c:v>6.33</c:v>
                </c:pt>
                <c:pt idx="14">
                  <c:v>5.86</c:v>
                </c:pt>
                <c:pt idx="15">
                  <c:v>5.71</c:v>
                </c:pt>
                <c:pt idx="16">
                  <c:v>5.33</c:v>
                </c:pt>
                <c:pt idx="17">
                  <c:v>5.64</c:v>
                </c:pt>
                <c:pt idx="18">
                  <c:v>5.74</c:v>
                </c:pt>
                <c:pt idx="19">
                  <c:v>5.66</c:v>
                </c:pt>
                <c:pt idx="20">
                  <c:v>5.65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406272"/>
        <c:axId val="132404736"/>
      </c:lineChart>
      <c:catAx>
        <c:axId val="13238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2403200"/>
        <c:crosses val="autoZero"/>
        <c:auto val="1"/>
        <c:lblAlgn val="ctr"/>
        <c:lblOffset val="100"/>
        <c:noMultiLvlLbl val="0"/>
      </c:catAx>
      <c:valAx>
        <c:axId val="13240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2388736"/>
        <c:crosses val="autoZero"/>
        <c:crossBetween val="between"/>
      </c:valAx>
      <c:valAx>
        <c:axId val="132404736"/>
        <c:scaling>
          <c:orientation val="minMax"/>
        </c:scaling>
        <c:delete val="0"/>
        <c:axPos val="r"/>
        <c:numFmt formatCode="#,##0.0" sourceLinked="0"/>
        <c:majorTickMark val="out"/>
        <c:minorTickMark val="none"/>
        <c:tickLblPos val="nextTo"/>
        <c:crossAx val="132406272"/>
        <c:crosses val="max"/>
        <c:crossBetween val="between"/>
      </c:valAx>
      <c:catAx>
        <c:axId val="13240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40473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Ages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pPr>
              <a:solidFill>
                <a:srgbClr val="FF99FF"/>
              </a:solidFill>
              <a:ln>
                <a:solidFill>
                  <a:schemeClr val="bg2"/>
                </a:solidFill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Sheet1!$B$2:$B$22</c:f>
              <c:numCache>
                <c:formatCode>\(0\)</c:formatCode>
                <c:ptCount val="21"/>
                <c:pt idx="0">
                  <c:v>48</c:v>
                </c:pt>
                <c:pt idx="1">
                  <c:v>45</c:v>
                </c:pt>
                <c:pt idx="2">
                  <c:v>36</c:v>
                </c:pt>
                <c:pt idx="3">
                  <c:v>29</c:v>
                </c:pt>
                <c:pt idx="4">
                  <c:v>23</c:v>
                </c:pt>
                <c:pt idx="5">
                  <c:v>22</c:v>
                </c:pt>
                <c:pt idx="6">
                  <c:v>20</c:v>
                </c:pt>
                <c:pt idx="7">
                  <c:v>17</c:v>
                </c:pt>
                <c:pt idx="8">
                  <c:v>17</c:v>
                </c:pt>
                <c:pt idx="9">
                  <c:v>17</c:v>
                </c:pt>
                <c:pt idx="10">
                  <c:v>16</c:v>
                </c:pt>
                <c:pt idx="11">
                  <c:v>14</c:v>
                </c:pt>
                <c:pt idx="12">
                  <c:v>12</c:v>
                </c:pt>
                <c:pt idx="13">
                  <c:v>11</c:v>
                </c:pt>
                <c:pt idx="14">
                  <c:v>10</c:v>
                </c:pt>
                <c:pt idx="15">
                  <c:v>10</c:v>
                </c:pt>
                <c:pt idx="16">
                  <c:v>9</c:v>
                </c:pt>
                <c:pt idx="17">
                  <c:v>8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Aged 25  - 44</c:v>
                </c:pt>
              </c:strCache>
            </c:strRef>
          </c:tx>
          <c:spPr>
            <a:ln>
              <a:solidFill>
                <a:srgbClr val="CC00FF"/>
              </a:solidFill>
            </a:ln>
          </c:spPr>
          <c:marker>
            <c:spPr>
              <a:solidFill>
                <a:srgbClr val="CC00FF"/>
              </a:solidFill>
              <a:ln>
                <a:solidFill>
                  <a:schemeClr val="bg2"/>
                </a:solidFill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numCache>
            </c:numRef>
          </c:cat>
          <c:val>
            <c:numRef>
              <c:f>Sheet1!$C$2:$C$22</c:f>
              <c:numCache>
                <c:formatCode>\(0\)</c:formatCode>
                <c:ptCount val="21"/>
                <c:pt idx="0">
                  <c:v>63</c:v>
                </c:pt>
                <c:pt idx="1">
                  <c:v>59</c:v>
                </c:pt>
                <c:pt idx="2">
                  <c:v>50</c:v>
                </c:pt>
                <c:pt idx="3">
                  <c:v>41</c:v>
                </c:pt>
                <c:pt idx="4">
                  <c:v>35</c:v>
                </c:pt>
                <c:pt idx="5">
                  <c:v>31</c:v>
                </c:pt>
                <c:pt idx="6">
                  <c:v>30</c:v>
                </c:pt>
                <c:pt idx="7">
                  <c:v>26</c:v>
                </c:pt>
                <c:pt idx="8">
                  <c:v>25</c:v>
                </c:pt>
                <c:pt idx="9">
                  <c:v>24</c:v>
                </c:pt>
                <c:pt idx="10">
                  <c:v>23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15</c:v>
                </c:pt>
                <c:pt idx="15">
                  <c:v>13</c:v>
                </c:pt>
                <c:pt idx="16">
                  <c:v>14</c:v>
                </c:pt>
                <c:pt idx="17">
                  <c:v>11</c:v>
                </c:pt>
                <c:pt idx="18">
                  <c:v>11</c:v>
                </c:pt>
                <c:pt idx="19">
                  <c:v>11</c:v>
                </c:pt>
                <c:pt idx="20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22016"/>
        <c:axId val="142423936"/>
      </c:lineChart>
      <c:catAx>
        <c:axId val="14242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42423936"/>
        <c:crosses val="autoZero"/>
        <c:auto val="1"/>
        <c:lblAlgn val="ctr"/>
        <c:lblOffset val="100"/>
        <c:noMultiLvlLbl val="0"/>
      </c:catAx>
      <c:valAx>
        <c:axId val="1424239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24220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752BAF-44DE-4BEA-8CAB-B4FB46C64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66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762C5-DE44-4B90-932F-42094C7A14AB}" type="slidenum">
              <a:rPr lang="en-US"/>
              <a:pPr/>
              <a:t>1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CE60C-1EEF-4A42-837C-5BB59DC0C470}" type="slidenum">
              <a:rPr lang="en-US"/>
              <a:pPr/>
              <a:t>25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CC107-AD4B-4F04-800A-79F0F646E25A}" type="slidenum">
              <a:rPr lang="en-US"/>
              <a:pPr/>
              <a:t>26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41FC5-DBFE-48C1-866D-921026D73B4F}" type="slidenum">
              <a:rPr lang="en-US"/>
              <a:pPr/>
              <a:t>28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72A9EB-FE0C-456A-AD69-EE5813490E11}" type="slidenum">
              <a:rPr lang="en-US"/>
              <a:pPr/>
              <a:t>29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4AC80-8F23-4557-AC33-24ECEF3E56AD}" type="slidenum">
              <a:rPr lang="en-US"/>
              <a:pPr/>
              <a:t>30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0D207-7DFD-461B-A371-B2A777DEC8CC}" type="slidenum">
              <a:rPr lang="en-US"/>
              <a:pPr/>
              <a:t>31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DA390-FB73-4304-B9AE-3A85D1BAFCD0}" type="slidenum">
              <a:rPr lang="en-US"/>
              <a:pPr/>
              <a:t>32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5426F-B45B-46F2-AE14-2E8C1B31282F}" type="slidenum">
              <a:rPr lang="en-US"/>
              <a:pPr/>
              <a:t>37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6DF6C-7F88-42F5-9E1D-57F9312EA6BE}" type="slidenum">
              <a:rPr lang="en-US"/>
              <a:pPr/>
              <a:t>38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7091A4-20C5-444C-94A7-100D0246C711}" type="slidenum">
              <a:rPr lang="en-US"/>
              <a:pPr/>
              <a:t>42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17BB3-1C4C-47F9-866E-EF3B8B6A7C6E}" type="slidenum">
              <a:rPr lang="en-US"/>
              <a:pPr/>
              <a:t>5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45826-22CE-4C3D-B06D-15A0D8525589}" type="slidenum">
              <a:rPr lang="en-US"/>
              <a:pPr/>
              <a:t>43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7A1F5B-D846-4B78-9ACB-7A3CE8647397}" type="slidenum">
              <a:rPr lang="en-US"/>
              <a:pPr/>
              <a:t>45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FB17E-EE9B-40E4-8FAA-DED7137A9454}" type="slidenum">
              <a:rPr lang="en-US"/>
              <a:pPr/>
              <a:t>46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A3898-4E33-4F4E-BE53-6A322167528A}" type="slidenum">
              <a:rPr lang="en-US"/>
              <a:pPr/>
              <a:t>47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92957-8F34-45A2-9672-987D7558F9A9}" type="slidenum">
              <a:rPr lang="en-US"/>
              <a:pPr/>
              <a:t>48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B1871-35DF-4CFE-94B6-513EFA45DBA6}" type="slidenum">
              <a:rPr lang="en-US"/>
              <a:pPr/>
              <a:t>49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B1DB53-72D6-4335-9010-8A403F8F361F}" type="slidenum">
              <a:rPr lang="en-US"/>
              <a:pPr/>
              <a:t>50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22689-7FF8-4901-BB00-1148C711EC97}" type="slidenum">
              <a:rPr lang="en-US"/>
              <a:pPr/>
              <a:t>51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C2AD3-FD4D-47E0-B852-B0A8BE494C1A}" type="slidenum">
              <a:rPr lang="en-US"/>
              <a:pPr/>
              <a:t>53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BE9A4-7AA5-4C20-AC65-C8437EBD3886}" type="slidenum">
              <a:rPr lang="en-US"/>
              <a:pPr/>
              <a:t>54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B6E9E-90E8-45DA-9C61-FC7461B2CDCF}" type="slidenum">
              <a:rPr lang="en-US"/>
              <a:pPr/>
              <a:t>9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141F6-582A-4849-8B72-EE609335ACC4}" type="slidenum">
              <a:rPr lang="en-US"/>
              <a:pPr/>
              <a:t>55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B09AA-8DD3-4FCE-BE8B-A354F9D4F48E}" type="slidenum">
              <a:rPr lang="en-US"/>
              <a:pPr/>
              <a:t>56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AA97F-371D-41D7-9C0E-6E125F3748DA}" type="slidenum">
              <a:rPr lang="en-US"/>
              <a:pPr/>
              <a:t>58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137D55-013F-4372-A4EC-268A03C198CA}" type="slidenum">
              <a:rPr lang="en-US"/>
              <a:pPr/>
              <a:t>59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7BD2C-1D19-41E6-B30A-E46D8E2935BA}" type="slidenum">
              <a:rPr lang="en-US"/>
              <a:pPr/>
              <a:t>60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092B3-1B23-485A-9847-8B27DD64468F}" type="slidenum">
              <a:rPr lang="en-US"/>
              <a:pPr/>
              <a:t>61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40BE6-E066-4235-9179-4CC7BC380F15}" type="slidenum">
              <a:rPr lang="en-US"/>
              <a:pPr/>
              <a:t>62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EF2F46-4DCE-4F83-84D0-B451E151B108}" type="slidenum">
              <a:rPr lang="en-US"/>
              <a:pPr/>
              <a:t>63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61683-6F5E-4914-B57E-37E4064C5A23}" type="slidenum">
              <a:rPr lang="en-US"/>
              <a:pPr/>
              <a:t>64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193F5-6D32-4866-9AE5-0EAA25CBF617}" type="slidenum">
              <a:rPr lang="en-US"/>
              <a:pPr/>
              <a:t>65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4123E-4967-4B8B-A95A-ECFF68C87A8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086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4D6B2F-B582-4B49-991E-8972419B6FF6}" type="slidenum">
              <a:rPr lang="en-US"/>
              <a:pPr/>
              <a:t>66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F9B31-F3FB-4C07-B6CA-CC4D0DCC7BE8}" type="slidenum">
              <a:rPr lang="en-US"/>
              <a:pPr/>
              <a:t>67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EEBC6-9003-4113-82FB-947B7031C120}" type="slidenum">
              <a:rPr lang="en-US"/>
              <a:pPr/>
              <a:t>68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4B9BD-4956-4518-B213-1B92B71DAC52}" type="slidenum">
              <a:rPr lang="en-US"/>
              <a:pPr/>
              <a:t>69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88027-128B-4008-91A6-E3E402A2ADF0}" type="slidenum">
              <a:rPr lang="en-US"/>
              <a:pPr/>
              <a:t>70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CC3BC-0D11-42CB-B5AE-4BE1DABD2C83}" type="slidenum">
              <a:rPr lang="en-US"/>
              <a:pPr/>
              <a:t>71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4B55C-D407-4867-8C52-DFE2C304AED9}" type="slidenum">
              <a:rPr lang="en-US"/>
              <a:pPr/>
              <a:t>72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1A650-1EBC-4E47-AA10-FC354671D283}" type="slidenum">
              <a:rPr lang="en-US"/>
              <a:pPr/>
              <a:t>73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30128-4D44-4702-86F1-603515400417}" type="slidenum">
              <a:rPr lang="en-US"/>
              <a:pPr/>
              <a:t>74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5545EF-53F4-4866-B980-3CF63FC8862C}" type="slidenum">
              <a:rPr lang="en-US"/>
              <a:pPr/>
              <a:t>75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3F5D2-7B97-4230-9C81-2EBD4BF66A09}" type="slidenum">
              <a:rPr lang="en-US"/>
              <a:pPr/>
              <a:t>19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E5C67-C860-479B-871D-3131FBAFF2D3}" type="slidenum">
              <a:rPr lang="en-US"/>
              <a:pPr/>
              <a:t>76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0E923-5F11-4F9F-8345-A14BCD351C58}" type="slidenum">
              <a:rPr lang="en-US"/>
              <a:pPr/>
              <a:t>77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7890C-E564-4527-B5D3-8B77F9C66B48}" type="slidenum">
              <a:rPr lang="en-US"/>
              <a:pPr/>
              <a:t>78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ACD54-658B-4697-A949-58A98E902321}" type="slidenum">
              <a:rPr lang="en-US"/>
              <a:pPr/>
              <a:t>79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2BFDB-09F9-4813-A915-54C8740A32EE}" type="slidenum">
              <a:rPr lang="en-US"/>
              <a:pPr/>
              <a:t>80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A37A90-A985-43D4-AAED-57E3AA9D043F}" type="slidenum">
              <a:rPr lang="en-US"/>
              <a:pPr/>
              <a:t>82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AA7C4-4E70-4D13-8974-0234AD9176AF}" type="slidenum">
              <a:rPr lang="en-US"/>
              <a:pPr/>
              <a:t>84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FF6F7-9277-46D3-A04F-049ADC4DA0C6}" type="slidenum">
              <a:rPr lang="en-US"/>
              <a:pPr/>
              <a:t>85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04684-06A5-4650-84D0-FC44C830A1E4}" type="slidenum">
              <a:rPr lang="en-US"/>
              <a:pPr/>
              <a:t>86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4F033-7B79-429E-AC11-D74AA337BBBE}" type="slidenum">
              <a:rPr lang="en-US"/>
              <a:pPr/>
              <a:t>87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D3D4A-A0AB-4AB1-91EF-95C2E318879E}" type="slidenum">
              <a:rPr lang="en-US"/>
              <a:pPr/>
              <a:t>20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B71E4-3964-427A-8A9D-11408CF8C053}" type="slidenum">
              <a:rPr lang="en-US"/>
              <a:pPr/>
              <a:t>88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181F7-2016-493F-956F-37EF4E125F53}" type="slidenum">
              <a:rPr lang="en-US"/>
              <a:pPr/>
              <a:t>89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D60BD-3B2F-4FC1-A70B-092984B95BC4}" type="slidenum">
              <a:rPr lang="en-US"/>
              <a:pPr/>
              <a:t>91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18EE3-2988-4176-B850-10357AD4E6DB}" type="slidenum">
              <a:rPr lang="en-US"/>
              <a:pPr/>
              <a:t>92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010F8-DA2E-401E-B398-5F4C113A30C7}" type="slidenum">
              <a:rPr lang="en-US"/>
              <a:pPr/>
              <a:t>94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4180B-AEEB-42EC-ACB9-A3C573B4E08B}" type="slidenum">
              <a:rPr lang="en-US"/>
              <a:pPr/>
              <a:t>95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EB43B-6977-4D8B-8671-EAF1D6EC1432}" type="slidenum">
              <a:rPr lang="en-US"/>
              <a:pPr/>
              <a:t>96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8F292-0FB6-4A5C-A686-887034B638C1}" type="slidenum">
              <a:rPr lang="en-US"/>
              <a:pPr/>
              <a:t>98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52BAF-44DE-4BEA-8CAB-B4FB46C6488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81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A6CA2-E4E1-4A2C-B42D-EA72F0DD07DC}" type="slidenum">
              <a:rPr lang="en-US"/>
              <a:pPr/>
              <a:t>100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95EEA-1C6C-4149-84A8-0B60BFD17326}" type="slidenum">
              <a:rPr lang="en-US"/>
              <a:pPr/>
              <a:t>21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F7F52-616D-455E-A4DD-3E75EC21C561}" type="slidenum">
              <a:rPr lang="en-US"/>
              <a:pPr/>
              <a:t>22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D29F6-5B48-41CF-801E-480F06FA8732}" type="slidenum">
              <a:rPr lang="en-US"/>
              <a:pPr/>
              <a:t>23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63C0C-C20D-41FA-8EA0-464B0A2CE7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38C00-3B4E-4DCB-84D8-BEEE815FB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A782A-1DCE-430F-8E05-04C36752F6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15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3E0AE2-0EA5-4158-ADFD-4D03652E7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123493-CE12-4223-8555-BD54D5765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24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5A3BC9-1C79-4E79-8D47-F958B05580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48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516995-D7AF-4460-BECF-67B8F77441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69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D3823F-5447-4C31-8B60-ECC23DDBB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229ED3-E52E-4051-AFD1-1270C1859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3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992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F478B-E908-4B9B-9B49-79B8C266D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4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2756E-DFC0-4348-9EBA-29767B7AC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7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1D37-5C9D-45B6-8BC6-49EC8C04BE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42C70-56C7-40DA-9AAB-6A9B72129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8D9FF-F6DF-4581-B28F-917AD79D76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0614C-28E0-4F50-9AF1-E34544D64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4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EE23A-EF36-4E44-9FB3-A57AAF632C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7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5FC4B-6CA0-4356-B856-60044BE57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0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34D93F-D46F-40D7-918C-A675B76487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ainyquote.com/quotes/quotes/a/arnoldwesk392611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>
                <a:solidFill>
                  <a:srgbClr val="000032"/>
                </a:solidFill>
              </a:rPr>
              <a:t>Tuberculosis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The Captain of All These Men of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Reported TB Cases 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United States, 1982–2013*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" y="6019800"/>
            <a:ext cx="6705600" cy="609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tx2"/>
                </a:solidFill>
              </a:rPr>
              <a:t>*Updated as of June 11, 2014.</a:t>
            </a:r>
            <a:endParaRPr lang="en-US" sz="1100" dirty="0">
              <a:solidFill>
                <a:schemeClr val="tx2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83745263"/>
              </p:ext>
            </p:extLst>
          </p:nvPr>
        </p:nvGraphicFramePr>
        <p:xfrm>
          <a:off x="533400" y="1397000"/>
          <a:ext cx="7848600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1752600"/>
            <a:ext cx="461665" cy="28623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No. of Cases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4400729" y="4510206"/>
            <a:ext cx="461665" cy="28623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063786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2108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14600"/>
            <a:ext cx="40386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is</a:t>
            </a:r>
            <a:endParaRPr lang="en-US" dirty="0"/>
          </a:p>
        </p:txBody>
      </p:sp>
      <p:pic>
        <p:nvPicPr>
          <p:cNvPr id="132105" name="Picture 9" descr="tblog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17" y="990600"/>
            <a:ext cx="8972120" cy="497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015525"/>
              </p:ext>
            </p:extLst>
          </p:nvPr>
        </p:nvGraphicFramePr>
        <p:xfrm>
          <a:off x="457200" y="1600200"/>
          <a:ext cx="8229600" cy="3886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Year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No.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Rate*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2008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12,893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4.2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2009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11,519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3.8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2010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11,164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3.6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2011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10,509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3.4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2012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9,940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3.2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2013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9,582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+mn-lt"/>
                        </a:rPr>
                        <a:t>3.0</a:t>
                      </a:r>
                      <a:endParaRPr lang="en-US" sz="18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57200" y="6019800"/>
            <a:ext cx="6705600" cy="609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tx2"/>
                </a:solidFill>
              </a:rPr>
              <a:t>*Cases per 100,000. Updated as of June 11, 2014.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200"/>
              </a:lnSpc>
            </a:pPr>
            <a:r>
              <a:rPr lang="en-US" sz="4000" dirty="0" smtClean="0"/>
              <a:t>TB Morbidity</a:t>
            </a:r>
            <a:br>
              <a:rPr lang="en-US" sz="4000" dirty="0" smtClean="0"/>
            </a:br>
            <a:r>
              <a:rPr lang="en-US" sz="4000" dirty="0" smtClean="0"/>
              <a:t>United States, 2008–2013</a:t>
            </a:r>
          </a:p>
        </p:txBody>
      </p:sp>
    </p:spTree>
    <p:extLst>
      <p:ext uri="{BB962C8B-B14F-4D97-AF65-F5344CB8AC3E}">
        <p14:creationId xmlns:p14="http://schemas.microsoft.com/office/powerpoint/2010/main" val="385068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TB Case Rates,* United States, 2013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" y="6172200"/>
            <a:ext cx="6705600" cy="609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tx2"/>
                </a:solidFill>
              </a:rPr>
              <a:t>*Cases per 100,000.</a:t>
            </a:r>
            <a:endParaRPr lang="en-US" sz="1100" dirty="0">
              <a:solidFill>
                <a:schemeClr val="tx2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905000" y="4800600"/>
            <a:ext cx="877887" cy="585788"/>
            <a:chOff x="1547" y="3474"/>
            <a:chExt cx="767" cy="591"/>
          </a:xfrm>
          <a:solidFill>
            <a:srgbClr val="3177FF"/>
          </a:solidFill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47" y="3474"/>
              <a:ext cx="767" cy="591"/>
              <a:chOff x="1547" y="3474"/>
              <a:chExt cx="767" cy="591"/>
            </a:xfrm>
            <a:grpFill/>
          </p:grpSpPr>
          <p:sp>
            <p:nvSpPr>
              <p:cNvPr id="75" name="Freeform 6"/>
              <p:cNvSpPr>
                <a:spLocks/>
              </p:cNvSpPr>
              <p:nvPr/>
            </p:nvSpPr>
            <p:spPr bwMode="auto">
              <a:xfrm>
                <a:off x="1547" y="3549"/>
                <a:ext cx="59" cy="85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60"/>
                  </a:cxn>
                  <a:cxn ang="0">
                    <a:pos x="33" y="0"/>
                  </a:cxn>
                  <a:cxn ang="0">
                    <a:pos x="59" y="17"/>
                  </a:cxn>
                  <a:cxn ang="0">
                    <a:pos x="31" y="85"/>
                  </a:cxn>
                  <a:cxn ang="0">
                    <a:pos x="0" y="85"/>
                  </a:cxn>
                </a:cxnLst>
                <a:rect l="0" t="0" r="r" b="b"/>
                <a:pathLst>
                  <a:path w="59" h="85">
                    <a:moveTo>
                      <a:pt x="0" y="85"/>
                    </a:moveTo>
                    <a:lnTo>
                      <a:pt x="0" y="60"/>
                    </a:lnTo>
                    <a:lnTo>
                      <a:pt x="33" y="0"/>
                    </a:lnTo>
                    <a:lnTo>
                      <a:pt x="59" y="17"/>
                    </a:lnTo>
                    <a:lnTo>
                      <a:pt x="31" y="85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7"/>
              <p:cNvSpPr>
                <a:spLocks/>
              </p:cNvSpPr>
              <p:nvPr/>
            </p:nvSpPr>
            <p:spPr bwMode="auto">
              <a:xfrm>
                <a:off x="1631" y="3474"/>
                <a:ext cx="110" cy="108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64"/>
                  </a:cxn>
                  <a:cxn ang="0">
                    <a:pos x="42" y="99"/>
                  </a:cxn>
                  <a:cxn ang="0">
                    <a:pos x="92" y="108"/>
                  </a:cxn>
                  <a:cxn ang="0">
                    <a:pos x="110" y="65"/>
                  </a:cxn>
                  <a:cxn ang="0">
                    <a:pos x="98" y="0"/>
                  </a:cxn>
                  <a:cxn ang="0">
                    <a:pos x="24" y="12"/>
                  </a:cxn>
                </a:cxnLst>
                <a:rect l="0" t="0" r="r" b="b"/>
                <a:pathLst>
                  <a:path w="110" h="108">
                    <a:moveTo>
                      <a:pt x="24" y="12"/>
                    </a:moveTo>
                    <a:lnTo>
                      <a:pt x="0" y="64"/>
                    </a:lnTo>
                    <a:lnTo>
                      <a:pt x="42" y="99"/>
                    </a:lnTo>
                    <a:lnTo>
                      <a:pt x="92" y="108"/>
                    </a:lnTo>
                    <a:lnTo>
                      <a:pt x="110" y="65"/>
                    </a:lnTo>
                    <a:lnTo>
                      <a:pt x="98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8"/>
              <p:cNvSpPr>
                <a:spLocks/>
              </p:cNvSpPr>
              <p:nvPr/>
            </p:nvSpPr>
            <p:spPr bwMode="auto">
              <a:xfrm>
                <a:off x="1735" y="3549"/>
                <a:ext cx="163" cy="121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11" y="0"/>
                  </a:cxn>
                  <a:cxn ang="0">
                    <a:pos x="133" y="52"/>
                  </a:cxn>
                  <a:cxn ang="0">
                    <a:pos x="154" y="64"/>
                  </a:cxn>
                  <a:cxn ang="0">
                    <a:pos x="163" y="106"/>
                  </a:cxn>
                  <a:cxn ang="0">
                    <a:pos x="107" y="113"/>
                  </a:cxn>
                  <a:cxn ang="0">
                    <a:pos x="67" y="121"/>
                  </a:cxn>
                  <a:cxn ang="0">
                    <a:pos x="0" y="42"/>
                  </a:cxn>
                </a:cxnLst>
                <a:rect l="0" t="0" r="r" b="b"/>
                <a:pathLst>
                  <a:path w="163" h="121">
                    <a:moveTo>
                      <a:pt x="0" y="42"/>
                    </a:moveTo>
                    <a:lnTo>
                      <a:pt x="111" y="0"/>
                    </a:lnTo>
                    <a:lnTo>
                      <a:pt x="133" y="52"/>
                    </a:lnTo>
                    <a:lnTo>
                      <a:pt x="154" y="64"/>
                    </a:lnTo>
                    <a:lnTo>
                      <a:pt x="163" y="106"/>
                    </a:lnTo>
                    <a:lnTo>
                      <a:pt x="107" y="113"/>
                    </a:lnTo>
                    <a:lnTo>
                      <a:pt x="67" y="121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>
                <a:off x="1903" y="3641"/>
                <a:ext cx="131" cy="63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60"/>
                  </a:cxn>
                  <a:cxn ang="0">
                    <a:pos x="35" y="63"/>
                  </a:cxn>
                  <a:cxn ang="0">
                    <a:pos x="56" y="50"/>
                  </a:cxn>
                  <a:cxn ang="0">
                    <a:pos x="96" y="52"/>
                  </a:cxn>
                  <a:cxn ang="0">
                    <a:pos x="131" y="26"/>
                  </a:cxn>
                  <a:cxn ang="0">
                    <a:pos x="108" y="17"/>
                  </a:cxn>
                  <a:cxn ang="0">
                    <a:pos x="91" y="0"/>
                  </a:cxn>
                  <a:cxn ang="0">
                    <a:pos x="20" y="2"/>
                  </a:cxn>
                </a:cxnLst>
                <a:rect l="0" t="0" r="r" b="b"/>
                <a:pathLst>
                  <a:path w="131" h="63">
                    <a:moveTo>
                      <a:pt x="20" y="2"/>
                    </a:moveTo>
                    <a:lnTo>
                      <a:pt x="0" y="60"/>
                    </a:lnTo>
                    <a:lnTo>
                      <a:pt x="35" y="63"/>
                    </a:lnTo>
                    <a:lnTo>
                      <a:pt x="56" y="50"/>
                    </a:lnTo>
                    <a:lnTo>
                      <a:pt x="96" y="52"/>
                    </a:lnTo>
                    <a:lnTo>
                      <a:pt x="131" y="26"/>
                    </a:lnTo>
                    <a:lnTo>
                      <a:pt x="108" y="17"/>
                    </a:lnTo>
                    <a:lnTo>
                      <a:pt x="91" y="0"/>
                    </a:lnTo>
                    <a:lnTo>
                      <a:pt x="20" y="2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10"/>
              <p:cNvSpPr>
                <a:spLocks/>
              </p:cNvSpPr>
              <p:nvPr/>
            </p:nvSpPr>
            <p:spPr bwMode="auto">
              <a:xfrm>
                <a:off x="1942" y="3731"/>
                <a:ext cx="53" cy="47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0" y="4"/>
                  </a:cxn>
                  <a:cxn ang="0">
                    <a:pos x="8" y="47"/>
                  </a:cxn>
                  <a:cxn ang="0">
                    <a:pos x="53" y="36"/>
                  </a:cxn>
                  <a:cxn ang="0">
                    <a:pos x="46" y="0"/>
                  </a:cxn>
                </a:cxnLst>
                <a:rect l="0" t="0" r="r" b="b"/>
                <a:pathLst>
                  <a:path w="53" h="47">
                    <a:moveTo>
                      <a:pt x="46" y="0"/>
                    </a:moveTo>
                    <a:lnTo>
                      <a:pt x="0" y="4"/>
                    </a:lnTo>
                    <a:lnTo>
                      <a:pt x="8" y="47"/>
                    </a:lnTo>
                    <a:lnTo>
                      <a:pt x="53" y="36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11"/>
              <p:cNvSpPr>
                <a:spLocks/>
              </p:cNvSpPr>
              <p:nvPr/>
            </p:nvSpPr>
            <p:spPr bwMode="auto">
              <a:xfrm>
                <a:off x="2000" y="3782"/>
                <a:ext cx="36" cy="4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6" y="0"/>
                  </a:cxn>
                  <a:cxn ang="0">
                    <a:pos x="36" y="40"/>
                  </a:cxn>
                  <a:cxn ang="0">
                    <a:pos x="12" y="45"/>
                  </a:cxn>
                  <a:cxn ang="0">
                    <a:pos x="0" y="17"/>
                  </a:cxn>
                </a:cxnLst>
                <a:rect l="0" t="0" r="r" b="b"/>
                <a:pathLst>
                  <a:path w="36" h="45">
                    <a:moveTo>
                      <a:pt x="0" y="17"/>
                    </a:moveTo>
                    <a:lnTo>
                      <a:pt x="36" y="0"/>
                    </a:lnTo>
                    <a:lnTo>
                      <a:pt x="36" y="40"/>
                    </a:lnTo>
                    <a:lnTo>
                      <a:pt x="12" y="45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12"/>
              <p:cNvSpPr>
                <a:spLocks/>
              </p:cNvSpPr>
              <p:nvPr/>
            </p:nvSpPr>
            <p:spPr bwMode="auto">
              <a:xfrm>
                <a:off x="2092" y="3803"/>
                <a:ext cx="222" cy="262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00"/>
                  </a:cxn>
                  <a:cxn ang="0">
                    <a:pos x="27" y="149"/>
                  </a:cxn>
                  <a:cxn ang="0">
                    <a:pos x="27" y="238"/>
                  </a:cxn>
                  <a:cxn ang="0">
                    <a:pos x="80" y="262"/>
                  </a:cxn>
                  <a:cxn ang="0">
                    <a:pos x="104" y="210"/>
                  </a:cxn>
                  <a:cxn ang="0">
                    <a:pos x="172" y="198"/>
                  </a:cxn>
                  <a:cxn ang="0">
                    <a:pos x="222" y="141"/>
                  </a:cxn>
                  <a:cxn ang="0">
                    <a:pos x="169" y="52"/>
                  </a:cxn>
                  <a:cxn ang="0">
                    <a:pos x="37" y="0"/>
                  </a:cxn>
                </a:cxnLst>
                <a:rect l="0" t="0" r="r" b="b"/>
                <a:pathLst>
                  <a:path w="222" h="262">
                    <a:moveTo>
                      <a:pt x="37" y="0"/>
                    </a:moveTo>
                    <a:lnTo>
                      <a:pt x="0" y="100"/>
                    </a:lnTo>
                    <a:lnTo>
                      <a:pt x="27" y="149"/>
                    </a:lnTo>
                    <a:lnTo>
                      <a:pt x="27" y="238"/>
                    </a:lnTo>
                    <a:lnTo>
                      <a:pt x="80" y="262"/>
                    </a:lnTo>
                    <a:lnTo>
                      <a:pt x="104" y="210"/>
                    </a:lnTo>
                    <a:lnTo>
                      <a:pt x="172" y="198"/>
                    </a:lnTo>
                    <a:lnTo>
                      <a:pt x="222" y="141"/>
                    </a:lnTo>
                    <a:lnTo>
                      <a:pt x="169" y="52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1752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4" name="Freeform 13"/>
            <p:cNvSpPr>
              <a:spLocks/>
            </p:cNvSpPr>
            <p:nvPr/>
          </p:nvSpPr>
          <p:spPr bwMode="auto">
            <a:xfrm>
              <a:off x="2014" y="3681"/>
              <a:ext cx="122" cy="10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30"/>
                </a:cxn>
                <a:cxn ang="0">
                  <a:pos x="10" y="54"/>
                </a:cxn>
                <a:cxn ang="0">
                  <a:pos x="33" y="62"/>
                </a:cxn>
                <a:cxn ang="0">
                  <a:pos x="57" y="102"/>
                </a:cxn>
                <a:cxn ang="0">
                  <a:pos x="121" y="86"/>
                </a:cxn>
                <a:cxn ang="0">
                  <a:pos x="122" y="43"/>
                </a:cxn>
                <a:cxn ang="0">
                  <a:pos x="75" y="8"/>
                </a:cxn>
                <a:cxn ang="0">
                  <a:pos x="25" y="0"/>
                </a:cxn>
              </a:cxnLst>
              <a:rect l="0" t="0" r="r" b="b"/>
              <a:pathLst>
                <a:path w="122" h="102">
                  <a:moveTo>
                    <a:pt x="25" y="0"/>
                  </a:moveTo>
                  <a:lnTo>
                    <a:pt x="0" y="30"/>
                  </a:lnTo>
                  <a:lnTo>
                    <a:pt x="10" y="54"/>
                  </a:lnTo>
                  <a:lnTo>
                    <a:pt x="33" y="62"/>
                  </a:lnTo>
                  <a:lnTo>
                    <a:pt x="57" y="102"/>
                  </a:lnTo>
                  <a:lnTo>
                    <a:pt x="121" y="86"/>
                  </a:lnTo>
                  <a:lnTo>
                    <a:pt x="122" y="43"/>
                  </a:lnTo>
                  <a:lnTo>
                    <a:pt x="75" y="8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1752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Freeform 15"/>
          <p:cNvSpPr>
            <a:spLocks/>
          </p:cNvSpPr>
          <p:nvPr/>
        </p:nvSpPr>
        <p:spPr bwMode="auto">
          <a:xfrm>
            <a:off x="7140575" y="1546165"/>
            <a:ext cx="433388" cy="684213"/>
          </a:xfrm>
          <a:custGeom>
            <a:avLst/>
            <a:gdLst/>
            <a:ahLst/>
            <a:cxnLst>
              <a:cxn ang="0">
                <a:pos x="65" y="13"/>
              </a:cxn>
              <a:cxn ang="0">
                <a:pos x="24" y="92"/>
              </a:cxn>
              <a:cxn ang="0">
                <a:pos x="44" y="121"/>
              </a:cxn>
              <a:cxn ang="0">
                <a:pos x="24" y="157"/>
              </a:cxn>
              <a:cxn ang="0">
                <a:pos x="36" y="169"/>
              </a:cxn>
              <a:cxn ang="0">
                <a:pos x="28" y="193"/>
              </a:cxn>
              <a:cxn ang="0">
                <a:pos x="28" y="233"/>
              </a:cxn>
              <a:cxn ang="0">
                <a:pos x="0" y="248"/>
              </a:cxn>
              <a:cxn ang="0">
                <a:pos x="11" y="260"/>
              </a:cxn>
              <a:cxn ang="0">
                <a:pos x="69" y="409"/>
              </a:cxn>
              <a:cxn ang="0">
                <a:pos x="116" y="427"/>
              </a:cxn>
              <a:cxn ang="0">
                <a:pos x="113" y="397"/>
              </a:cxn>
              <a:cxn ang="0">
                <a:pos x="135" y="373"/>
              </a:cxn>
              <a:cxn ang="0">
                <a:pos x="128" y="348"/>
              </a:cxn>
              <a:cxn ang="0">
                <a:pos x="185" y="317"/>
              </a:cxn>
              <a:cxn ang="0">
                <a:pos x="187" y="276"/>
              </a:cxn>
              <a:cxn ang="0">
                <a:pos x="221" y="273"/>
              </a:cxn>
              <a:cxn ang="0">
                <a:pos x="247" y="241"/>
              </a:cxn>
              <a:cxn ang="0">
                <a:pos x="279" y="220"/>
              </a:cxn>
              <a:cxn ang="0">
                <a:pos x="279" y="193"/>
              </a:cxn>
              <a:cxn ang="0">
                <a:pos x="235" y="185"/>
              </a:cxn>
              <a:cxn ang="0">
                <a:pos x="227" y="156"/>
              </a:cxn>
              <a:cxn ang="0">
                <a:pos x="183" y="152"/>
              </a:cxn>
              <a:cxn ang="0">
                <a:pos x="147" y="25"/>
              </a:cxn>
              <a:cxn ang="0">
                <a:pos x="132" y="0"/>
              </a:cxn>
              <a:cxn ang="0">
                <a:pos x="88" y="11"/>
              </a:cxn>
              <a:cxn ang="0">
                <a:pos x="80" y="23"/>
              </a:cxn>
              <a:cxn ang="0">
                <a:pos x="65" y="13"/>
              </a:cxn>
            </a:cxnLst>
            <a:rect l="0" t="0" r="r" b="b"/>
            <a:pathLst>
              <a:path w="279" h="427">
                <a:moveTo>
                  <a:pt x="65" y="13"/>
                </a:moveTo>
                <a:lnTo>
                  <a:pt x="24" y="92"/>
                </a:lnTo>
                <a:lnTo>
                  <a:pt x="44" y="121"/>
                </a:lnTo>
                <a:lnTo>
                  <a:pt x="24" y="157"/>
                </a:lnTo>
                <a:lnTo>
                  <a:pt x="36" y="169"/>
                </a:lnTo>
                <a:lnTo>
                  <a:pt x="28" y="193"/>
                </a:lnTo>
                <a:lnTo>
                  <a:pt x="28" y="233"/>
                </a:lnTo>
                <a:lnTo>
                  <a:pt x="0" y="248"/>
                </a:lnTo>
                <a:lnTo>
                  <a:pt x="11" y="260"/>
                </a:lnTo>
                <a:lnTo>
                  <a:pt x="69" y="409"/>
                </a:lnTo>
                <a:lnTo>
                  <a:pt x="116" y="427"/>
                </a:lnTo>
                <a:lnTo>
                  <a:pt x="113" y="397"/>
                </a:lnTo>
                <a:lnTo>
                  <a:pt x="135" y="373"/>
                </a:lnTo>
                <a:lnTo>
                  <a:pt x="128" y="348"/>
                </a:lnTo>
                <a:lnTo>
                  <a:pt x="185" y="317"/>
                </a:lnTo>
                <a:lnTo>
                  <a:pt x="187" y="276"/>
                </a:lnTo>
                <a:lnTo>
                  <a:pt x="221" y="273"/>
                </a:lnTo>
                <a:lnTo>
                  <a:pt x="247" y="241"/>
                </a:lnTo>
                <a:lnTo>
                  <a:pt x="279" y="220"/>
                </a:lnTo>
                <a:lnTo>
                  <a:pt x="279" y="193"/>
                </a:lnTo>
                <a:lnTo>
                  <a:pt x="235" y="185"/>
                </a:lnTo>
                <a:lnTo>
                  <a:pt x="227" y="156"/>
                </a:lnTo>
                <a:lnTo>
                  <a:pt x="183" y="152"/>
                </a:lnTo>
                <a:lnTo>
                  <a:pt x="147" y="25"/>
                </a:lnTo>
                <a:lnTo>
                  <a:pt x="132" y="0"/>
                </a:lnTo>
                <a:lnTo>
                  <a:pt x="88" y="11"/>
                </a:lnTo>
                <a:lnTo>
                  <a:pt x="80" y="23"/>
                </a:lnTo>
                <a:lnTo>
                  <a:pt x="65" y="13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Freeform 16"/>
          <p:cNvSpPr>
            <a:spLocks/>
          </p:cNvSpPr>
          <p:nvPr/>
        </p:nvSpPr>
        <p:spPr bwMode="auto">
          <a:xfrm>
            <a:off x="6494463" y="2897128"/>
            <a:ext cx="557212" cy="236537"/>
          </a:xfrm>
          <a:custGeom>
            <a:avLst/>
            <a:gdLst/>
            <a:ahLst/>
            <a:cxnLst>
              <a:cxn ang="0">
                <a:pos x="0" y="51"/>
              </a:cxn>
              <a:cxn ang="0">
                <a:pos x="267" y="0"/>
              </a:cxn>
              <a:cxn ang="0">
                <a:pos x="311" y="101"/>
              </a:cxn>
              <a:cxn ang="0">
                <a:pos x="357" y="91"/>
              </a:cxn>
              <a:cxn ang="0">
                <a:pos x="359" y="141"/>
              </a:cxn>
              <a:cxn ang="0">
                <a:pos x="322" y="148"/>
              </a:cxn>
              <a:cxn ang="0">
                <a:pos x="288" y="115"/>
              </a:cxn>
              <a:cxn ang="0">
                <a:pos x="267" y="75"/>
              </a:cxn>
              <a:cxn ang="0">
                <a:pos x="263" y="19"/>
              </a:cxn>
              <a:cxn ang="0">
                <a:pos x="247" y="47"/>
              </a:cxn>
              <a:cxn ang="0">
                <a:pos x="266" y="131"/>
              </a:cxn>
              <a:cxn ang="0">
                <a:pos x="187" y="143"/>
              </a:cxn>
              <a:cxn ang="0">
                <a:pos x="185" y="81"/>
              </a:cxn>
              <a:cxn ang="0">
                <a:pos x="137" y="55"/>
              </a:cxn>
              <a:cxn ang="0">
                <a:pos x="96" y="48"/>
              </a:cxn>
              <a:cxn ang="0">
                <a:pos x="11" y="91"/>
              </a:cxn>
              <a:cxn ang="0">
                <a:pos x="0" y="51"/>
              </a:cxn>
            </a:cxnLst>
            <a:rect l="0" t="0" r="r" b="b"/>
            <a:pathLst>
              <a:path w="359" h="148">
                <a:moveTo>
                  <a:pt x="0" y="51"/>
                </a:moveTo>
                <a:lnTo>
                  <a:pt x="267" y="0"/>
                </a:lnTo>
                <a:lnTo>
                  <a:pt x="311" y="101"/>
                </a:lnTo>
                <a:lnTo>
                  <a:pt x="357" y="91"/>
                </a:lnTo>
                <a:lnTo>
                  <a:pt x="359" y="141"/>
                </a:lnTo>
                <a:lnTo>
                  <a:pt x="322" y="148"/>
                </a:lnTo>
                <a:lnTo>
                  <a:pt x="288" y="115"/>
                </a:lnTo>
                <a:lnTo>
                  <a:pt x="267" y="75"/>
                </a:lnTo>
                <a:lnTo>
                  <a:pt x="263" y="19"/>
                </a:lnTo>
                <a:lnTo>
                  <a:pt x="247" y="47"/>
                </a:lnTo>
                <a:lnTo>
                  <a:pt x="266" y="131"/>
                </a:lnTo>
                <a:lnTo>
                  <a:pt x="187" y="143"/>
                </a:lnTo>
                <a:lnTo>
                  <a:pt x="185" y="81"/>
                </a:lnTo>
                <a:lnTo>
                  <a:pt x="137" y="55"/>
                </a:lnTo>
                <a:lnTo>
                  <a:pt x="96" y="48"/>
                </a:lnTo>
                <a:lnTo>
                  <a:pt x="11" y="91"/>
                </a:lnTo>
                <a:lnTo>
                  <a:pt x="0" y="51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Freeform 17"/>
          <p:cNvSpPr>
            <a:spLocks/>
          </p:cNvSpPr>
          <p:nvPr/>
        </p:nvSpPr>
        <p:spPr bwMode="auto">
          <a:xfrm>
            <a:off x="1939925" y="1596965"/>
            <a:ext cx="735013" cy="555625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217" y="27"/>
              </a:cxn>
              <a:cxn ang="0">
                <a:pos x="291" y="44"/>
              </a:cxn>
              <a:cxn ang="0">
                <a:pos x="327" y="52"/>
              </a:cxn>
              <a:cxn ang="0">
                <a:pos x="364" y="57"/>
              </a:cxn>
              <a:cxn ang="0">
                <a:pos x="413" y="67"/>
              </a:cxn>
              <a:cxn ang="0">
                <a:pos x="473" y="77"/>
              </a:cxn>
              <a:cxn ang="0">
                <a:pos x="435" y="347"/>
              </a:cxn>
              <a:cxn ang="0">
                <a:pos x="251" y="309"/>
              </a:cxn>
              <a:cxn ang="0">
                <a:pos x="226" y="326"/>
              </a:cxn>
              <a:cxn ang="0">
                <a:pos x="193" y="300"/>
              </a:cxn>
              <a:cxn ang="0">
                <a:pos x="164" y="326"/>
              </a:cxn>
              <a:cxn ang="0">
                <a:pos x="137" y="304"/>
              </a:cxn>
              <a:cxn ang="0">
                <a:pos x="61" y="300"/>
              </a:cxn>
              <a:cxn ang="0">
                <a:pos x="72" y="256"/>
              </a:cxn>
              <a:cxn ang="0">
                <a:pos x="17" y="252"/>
              </a:cxn>
              <a:cxn ang="0">
                <a:pos x="12" y="226"/>
              </a:cxn>
              <a:cxn ang="0">
                <a:pos x="23" y="200"/>
              </a:cxn>
              <a:cxn ang="0">
                <a:pos x="9" y="176"/>
              </a:cxn>
              <a:cxn ang="0">
                <a:pos x="11" y="108"/>
              </a:cxn>
              <a:cxn ang="0">
                <a:pos x="0" y="56"/>
              </a:cxn>
              <a:cxn ang="0">
                <a:pos x="7" y="36"/>
              </a:cxn>
              <a:cxn ang="0">
                <a:pos x="31" y="44"/>
              </a:cxn>
              <a:cxn ang="0">
                <a:pos x="56" y="75"/>
              </a:cxn>
              <a:cxn ang="0">
                <a:pos x="102" y="81"/>
              </a:cxn>
              <a:cxn ang="0">
                <a:pos x="114" y="106"/>
              </a:cxn>
              <a:cxn ang="0">
                <a:pos x="92" y="106"/>
              </a:cxn>
              <a:cxn ang="0">
                <a:pos x="89" y="128"/>
              </a:cxn>
              <a:cxn ang="0">
                <a:pos x="102" y="130"/>
              </a:cxn>
              <a:cxn ang="0">
                <a:pos x="108" y="152"/>
              </a:cxn>
              <a:cxn ang="0">
                <a:pos x="80" y="168"/>
              </a:cxn>
              <a:cxn ang="0">
                <a:pos x="80" y="182"/>
              </a:cxn>
              <a:cxn ang="0">
                <a:pos x="112" y="182"/>
              </a:cxn>
              <a:cxn ang="0">
                <a:pos x="120" y="145"/>
              </a:cxn>
              <a:cxn ang="0">
                <a:pos x="144" y="122"/>
              </a:cxn>
              <a:cxn ang="0">
                <a:pos x="114" y="64"/>
              </a:cxn>
              <a:cxn ang="0">
                <a:pos x="133" y="45"/>
              </a:cxn>
              <a:cxn ang="0">
                <a:pos x="120" y="0"/>
              </a:cxn>
            </a:cxnLst>
            <a:rect l="0" t="0" r="r" b="b"/>
            <a:pathLst>
              <a:path w="473" h="347">
                <a:moveTo>
                  <a:pt x="120" y="0"/>
                </a:moveTo>
                <a:lnTo>
                  <a:pt x="217" y="27"/>
                </a:lnTo>
                <a:lnTo>
                  <a:pt x="291" y="44"/>
                </a:lnTo>
                <a:lnTo>
                  <a:pt x="327" y="52"/>
                </a:lnTo>
                <a:lnTo>
                  <a:pt x="364" y="57"/>
                </a:lnTo>
                <a:lnTo>
                  <a:pt x="413" y="67"/>
                </a:lnTo>
                <a:lnTo>
                  <a:pt x="473" y="77"/>
                </a:lnTo>
                <a:lnTo>
                  <a:pt x="435" y="347"/>
                </a:lnTo>
                <a:lnTo>
                  <a:pt x="251" y="309"/>
                </a:lnTo>
                <a:lnTo>
                  <a:pt x="226" y="326"/>
                </a:lnTo>
                <a:lnTo>
                  <a:pt x="193" y="300"/>
                </a:lnTo>
                <a:lnTo>
                  <a:pt x="164" y="326"/>
                </a:lnTo>
                <a:lnTo>
                  <a:pt x="137" y="304"/>
                </a:lnTo>
                <a:lnTo>
                  <a:pt x="61" y="300"/>
                </a:lnTo>
                <a:lnTo>
                  <a:pt x="72" y="256"/>
                </a:lnTo>
                <a:lnTo>
                  <a:pt x="17" y="252"/>
                </a:lnTo>
                <a:lnTo>
                  <a:pt x="12" y="226"/>
                </a:lnTo>
                <a:lnTo>
                  <a:pt x="23" y="200"/>
                </a:lnTo>
                <a:lnTo>
                  <a:pt x="9" y="176"/>
                </a:lnTo>
                <a:lnTo>
                  <a:pt x="11" y="108"/>
                </a:lnTo>
                <a:lnTo>
                  <a:pt x="0" y="56"/>
                </a:lnTo>
                <a:lnTo>
                  <a:pt x="7" y="36"/>
                </a:lnTo>
                <a:lnTo>
                  <a:pt x="31" y="44"/>
                </a:lnTo>
                <a:lnTo>
                  <a:pt x="56" y="75"/>
                </a:lnTo>
                <a:lnTo>
                  <a:pt x="102" y="81"/>
                </a:lnTo>
                <a:lnTo>
                  <a:pt x="114" y="106"/>
                </a:lnTo>
                <a:lnTo>
                  <a:pt x="92" y="106"/>
                </a:lnTo>
                <a:lnTo>
                  <a:pt x="89" y="128"/>
                </a:lnTo>
                <a:lnTo>
                  <a:pt x="102" y="130"/>
                </a:lnTo>
                <a:lnTo>
                  <a:pt x="108" y="152"/>
                </a:lnTo>
                <a:lnTo>
                  <a:pt x="80" y="168"/>
                </a:lnTo>
                <a:lnTo>
                  <a:pt x="80" y="182"/>
                </a:lnTo>
                <a:lnTo>
                  <a:pt x="112" y="182"/>
                </a:lnTo>
                <a:lnTo>
                  <a:pt x="120" y="145"/>
                </a:lnTo>
                <a:lnTo>
                  <a:pt x="144" y="122"/>
                </a:lnTo>
                <a:lnTo>
                  <a:pt x="114" y="64"/>
                </a:lnTo>
                <a:lnTo>
                  <a:pt x="133" y="45"/>
                </a:lnTo>
                <a:lnTo>
                  <a:pt x="120" y="0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Freeform 18"/>
          <p:cNvSpPr>
            <a:spLocks/>
          </p:cNvSpPr>
          <p:nvPr/>
        </p:nvSpPr>
        <p:spPr bwMode="auto">
          <a:xfrm>
            <a:off x="1766888" y="2000190"/>
            <a:ext cx="917575" cy="722313"/>
          </a:xfrm>
          <a:custGeom>
            <a:avLst/>
            <a:gdLst/>
            <a:ahLst/>
            <a:cxnLst>
              <a:cxn ang="0">
                <a:pos x="129" y="0"/>
              </a:cxn>
              <a:cxn ang="0">
                <a:pos x="112" y="9"/>
              </a:cxn>
              <a:cxn ang="0">
                <a:pos x="101" y="49"/>
              </a:cxn>
              <a:cxn ang="0">
                <a:pos x="91" y="82"/>
              </a:cxn>
              <a:cxn ang="0">
                <a:pos x="83" y="109"/>
              </a:cxn>
              <a:cxn ang="0">
                <a:pos x="72" y="138"/>
              </a:cxn>
              <a:cxn ang="0">
                <a:pos x="60" y="167"/>
              </a:cxn>
              <a:cxn ang="0">
                <a:pos x="44" y="199"/>
              </a:cxn>
              <a:cxn ang="0">
                <a:pos x="23" y="237"/>
              </a:cxn>
              <a:cxn ang="0">
                <a:pos x="0" y="273"/>
              </a:cxn>
              <a:cxn ang="0">
                <a:pos x="0" y="351"/>
              </a:cxn>
              <a:cxn ang="0">
                <a:pos x="331" y="419"/>
              </a:cxn>
              <a:cxn ang="0">
                <a:pos x="484" y="451"/>
              </a:cxn>
              <a:cxn ang="0">
                <a:pos x="516" y="294"/>
              </a:cxn>
              <a:cxn ang="0">
                <a:pos x="536" y="281"/>
              </a:cxn>
              <a:cxn ang="0">
                <a:pos x="517" y="246"/>
              </a:cxn>
              <a:cxn ang="0">
                <a:pos x="527" y="210"/>
              </a:cxn>
              <a:cxn ang="0">
                <a:pos x="591" y="150"/>
              </a:cxn>
              <a:cxn ang="0">
                <a:pos x="547" y="95"/>
              </a:cxn>
              <a:cxn ang="0">
                <a:pos x="363" y="57"/>
              </a:cxn>
              <a:cxn ang="0">
                <a:pos x="338" y="73"/>
              </a:cxn>
              <a:cxn ang="0">
                <a:pos x="305" y="46"/>
              </a:cxn>
              <a:cxn ang="0">
                <a:pos x="276" y="74"/>
              </a:cxn>
              <a:cxn ang="0">
                <a:pos x="248" y="46"/>
              </a:cxn>
              <a:cxn ang="0">
                <a:pos x="174" y="48"/>
              </a:cxn>
              <a:cxn ang="0">
                <a:pos x="184" y="4"/>
              </a:cxn>
              <a:cxn ang="0">
                <a:pos x="129" y="0"/>
              </a:cxn>
            </a:cxnLst>
            <a:rect l="0" t="0" r="r" b="b"/>
            <a:pathLst>
              <a:path w="591" h="451">
                <a:moveTo>
                  <a:pt x="129" y="0"/>
                </a:moveTo>
                <a:lnTo>
                  <a:pt x="112" y="9"/>
                </a:lnTo>
                <a:lnTo>
                  <a:pt x="101" y="49"/>
                </a:lnTo>
                <a:lnTo>
                  <a:pt x="91" y="82"/>
                </a:lnTo>
                <a:lnTo>
                  <a:pt x="83" y="109"/>
                </a:lnTo>
                <a:lnTo>
                  <a:pt x="72" y="138"/>
                </a:lnTo>
                <a:lnTo>
                  <a:pt x="60" y="167"/>
                </a:lnTo>
                <a:lnTo>
                  <a:pt x="44" y="199"/>
                </a:lnTo>
                <a:lnTo>
                  <a:pt x="23" y="237"/>
                </a:lnTo>
                <a:lnTo>
                  <a:pt x="0" y="273"/>
                </a:lnTo>
                <a:lnTo>
                  <a:pt x="0" y="351"/>
                </a:lnTo>
                <a:lnTo>
                  <a:pt x="331" y="419"/>
                </a:lnTo>
                <a:lnTo>
                  <a:pt x="484" y="451"/>
                </a:lnTo>
                <a:lnTo>
                  <a:pt x="516" y="294"/>
                </a:lnTo>
                <a:lnTo>
                  <a:pt x="536" y="281"/>
                </a:lnTo>
                <a:lnTo>
                  <a:pt x="517" y="246"/>
                </a:lnTo>
                <a:lnTo>
                  <a:pt x="527" y="210"/>
                </a:lnTo>
                <a:lnTo>
                  <a:pt x="591" y="150"/>
                </a:lnTo>
                <a:lnTo>
                  <a:pt x="547" y="95"/>
                </a:lnTo>
                <a:lnTo>
                  <a:pt x="363" y="57"/>
                </a:lnTo>
                <a:lnTo>
                  <a:pt x="338" y="73"/>
                </a:lnTo>
                <a:lnTo>
                  <a:pt x="305" y="46"/>
                </a:lnTo>
                <a:lnTo>
                  <a:pt x="276" y="74"/>
                </a:lnTo>
                <a:lnTo>
                  <a:pt x="248" y="46"/>
                </a:lnTo>
                <a:lnTo>
                  <a:pt x="174" y="48"/>
                </a:lnTo>
                <a:lnTo>
                  <a:pt x="184" y="4"/>
                </a:lnTo>
                <a:lnTo>
                  <a:pt x="129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Freeform 19"/>
          <p:cNvSpPr>
            <a:spLocks/>
          </p:cNvSpPr>
          <p:nvPr/>
        </p:nvSpPr>
        <p:spPr bwMode="auto">
          <a:xfrm>
            <a:off x="1693863" y="2557403"/>
            <a:ext cx="965200" cy="1541462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333" y="58"/>
              </a:cxn>
              <a:cxn ang="0">
                <a:pos x="271" y="341"/>
              </a:cxn>
              <a:cxn ang="0">
                <a:pos x="592" y="773"/>
              </a:cxn>
              <a:cxn ang="0">
                <a:pos x="622" y="827"/>
              </a:cxn>
              <a:cxn ang="0">
                <a:pos x="591" y="854"/>
              </a:cxn>
              <a:cxn ang="0">
                <a:pos x="571" y="902"/>
              </a:cxn>
              <a:cxn ang="0">
                <a:pos x="552" y="930"/>
              </a:cxn>
              <a:cxn ang="0">
                <a:pos x="572" y="955"/>
              </a:cxn>
              <a:cxn ang="0">
                <a:pos x="539" y="963"/>
              </a:cxn>
              <a:cxn ang="0">
                <a:pos x="350" y="957"/>
              </a:cxn>
              <a:cxn ang="0">
                <a:pos x="338" y="901"/>
              </a:cxn>
              <a:cxn ang="0">
                <a:pos x="305" y="859"/>
              </a:cxn>
              <a:cxn ang="0">
                <a:pos x="281" y="845"/>
              </a:cxn>
              <a:cxn ang="0">
                <a:pos x="275" y="815"/>
              </a:cxn>
              <a:cxn ang="0">
                <a:pos x="255" y="799"/>
              </a:cxn>
              <a:cxn ang="0">
                <a:pos x="235" y="779"/>
              </a:cxn>
              <a:cxn ang="0">
                <a:pos x="228" y="757"/>
              </a:cxn>
              <a:cxn ang="0">
                <a:pos x="210" y="742"/>
              </a:cxn>
              <a:cxn ang="0">
                <a:pos x="180" y="750"/>
              </a:cxn>
              <a:cxn ang="0">
                <a:pos x="147" y="738"/>
              </a:cxn>
              <a:cxn ang="0">
                <a:pos x="147" y="726"/>
              </a:cxn>
              <a:cxn ang="0">
                <a:pos x="146" y="700"/>
              </a:cxn>
              <a:cxn ang="0">
                <a:pos x="132" y="670"/>
              </a:cxn>
              <a:cxn ang="0">
                <a:pos x="131" y="646"/>
              </a:cxn>
              <a:cxn ang="0">
                <a:pos x="116" y="625"/>
              </a:cxn>
              <a:cxn ang="0">
                <a:pos x="120" y="605"/>
              </a:cxn>
              <a:cxn ang="0">
                <a:pos x="79" y="556"/>
              </a:cxn>
              <a:cxn ang="0">
                <a:pos x="79" y="528"/>
              </a:cxn>
              <a:cxn ang="0">
                <a:pos x="101" y="517"/>
              </a:cxn>
              <a:cxn ang="0">
                <a:pos x="101" y="500"/>
              </a:cxn>
              <a:cxn ang="0">
                <a:pos x="79" y="494"/>
              </a:cxn>
              <a:cxn ang="0">
                <a:pos x="70" y="468"/>
              </a:cxn>
              <a:cxn ang="0">
                <a:pos x="59" y="421"/>
              </a:cxn>
              <a:cxn ang="0">
                <a:pos x="90" y="447"/>
              </a:cxn>
              <a:cxn ang="0">
                <a:pos x="78" y="413"/>
              </a:cxn>
              <a:cxn ang="0">
                <a:pos x="101" y="413"/>
              </a:cxn>
              <a:cxn ang="0">
                <a:pos x="101" y="389"/>
              </a:cxn>
              <a:cxn ang="0">
                <a:pos x="78" y="373"/>
              </a:cxn>
              <a:cxn ang="0">
                <a:pos x="67" y="396"/>
              </a:cxn>
              <a:cxn ang="0">
                <a:pos x="47" y="388"/>
              </a:cxn>
              <a:cxn ang="0">
                <a:pos x="7" y="280"/>
              </a:cxn>
              <a:cxn ang="0">
                <a:pos x="18" y="203"/>
              </a:cxn>
              <a:cxn ang="0">
                <a:pos x="0" y="159"/>
              </a:cxn>
              <a:cxn ang="0">
                <a:pos x="9" y="126"/>
              </a:cxn>
              <a:cxn ang="0">
                <a:pos x="29" y="119"/>
              </a:cxn>
              <a:cxn ang="0">
                <a:pos x="47" y="66"/>
              </a:cxn>
              <a:cxn ang="0">
                <a:pos x="47" y="0"/>
              </a:cxn>
            </a:cxnLst>
            <a:rect l="0" t="0" r="r" b="b"/>
            <a:pathLst>
              <a:path w="622" h="963">
                <a:moveTo>
                  <a:pt x="47" y="0"/>
                </a:moveTo>
                <a:lnTo>
                  <a:pt x="333" y="58"/>
                </a:lnTo>
                <a:lnTo>
                  <a:pt x="271" y="341"/>
                </a:lnTo>
                <a:lnTo>
                  <a:pt x="592" y="773"/>
                </a:lnTo>
                <a:lnTo>
                  <a:pt x="622" y="827"/>
                </a:lnTo>
                <a:lnTo>
                  <a:pt x="591" y="854"/>
                </a:lnTo>
                <a:lnTo>
                  <a:pt x="571" y="902"/>
                </a:lnTo>
                <a:lnTo>
                  <a:pt x="552" y="930"/>
                </a:lnTo>
                <a:lnTo>
                  <a:pt x="572" y="955"/>
                </a:lnTo>
                <a:lnTo>
                  <a:pt x="539" y="963"/>
                </a:lnTo>
                <a:lnTo>
                  <a:pt x="350" y="957"/>
                </a:lnTo>
                <a:lnTo>
                  <a:pt x="338" y="901"/>
                </a:lnTo>
                <a:lnTo>
                  <a:pt x="305" y="859"/>
                </a:lnTo>
                <a:lnTo>
                  <a:pt x="281" y="845"/>
                </a:lnTo>
                <a:lnTo>
                  <a:pt x="275" y="815"/>
                </a:lnTo>
                <a:lnTo>
                  <a:pt x="255" y="799"/>
                </a:lnTo>
                <a:lnTo>
                  <a:pt x="235" y="779"/>
                </a:lnTo>
                <a:lnTo>
                  <a:pt x="228" y="757"/>
                </a:lnTo>
                <a:lnTo>
                  <a:pt x="210" y="742"/>
                </a:lnTo>
                <a:lnTo>
                  <a:pt x="180" y="750"/>
                </a:lnTo>
                <a:lnTo>
                  <a:pt x="147" y="738"/>
                </a:lnTo>
                <a:lnTo>
                  <a:pt x="147" y="726"/>
                </a:lnTo>
                <a:lnTo>
                  <a:pt x="146" y="700"/>
                </a:lnTo>
                <a:lnTo>
                  <a:pt x="132" y="670"/>
                </a:lnTo>
                <a:lnTo>
                  <a:pt x="131" y="646"/>
                </a:lnTo>
                <a:lnTo>
                  <a:pt x="116" y="625"/>
                </a:lnTo>
                <a:lnTo>
                  <a:pt x="120" y="605"/>
                </a:lnTo>
                <a:lnTo>
                  <a:pt x="79" y="556"/>
                </a:lnTo>
                <a:lnTo>
                  <a:pt x="79" y="528"/>
                </a:lnTo>
                <a:lnTo>
                  <a:pt x="101" y="517"/>
                </a:lnTo>
                <a:lnTo>
                  <a:pt x="101" y="500"/>
                </a:lnTo>
                <a:lnTo>
                  <a:pt x="79" y="494"/>
                </a:lnTo>
                <a:lnTo>
                  <a:pt x="70" y="468"/>
                </a:lnTo>
                <a:lnTo>
                  <a:pt x="59" y="421"/>
                </a:lnTo>
                <a:lnTo>
                  <a:pt x="90" y="447"/>
                </a:lnTo>
                <a:lnTo>
                  <a:pt x="78" y="413"/>
                </a:lnTo>
                <a:lnTo>
                  <a:pt x="101" y="413"/>
                </a:lnTo>
                <a:lnTo>
                  <a:pt x="101" y="389"/>
                </a:lnTo>
                <a:lnTo>
                  <a:pt x="78" y="373"/>
                </a:lnTo>
                <a:lnTo>
                  <a:pt x="67" y="396"/>
                </a:lnTo>
                <a:lnTo>
                  <a:pt x="47" y="388"/>
                </a:lnTo>
                <a:lnTo>
                  <a:pt x="7" y="280"/>
                </a:lnTo>
                <a:lnTo>
                  <a:pt x="18" y="203"/>
                </a:lnTo>
                <a:lnTo>
                  <a:pt x="0" y="159"/>
                </a:lnTo>
                <a:lnTo>
                  <a:pt x="9" y="126"/>
                </a:lnTo>
                <a:lnTo>
                  <a:pt x="29" y="119"/>
                </a:lnTo>
                <a:lnTo>
                  <a:pt x="47" y="66"/>
                </a:lnTo>
                <a:lnTo>
                  <a:pt x="47" y="0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Freeform 20"/>
          <p:cNvSpPr>
            <a:spLocks/>
          </p:cNvSpPr>
          <p:nvPr/>
        </p:nvSpPr>
        <p:spPr bwMode="auto">
          <a:xfrm>
            <a:off x="2114550" y="2654240"/>
            <a:ext cx="730250" cy="1141413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0" y="283"/>
              </a:cxn>
              <a:cxn ang="0">
                <a:pos x="320" y="713"/>
              </a:cxn>
              <a:cxn ang="0">
                <a:pos x="340" y="694"/>
              </a:cxn>
              <a:cxn ang="0">
                <a:pos x="339" y="609"/>
              </a:cxn>
              <a:cxn ang="0">
                <a:pos x="378" y="616"/>
              </a:cxn>
              <a:cxn ang="0">
                <a:pos x="420" y="355"/>
              </a:cxn>
              <a:cxn ang="0">
                <a:pos x="448" y="178"/>
              </a:cxn>
              <a:cxn ang="0">
                <a:pos x="456" y="124"/>
              </a:cxn>
              <a:cxn ang="0">
                <a:pos x="470" y="76"/>
              </a:cxn>
              <a:cxn ang="0">
                <a:pos x="259" y="43"/>
              </a:cxn>
              <a:cxn ang="0">
                <a:pos x="59" y="0"/>
              </a:cxn>
            </a:cxnLst>
            <a:rect l="0" t="0" r="r" b="b"/>
            <a:pathLst>
              <a:path w="470" h="713">
                <a:moveTo>
                  <a:pt x="59" y="0"/>
                </a:moveTo>
                <a:lnTo>
                  <a:pt x="0" y="283"/>
                </a:lnTo>
                <a:lnTo>
                  <a:pt x="320" y="713"/>
                </a:lnTo>
                <a:lnTo>
                  <a:pt x="340" y="694"/>
                </a:lnTo>
                <a:lnTo>
                  <a:pt x="339" y="609"/>
                </a:lnTo>
                <a:lnTo>
                  <a:pt x="378" y="616"/>
                </a:lnTo>
                <a:lnTo>
                  <a:pt x="420" y="355"/>
                </a:lnTo>
                <a:lnTo>
                  <a:pt x="448" y="178"/>
                </a:lnTo>
                <a:lnTo>
                  <a:pt x="456" y="124"/>
                </a:lnTo>
                <a:lnTo>
                  <a:pt x="470" y="76"/>
                </a:lnTo>
                <a:lnTo>
                  <a:pt x="259" y="43"/>
                </a:lnTo>
                <a:lnTo>
                  <a:pt x="59" y="0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Freeform 21"/>
          <p:cNvSpPr>
            <a:spLocks/>
          </p:cNvSpPr>
          <p:nvPr/>
        </p:nvSpPr>
        <p:spPr bwMode="auto">
          <a:xfrm>
            <a:off x="2516188" y="1719203"/>
            <a:ext cx="658812" cy="1101725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64" y="269"/>
              </a:cxn>
              <a:cxn ang="0">
                <a:pos x="104" y="326"/>
              </a:cxn>
              <a:cxn ang="0">
                <a:pos x="41" y="386"/>
              </a:cxn>
              <a:cxn ang="0">
                <a:pos x="33" y="427"/>
              </a:cxn>
              <a:cxn ang="0">
                <a:pos x="50" y="457"/>
              </a:cxn>
              <a:cxn ang="0">
                <a:pos x="33" y="471"/>
              </a:cxn>
              <a:cxn ang="0">
                <a:pos x="0" y="627"/>
              </a:cxn>
              <a:cxn ang="0">
                <a:pos x="202" y="663"/>
              </a:cxn>
              <a:cxn ang="0">
                <a:pos x="393" y="688"/>
              </a:cxn>
              <a:cxn ang="0">
                <a:pos x="413" y="546"/>
              </a:cxn>
              <a:cxn ang="0">
                <a:pos x="424" y="467"/>
              </a:cxn>
              <a:cxn ang="0">
                <a:pos x="405" y="439"/>
              </a:cxn>
              <a:cxn ang="0">
                <a:pos x="361" y="447"/>
              </a:cxn>
              <a:cxn ang="0">
                <a:pos x="304" y="454"/>
              </a:cxn>
              <a:cxn ang="0">
                <a:pos x="294" y="390"/>
              </a:cxn>
              <a:cxn ang="0">
                <a:pos x="224" y="338"/>
              </a:cxn>
              <a:cxn ang="0">
                <a:pos x="234" y="305"/>
              </a:cxn>
              <a:cxn ang="0">
                <a:pos x="240" y="246"/>
              </a:cxn>
              <a:cxn ang="0">
                <a:pos x="151" y="120"/>
              </a:cxn>
              <a:cxn ang="0">
                <a:pos x="163" y="8"/>
              </a:cxn>
              <a:cxn ang="0">
                <a:pos x="102" y="0"/>
              </a:cxn>
            </a:cxnLst>
            <a:rect l="0" t="0" r="r" b="b"/>
            <a:pathLst>
              <a:path w="424" h="688">
                <a:moveTo>
                  <a:pt x="102" y="0"/>
                </a:moveTo>
                <a:lnTo>
                  <a:pt x="64" y="269"/>
                </a:lnTo>
                <a:lnTo>
                  <a:pt x="104" y="326"/>
                </a:lnTo>
                <a:lnTo>
                  <a:pt x="41" y="386"/>
                </a:lnTo>
                <a:lnTo>
                  <a:pt x="33" y="427"/>
                </a:lnTo>
                <a:lnTo>
                  <a:pt x="50" y="457"/>
                </a:lnTo>
                <a:lnTo>
                  <a:pt x="33" y="471"/>
                </a:lnTo>
                <a:lnTo>
                  <a:pt x="0" y="627"/>
                </a:lnTo>
                <a:lnTo>
                  <a:pt x="202" y="663"/>
                </a:lnTo>
                <a:lnTo>
                  <a:pt x="393" y="688"/>
                </a:lnTo>
                <a:lnTo>
                  <a:pt x="413" y="546"/>
                </a:lnTo>
                <a:lnTo>
                  <a:pt x="424" y="467"/>
                </a:lnTo>
                <a:lnTo>
                  <a:pt x="405" y="439"/>
                </a:lnTo>
                <a:lnTo>
                  <a:pt x="361" y="447"/>
                </a:lnTo>
                <a:lnTo>
                  <a:pt x="304" y="454"/>
                </a:lnTo>
                <a:lnTo>
                  <a:pt x="294" y="390"/>
                </a:lnTo>
                <a:lnTo>
                  <a:pt x="224" y="338"/>
                </a:lnTo>
                <a:lnTo>
                  <a:pt x="234" y="305"/>
                </a:lnTo>
                <a:lnTo>
                  <a:pt x="240" y="246"/>
                </a:lnTo>
                <a:lnTo>
                  <a:pt x="151" y="120"/>
                </a:lnTo>
                <a:lnTo>
                  <a:pt x="163" y="8"/>
                </a:lnTo>
                <a:lnTo>
                  <a:pt x="102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Freeform 22"/>
          <p:cNvSpPr>
            <a:spLocks/>
          </p:cNvSpPr>
          <p:nvPr/>
        </p:nvSpPr>
        <p:spPr bwMode="auto">
          <a:xfrm>
            <a:off x="2719388" y="2778065"/>
            <a:ext cx="611187" cy="814388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266" y="26"/>
              </a:cxn>
              <a:cxn ang="0">
                <a:pos x="253" y="123"/>
              </a:cxn>
              <a:cxn ang="0">
                <a:pos x="394" y="137"/>
              </a:cxn>
              <a:cxn ang="0">
                <a:pos x="355" y="508"/>
              </a:cxn>
              <a:cxn ang="0">
                <a:pos x="0" y="470"/>
              </a:cxn>
              <a:cxn ang="0">
                <a:pos x="36" y="233"/>
              </a:cxn>
              <a:cxn ang="0">
                <a:pos x="73" y="0"/>
              </a:cxn>
            </a:cxnLst>
            <a:rect l="0" t="0" r="r" b="b"/>
            <a:pathLst>
              <a:path w="394" h="508">
                <a:moveTo>
                  <a:pt x="73" y="0"/>
                </a:moveTo>
                <a:lnTo>
                  <a:pt x="266" y="26"/>
                </a:lnTo>
                <a:lnTo>
                  <a:pt x="253" y="123"/>
                </a:lnTo>
                <a:lnTo>
                  <a:pt x="394" y="137"/>
                </a:lnTo>
                <a:lnTo>
                  <a:pt x="355" y="508"/>
                </a:lnTo>
                <a:lnTo>
                  <a:pt x="0" y="470"/>
                </a:lnTo>
                <a:lnTo>
                  <a:pt x="36" y="233"/>
                </a:lnTo>
                <a:lnTo>
                  <a:pt x="73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Freeform 23"/>
          <p:cNvSpPr>
            <a:spLocks/>
          </p:cNvSpPr>
          <p:nvPr/>
        </p:nvSpPr>
        <p:spPr bwMode="auto">
          <a:xfrm>
            <a:off x="2747963" y="1730315"/>
            <a:ext cx="1144587" cy="736600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157" y="18"/>
              </a:cxn>
              <a:cxn ang="0">
                <a:pos x="244" y="30"/>
              </a:cxn>
              <a:cxn ang="0">
                <a:pos x="360" y="42"/>
              </a:cxn>
              <a:cxn ang="0">
                <a:pos x="466" y="53"/>
              </a:cxn>
              <a:cxn ang="0">
                <a:pos x="651" y="66"/>
              </a:cxn>
              <a:cxn ang="0">
                <a:pos x="737" y="73"/>
              </a:cxn>
              <a:cxn ang="0">
                <a:pos x="735" y="448"/>
              </a:cxn>
              <a:cxn ang="0">
                <a:pos x="283" y="410"/>
              </a:cxn>
              <a:cxn ang="0">
                <a:pos x="274" y="460"/>
              </a:cxn>
              <a:cxn ang="0">
                <a:pos x="256" y="436"/>
              </a:cxn>
              <a:cxn ang="0">
                <a:pos x="215" y="440"/>
              </a:cxn>
              <a:cxn ang="0">
                <a:pos x="155" y="450"/>
              </a:cxn>
              <a:cxn ang="0">
                <a:pos x="145" y="384"/>
              </a:cxn>
              <a:cxn ang="0">
                <a:pos x="74" y="332"/>
              </a:cxn>
              <a:cxn ang="0">
                <a:pos x="85" y="283"/>
              </a:cxn>
              <a:cxn ang="0">
                <a:pos x="91" y="243"/>
              </a:cxn>
              <a:cxn ang="0">
                <a:pos x="0" y="114"/>
              </a:cxn>
              <a:cxn ang="0">
                <a:pos x="12" y="0"/>
              </a:cxn>
            </a:cxnLst>
            <a:rect l="0" t="0" r="r" b="b"/>
            <a:pathLst>
              <a:path w="737" h="460">
                <a:moveTo>
                  <a:pt x="12" y="0"/>
                </a:moveTo>
                <a:lnTo>
                  <a:pt x="157" y="18"/>
                </a:lnTo>
                <a:lnTo>
                  <a:pt x="244" y="30"/>
                </a:lnTo>
                <a:lnTo>
                  <a:pt x="360" y="42"/>
                </a:lnTo>
                <a:lnTo>
                  <a:pt x="466" y="53"/>
                </a:lnTo>
                <a:lnTo>
                  <a:pt x="651" y="66"/>
                </a:lnTo>
                <a:lnTo>
                  <a:pt x="737" y="73"/>
                </a:lnTo>
                <a:lnTo>
                  <a:pt x="735" y="448"/>
                </a:lnTo>
                <a:lnTo>
                  <a:pt x="283" y="410"/>
                </a:lnTo>
                <a:lnTo>
                  <a:pt x="274" y="460"/>
                </a:lnTo>
                <a:lnTo>
                  <a:pt x="256" y="436"/>
                </a:lnTo>
                <a:lnTo>
                  <a:pt x="215" y="440"/>
                </a:lnTo>
                <a:lnTo>
                  <a:pt x="155" y="450"/>
                </a:lnTo>
                <a:lnTo>
                  <a:pt x="145" y="384"/>
                </a:lnTo>
                <a:lnTo>
                  <a:pt x="74" y="332"/>
                </a:lnTo>
                <a:lnTo>
                  <a:pt x="85" y="283"/>
                </a:lnTo>
                <a:lnTo>
                  <a:pt x="91" y="243"/>
                </a:lnTo>
                <a:lnTo>
                  <a:pt x="0" y="114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Freeform 24"/>
          <p:cNvSpPr>
            <a:spLocks/>
          </p:cNvSpPr>
          <p:nvPr/>
        </p:nvSpPr>
        <p:spPr bwMode="auto">
          <a:xfrm>
            <a:off x="3105150" y="2379603"/>
            <a:ext cx="785813" cy="663575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30" y="154"/>
              </a:cxn>
              <a:cxn ang="0">
                <a:pos x="0" y="375"/>
              </a:cxn>
              <a:cxn ang="0">
                <a:pos x="146" y="387"/>
              </a:cxn>
              <a:cxn ang="0">
                <a:pos x="487" y="414"/>
              </a:cxn>
              <a:cxn ang="0">
                <a:pos x="505" y="42"/>
              </a:cxn>
              <a:cxn ang="0">
                <a:pos x="49" y="0"/>
              </a:cxn>
            </a:cxnLst>
            <a:rect l="0" t="0" r="r" b="b"/>
            <a:pathLst>
              <a:path w="505" h="414">
                <a:moveTo>
                  <a:pt x="49" y="0"/>
                </a:moveTo>
                <a:lnTo>
                  <a:pt x="30" y="154"/>
                </a:lnTo>
                <a:lnTo>
                  <a:pt x="0" y="375"/>
                </a:lnTo>
                <a:lnTo>
                  <a:pt x="146" y="387"/>
                </a:lnTo>
                <a:lnTo>
                  <a:pt x="487" y="414"/>
                </a:lnTo>
                <a:lnTo>
                  <a:pt x="505" y="42"/>
                </a:lnTo>
                <a:lnTo>
                  <a:pt x="49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Freeform 25"/>
          <p:cNvSpPr>
            <a:spLocks/>
          </p:cNvSpPr>
          <p:nvPr/>
        </p:nvSpPr>
        <p:spPr bwMode="auto">
          <a:xfrm>
            <a:off x="3263900" y="2998728"/>
            <a:ext cx="817563" cy="62865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17" y="235"/>
              </a:cxn>
              <a:cxn ang="0">
                <a:pos x="0" y="371"/>
              </a:cxn>
              <a:cxn ang="0">
                <a:pos x="263" y="385"/>
              </a:cxn>
              <a:cxn ang="0">
                <a:pos x="514" y="393"/>
              </a:cxn>
              <a:cxn ang="0">
                <a:pos x="522" y="209"/>
              </a:cxn>
              <a:cxn ang="0">
                <a:pos x="526" y="29"/>
              </a:cxn>
              <a:cxn ang="0">
                <a:pos x="383" y="26"/>
              </a:cxn>
              <a:cxn ang="0">
                <a:pos x="44" y="0"/>
              </a:cxn>
            </a:cxnLst>
            <a:rect l="0" t="0" r="r" b="b"/>
            <a:pathLst>
              <a:path w="526" h="393">
                <a:moveTo>
                  <a:pt x="44" y="0"/>
                </a:moveTo>
                <a:lnTo>
                  <a:pt x="17" y="235"/>
                </a:lnTo>
                <a:lnTo>
                  <a:pt x="0" y="371"/>
                </a:lnTo>
                <a:lnTo>
                  <a:pt x="263" y="385"/>
                </a:lnTo>
                <a:lnTo>
                  <a:pt x="514" y="393"/>
                </a:lnTo>
                <a:lnTo>
                  <a:pt x="522" y="209"/>
                </a:lnTo>
                <a:lnTo>
                  <a:pt x="526" y="29"/>
                </a:lnTo>
                <a:lnTo>
                  <a:pt x="383" y="26"/>
                </a:lnTo>
                <a:lnTo>
                  <a:pt x="44" y="0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Freeform 26"/>
          <p:cNvSpPr>
            <a:spLocks/>
          </p:cNvSpPr>
          <p:nvPr/>
        </p:nvSpPr>
        <p:spPr bwMode="auto">
          <a:xfrm>
            <a:off x="2528888" y="3525778"/>
            <a:ext cx="741362" cy="8509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11" y="69"/>
              </a:cxn>
              <a:cxn ang="0">
                <a:pos x="70" y="61"/>
              </a:cxn>
              <a:cxn ang="0">
                <a:pos x="73" y="150"/>
              </a:cxn>
              <a:cxn ang="0">
                <a:pos x="53" y="168"/>
              </a:cxn>
              <a:cxn ang="0">
                <a:pos x="82" y="222"/>
              </a:cxn>
              <a:cxn ang="0">
                <a:pos x="53" y="246"/>
              </a:cxn>
              <a:cxn ang="0">
                <a:pos x="37" y="286"/>
              </a:cxn>
              <a:cxn ang="0">
                <a:pos x="14" y="325"/>
              </a:cxn>
              <a:cxn ang="0">
                <a:pos x="30" y="348"/>
              </a:cxn>
              <a:cxn ang="0">
                <a:pos x="2" y="357"/>
              </a:cxn>
              <a:cxn ang="0">
                <a:pos x="0" y="393"/>
              </a:cxn>
              <a:cxn ang="0">
                <a:pos x="268" y="529"/>
              </a:cxn>
              <a:cxn ang="0">
                <a:pos x="420" y="531"/>
              </a:cxn>
              <a:cxn ang="0">
                <a:pos x="477" y="41"/>
              </a:cxn>
              <a:cxn ang="0">
                <a:pos x="121" y="0"/>
              </a:cxn>
            </a:cxnLst>
            <a:rect l="0" t="0" r="r" b="b"/>
            <a:pathLst>
              <a:path w="477" h="531">
                <a:moveTo>
                  <a:pt x="121" y="0"/>
                </a:moveTo>
                <a:lnTo>
                  <a:pt x="111" y="69"/>
                </a:lnTo>
                <a:lnTo>
                  <a:pt x="70" y="61"/>
                </a:lnTo>
                <a:lnTo>
                  <a:pt x="73" y="150"/>
                </a:lnTo>
                <a:lnTo>
                  <a:pt x="53" y="168"/>
                </a:lnTo>
                <a:lnTo>
                  <a:pt x="82" y="222"/>
                </a:lnTo>
                <a:lnTo>
                  <a:pt x="53" y="246"/>
                </a:lnTo>
                <a:lnTo>
                  <a:pt x="37" y="286"/>
                </a:lnTo>
                <a:lnTo>
                  <a:pt x="14" y="325"/>
                </a:lnTo>
                <a:lnTo>
                  <a:pt x="30" y="348"/>
                </a:lnTo>
                <a:lnTo>
                  <a:pt x="2" y="357"/>
                </a:lnTo>
                <a:lnTo>
                  <a:pt x="0" y="393"/>
                </a:lnTo>
                <a:lnTo>
                  <a:pt x="268" y="529"/>
                </a:lnTo>
                <a:lnTo>
                  <a:pt x="420" y="531"/>
                </a:lnTo>
                <a:lnTo>
                  <a:pt x="477" y="41"/>
                </a:lnTo>
                <a:lnTo>
                  <a:pt x="121" y="0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Freeform 27"/>
          <p:cNvSpPr>
            <a:spLocks/>
          </p:cNvSpPr>
          <p:nvPr/>
        </p:nvSpPr>
        <p:spPr bwMode="auto">
          <a:xfrm>
            <a:off x="3175000" y="3586103"/>
            <a:ext cx="787400" cy="806450"/>
          </a:xfrm>
          <a:custGeom>
            <a:avLst/>
            <a:gdLst/>
            <a:ahLst/>
            <a:cxnLst>
              <a:cxn ang="0">
                <a:pos x="61" y="0"/>
              </a:cxn>
              <a:cxn ang="0">
                <a:pos x="506" y="20"/>
              </a:cxn>
              <a:cxn ang="0">
                <a:pos x="485" y="465"/>
              </a:cxn>
              <a:cxn ang="0">
                <a:pos x="340" y="457"/>
              </a:cxn>
              <a:cxn ang="0">
                <a:pos x="205" y="453"/>
              </a:cxn>
              <a:cxn ang="0">
                <a:pos x="205" y="470"/>
              </a:cxn>
              <a:cxn ang="0">
                <a:pos x="92" y="470"/>
              </a:cxn>
              <a:cxn ang="0">
                <a:pos x="85" y="504"/>
              </a:cxn>
              <a:cxn ang="0">
                <a:pos x="0" y="493"/>
              </a:cxn>
              <a:cxn ang="0">
                <a:pos x="48" y="116"/>
              </a:cxn>
              <a:cxn ang="0">
                <a:pos x="61" y="0"/>
              </a:cxn>
            </a:cxnLst>
            <a:rect l="0" t="0" r="r" b="b"/>
            <a:pathLst>
              <a:path w="506" h="504">
                <a:moveTo>
                  <a:pt x="61" y="0"/>
                </a:moveTo>
                <a:lnTo>
                  <a:pt x="506" y="20"/>
                </a:lnTo>
                <a:lnTo>
                  <a:pt x="485" y="465"/>
                </a:lnTo>
                <a:lnTo>
                  <a:pt x="340" y="457"/>
                </a:lnTo>
                <a:lnTo>
                  <a:pt x="205" y="453"/>
                </a:lnTo>
                <a:lnTo>
                  <a:pt x="205" y="470"/>
                </a:lnTo>
                <a:lnTo>
                  <a:pt x="92" y="470"/>
                </a:lnTo>
                <a:lnTo>
                  <a:pt x="85" y="504"/>
                </a:lnTo>
                <a:lnTo>
                  <a:pt x="0" y="493"/>
                </a:lnTo>
                <a:lnTo>
                  <a:pt x="48" y="116"/>
                </a:lnTo>
                <a:lnTo>
                  <a:pt x="61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Freeform 28"/>
          <p:cNvSpPr>
            <a:spLocks/>
          </p:cNvSpPr>
          <p:nvPr/>
        </p:nvSpPr>
        <p:spPr bwMode="auto">
          <a:xfrm>
            <a:off x="3487738" y="3705165"/>
            <a:ext cx="1595437" cy="1525588"/>
          </a:xfrm>
          <a:custGeom>
            <a:avLst/>
            <a:gdLst/>
            <a:ahLst/>
            <a:cxnLst>
              <a:cxn ang="0">
                <a:pos x="297" y="0"/>
              </a:cxn>
              <a:cxn ang="0">
                <a:pos x="525" y="8"/>
              </a:cxn>
              <a:cxn ang="0">
                <a:pos x="525" y="181"/>
              </a:cxn>
              <a:cxn ang="0">
                <a:pos x="640" y="229"/>
              </a:cxn>
              <a:cxn ang="0">
                <a:pos x="672" y="213"/>
              </a:cxn>
              <a:cxn ang="0">
                <a:pos x="748" y="250"/>
              </a:cxn>
              <a:cxn ang="0">
                <a:pos x="793" y="248"/>
              </a:cxn>
              <a:cxn ang="0">
                <a:pos x="881" y="210"/>
              </a:cxn>
              <a:cxn ang="0">
                <a:pos x="931" y="246"/>
              </a:cxn>
              <a:cxn ang="0">
                <a:pos x="975" y="256"/>
              </a:cxn>
              <a:cxn ang="0">
                <a:pos x="975" y="397"/>
              </a:cxn>
              <a:cxn ang="0">
                <a:pos x="1027" y="485"/>
              </a:cxn>
              <a:cxn ang="0">
                <a:pos x="1015" y="604"/>
              </a:cxn>
              <a:cxn ang="0">
                <a:pos x="959" y="652"/>
              </a:cxn>
              <a:cxn ang="0">
                <a:pos x="947" y="608"/>
              </a:cxn>
              <a:cxn ang="0">
                <a:pos x="931" y="628"/>
              </a:cxn>
              <a:cxn ang="0">
                <a:pos x="943" y="656"/>
              </a:cxn>
              <a:cxn ang="0">
                <a:pos x="844" y="728"/>
              </a:cxn>
              <a:cxn ang="0">
                <a:pos x="820" y="732"/>
              </a:cxn>
              <a:cxn ang="0">
                <a:pos x="768" y="768"/>
              </a:cxn>
              <a:cxn ang="0">
                <a:pos x="768" y="788"/>
              </a:cxn>
              <a:cxn ang="0">
                <a:pos x="752" y="792"/>
              </a:cxn>
              <a:cxn ang="0">
                <a:pos x="764" y="816"/>
              </a:cxn>
              <a:cxn ang="0">
                <a:pos x="736" y="852"/>
              </a:cxn>
              <a:cxn ang="0">
                <a:pos x="752" y="904"/>
              </a:cxn>
              <a:cxn ang="0">
                <a:pos x="768" y="921"/>
              </a:cxn>
              <a:cxn ang="0">
                <a:pos x="764" y="953"/>
              </a:cxn>
              <a:cxn ang="0">
                <a:pos x="724" y="953"/>
              </a:cxn>
              <a:cxn ang="0">
                <a:pos x="688" y="937"/>
              </a:cxn>
              <a:cxn ang="0">
                <a:pos x="664" y="941"/>
              </a:cxn>
              <a:cxn ang="0">
                <a:pos x="584" y="913"/>
              </a:cxn>
              <a:cxn ang="0">
                <a:pos x="549" y="804"/>
              </a:cxn>
              <a:cxn ang="0">
                <a:pos x="493" y="752"/>
              </a:cxn>
              <a:cxn ang="0">
                <a:pos x="444" y="656"/>
              </a:cxn>
              <a:cxn ang="0">
                <a:pos x="421" y="647"/>
              </a:cxn>
              <a:cxn ang="0">
                <a:pos x="394" y="623"/>
              </a:cxn>
              <a:cxn ang="0">
                <a:pos x="369" y="623"/>
              </a:cxn>
              <a:cxn ang="0">
                <a:pos x="331" y="615"/>
              </a:cxn>
              <a:cxn ang="0">
                <a:pos x="301" y="623"/>
              </a:cxn>
              <a:cxn ang="0">
                <a:pos x="281" y="671"/>
              </a:cxn>
              <a:cxn ang="0">
                <a:pos x="251" y="679"/>
              </a:cxn>
              <a:cxn ang="0">
                <a:pos x="186" y="642"/>
              </a:cxn>
              <a:cxn ang="0">
                <a:pos x="147" y="596"/>
              </a:cxn>
              <a:cxn ang="0">
                <a:pos x="140" y="542"/>
              </a:cxn>
              <a:cxn ang="0">
                <a:pos x="113" y="505"/>
              </a:cxn>
              <a:cxn ang="0">
                <a:pos x="47" y="453"/>
              </a:cxn>
              <a:cxn ang="0">
                <a:pos x="0" y="398"/>
              </a:cxn>
              <a:cxn ang="0">
                <a:pos x="0" y="375"/>
              </a:cxn>
              <a:cxn ang="0">
                <a:pos x="155" y="377"/>
              </a:cxn>
              <a:cxn ang="0">
                <a:pos x="281" y="387"/>
              </a:cxn>
              <a:cxn ang="0">
                <a:pos x="297" y="0"/>
              </a:cxn>
            </a:cxnLst>
            <a:rect l="0" t="0" r="r" b="b"/>
            <a:pathLst>
              <a:path w="1027" h="953">
                <a:moveTo>
                  <a:pt x="297" y="0"/>
                </a:moveTo>
                <a:lnTo>
                  <a:pt x="525" y="8"/>
                </a:lnTo>
                <a:lnTo>
                  <a:pt x="525" y="181"/>
                </a:lnTo>
                <a:lnTo>
                  <a:pt x="640" y="229"/>
                </a:lnTo>
                <a:lnTo>
                  <a:pt x="672" y="213"/>
                </a:lnTo>
                <a:lnTo>
                  <a:pt x="748" y="250"/>
                </a:lnTo>
                <a:lnTo>
                  <a:pt x="793" y="248"/>
                </a:lnTo>
                <a:lnTo>
                  <a:pt x="881" y="210"/>
                </a:lnTo>
                <a:lnTo>
                  <a:pt x="931" y="246"/>
                </a:lnTo>
                <a:lnTo>
                  <a:pt x="975" y="256"/>
                </a:lnTo>
                <a:lnTo>
                  <a:pt x="975" y="397"/>
                </a:lnTo>
                <a:lnTo>
                  <a:pt x="1027" y="485"/>
                </a:lnTo>
                <a:lnTo>
                  <a:pt x="1015" y="604"/>
                </a:lnTo>
                <a:lnTo>
                  <a:pt x="959" y="652"/>
                </a:lnTo>
                <a:lnTo>
                  <a:pt x="947" y="608"/>
                </a:lnTo>
                <a:lnTo>
                  <a:pt x="931" y="628"/>
                </a:lnTo>
                <a:lnTo>
                  <a:pt x="943" y="656"/>
                </a:lnTo>
                <a:lnTo>
                  <a:pt x="844" y="728"/>
                </a:lnTo>
                <a:lnTo>
                  <a:pt x="820" y="732"/>
                </a:lnTo>
                <a:lnTo>
                  <a:pt x="768" y="768"/>
                </a:lnTo>
                <a:lnTo>
                  <a:pt x="768" y="788"/>
                </a:lnTo>
                <a:lnTo>
                  <a:pt x="752" y="792"/>
                </a:lnTo>
                <a:lnTo>
                  <a:pt x="764" y="816"/>
                </a:lnTo>
                <a:lnTo>
                  <a:pt x="736" y="852"/>
                </a:lnTo>
                <a:lnTo>
                  <a:pt x="752" y="904"/>
                </a:lnTo>
                <a:lnTo>
                  <a:pt x="768" y="921"/>
                </a:lnTo>
                <a:lnTo>
                  <a:pt x="764" y="953"/>
                </a:lnTo>
                <a:lnTo>
                  <a:pt x="724" y="953"/>
                </a:lnTo>
                <a:lnTo>
                  <a:pt x="688" y="937"/>
                </a:lnTo>
                <a:lnTo>
                  <a:pt x="664" y="941"/>
                </a:lnTo>
                <a:lnTo>
                  <a:pt x="584" y="913"/>
                </a:lnTo>
                <a:lnTo>
                  <a:pt x="549" y="804"/>
                </a:lnTo>
                <a:lnTo>
                  <a:pt x="493" y="752"/>
                </a:lnTo>
                <a:lnTo>
                  <a:pt x="444" y="656"/>
                </a:lnTo>
                <a:lnTo>
                  <a:pt x="421" y="647"/>
                </a:lnTo>
                <a:lnTo>
                  <a:pt x="394" y="623"/>
                </a:lnTo>
                <a:lnTo>
                  <a:pt x="369" y="623"/>
                </a:lnTo>
                <a:lnTo>
                  <a:pt x="331" y="615"/>
                </a:lnTo>
                <a:lnTo>
                  <a:pt x="301" y="623"/>
                </a:lnTo>
                <a:lnTo>
                  <a:pt x="281" y="671"/>
                </a:lnTo>
                <a:lnTo>
                  <a:pt x="251" y="679"/>
                </a:lnTo>
                <a:lnTo>
                  <a:pt x="186" y="642"/>
                </a:lnTo>
                <a:lnTo>
                  <a:pt x="147" y="596"/>
                </a:lnTo>
                <a:lnTo>
                  <a:pt x="140" y="542"/>
                </a:lnTo>
                <a:lnTo>
                  <a:pt x="113" y="505"/>
                </a:lnTo>
                <a:lnTo>
                  <a:pt x="47" y="453"/>
                </a:lnTo>
                <a:lnTo>
                  <a:pt x="0" y="398"/>
                </a:lnTo>
                <a:lnTo>
                  <a:pt x="0" y="375"/>
                </a:lnTo>
                <a:lnTo>
                  <a:pt x="155" y="377"/>
                </a:lnTo>
                <a:lnTo>
                  <a:pt x="281" y="387"/>
                </a:lnTo>
                <a:lnTo>
                  <a:pt x="297" y="0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Freeform 29"/>
          <p:cNvSpPr>
            <a:spLocks/>
          </p:cNvSpPr>
          <p:nvPr/>
        </p:nvSpPr>
        <p:spPr bwMode="auto">
          <a:xfrm>
            <a:off x="3890963" y="1847790"/>
            <a:ext cx="769937" cy="46355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415" y="9"/>
              </a:cxn>
              <a:cxn ang="0">
                <a:pos x="445" y="94"/>
              </a:cxn>
              <a:cxn ang="0">
                <a:pos x="475" y="160"/>
              </a:cxn>
              <a:cxn ang="0">
                <a:pos x="495" y="266"/>
              </a:cxn>
              <a:cxn ang="0">
                <a:pos x="483" y="290"/>
              </a:cxn>
              <a:cxn ang="0">
                <a:pos x="330" y="286"/>
              </a:cxn>
              <a:cxn ang="0">
                <a:pos x="0" y="281"/>
              </a:cxn>
              <a:cxn ang="0">
                <a:pos x="1" y="0"/>
              </a:cxn>
            </a:cxnLst>
            <a:rect l="0" t="0" r="r" b="b"/>
            <a:pathLst>
              <a:path w="495" h="290">
                <a:moveTo>
                  <a:pt x="1" y="0"/>
                </a:moveTo>
                <a:lnTo>
                  <a:pt x="415" y="9"/>
                </a:lnTo>
                <a:lnTo>
                  <a:pt x="445" y="94"/>
                </a:lnTo>
                <a:lnTo>
                  <a:pt x="475" y="160"/>
                </a:lnTo>
                <a:lnTo>
                  <a:pt x="495" y="266"/>
                </a:lnTo>
                <a:lnTo>
                  <a:pt x="483" y="290"/>
                </a:lnTo>
                <a:lnTo>
                  <a:pt x="330" y="286"/>
                </a:lnTo>
                <a:lnTo>
                  <a:pt x="0" y="281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Freeform 30"/>
          <p:cNvSpPr>
            <a:spLocks/>
          </p:cNvSpPr>
          <p:nvPr/>
        </p:nvSpPr>
        <p:spPr bwMode="auto">
          <a:xfrm>
            <a:off x="3871913" y="2293878"/>
            <a:ext cx="808037" cy="544512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8" y="132"/>
              </a:cxn>
              <a:cxn ang="0">
                <a:pos x="0" y="287"/>
              </a:cxn>
              <a:cxn ang="0">
                <a:pos x="377" y="292"/>
              </a:cxn>
              <a:cxn ang="0">
                <a:pos x="417" y="313"/>
              </a:cxn>
              <a:cxn ang="0">
                <a:pos x="445" y="284"/>
              </a:cxn>
              <a:cxn ang="0">
                <a:pos x="520" y="340"/>
              </a:cxn>
              <a:cxn ang="0">
                <a:pos x="509" y="281"/>
              </a:cxn>
              <a:cxn ang="0">
                <a:pos x="516" y="236"/>
              </a:cxn>
              <a:cxn ang="0">
                <a:pos x="520" y="82"/>
              </a:cxn>
              <a:cxn ang="0">
                <a:pos x="486" y="48"/>
              </a:cxn>
              <a:cxn ang="0">
                <a:pos x="500" y="6"/>
              </a:cxn>
              <a:cxn ang="0">
                <a:pos x="252" y="4"/>
              </a:cxn>
              <a:cxn ang="0">
                <a:pos x="9" y="0"/>
              </a:cxn>
            </a:cxnLst>
            <a:rect l="0" t="0" r="r" b="b"/>
            <a:pathLst>
              <a:path w="520" h="340">
                <a:moveTo>
                  <a:pt x="9" y="0"/>
                </a:moveTo>
                <a:lnTo>
                  <a:pt x="8" y="132"/>
                </a:lnTo>
                <a:lnTo>
                  <a:pt x="0" y="287"/>
                </a:lnTo>
                <a:lnTo>
                  <a:pt x="377" y="292"/>
                </a:lnTo>
                <a:lnTo>
                  <a:pt x="417" y="313"/>
                </a:lnTo>
                <a:lnTo>
                  <a:pt x="445" y="284"/>
                </a:lnTo>
                <a:lnTo>
                  <a:pt x="520" y="340"/>
                </a:lnTo>
                <a:lnTo>
                  <a:pt x="509" y="281"/>
                </a:lnTo>
                <a:lnTo>
                  <a:pt x="516" y="236"/>
                </a:lnTo>
                <a:lnTo>
                  <a:pt x="520" y="82"/>
                </a:lnTo>
                <a:lnTo>
                  <a:pt x="486" y="48"/>
                </a:lnTo>
                <a:lnTo>
                  <a:pt x="500" y="6"/>
                </a:lnTo>
                <a:lnTo>
                  <a:pt x="252" y="4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Freeform 31"/>
          <p:cNvSpPr>
            <a:spLocks/>
          </p:cNvSpPr>
          <p:nvPr/>
        </p:nvSpPr>
        <p:spPr bwMode="auto">
          <a:xfrm>
            <a:off x="3859213" y="2746315"/>
            <a:ext cx="962025" cy="44767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85"/>
              </a:cxn>
              <a:cxn ang="0">
                <a:pos x="139" y="189"/>
              </a:cxn>
              <a:cxn ang="0">
                <a:pos x="138" y="279"/>
              </a:cxn>
              <a:cxn ang="0">
                <a:pos x="327" y="277"/>
              </a:cxn>
              <a:cxn ang="0">
                <a:pos x="496" y="274"/>
              </a:cxn>
              <a:cxn ang="0">
                <a:pos x="619" y="277"/>
              </a:cxn>
              <a:cxn ang="0">
                <a:pos x="581" y="198"/>
              </a:cxn>
              <a:cxn ang="0">
                <a:pos x="554" y="125"/>
              </a:cxn>
              <a:cxn ang="0">
                <a:pos x="525" y="49"/>
              </a:cxn>
              <a:cxn ang="0">
                <a:pos x="454" y="1"/>
              </a:cxn>
              <a:cxn ang="0">
                <a:pos x="423" y="29"/>
              </a:cxn>
              <a:cxn ang="0">
                <a:pos x="384" y="9"/>
              </a:cxn>
              <a:cxn ang="0">
                <a:pos x="215" y="4"/>
              </a:cxn>
              <a:cxn ang="0">
                <a:pos x="6" y="0"/>
              </a:cxn>
            </a:cxnLst>
            <a:rect l="0" t="0" r="r" b="b"/>
            <a:pathLst>
              <a:path w="619" h="279">
                <a:moveTo>
                  <a:pt x="6" y="0"/>
                </a:moveTo>
                <a:lnTo>
                  <a:pt x="0" y="185"/>
                </a:lnTo>
                <a:lnTo>
                  <a:pt x="139" y="189"/>
                </a:lnTo>
                <a:lnTo>
                  <a:pt x="138" y="279"/>
                </a:lnTo>
                <a:lnTo>
                  <a:pt x="327" y="277"/>
                </a:lnTo>
                <a:lnTo>
                  <a:pt x="496" y="274"/>
                </a:lnTo>
                <a:lnTo>
                  <a:pt x="619" y="277"/>
                </a:lnTo>
                <a:lnTo>
                  <a:pt x="581" y="198"/>
                </a:lnTo>
                <a:lnTo>
                  <a:pt x="554" y="125"/>
                </a:lnTo>
                <a:lnTo>
                  <a:pt x="525" y="49"/>
                </a:lnTo>
                <a:lnTo>
                  <a:pt x="454" y="1"/>
                </a:lnTo>
                <a:lnTo>
                  <a:pt x="423" y="29"/>
                </a:lnTo>
                <a:lnTo>
                  <a:pt x="384" y="9"/>
                </a:lnTo>
                <a:lnTo>
                  <a:pt x="215" y="4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Freeform 32"/>
          <p:cNvSpPr>
            <a:spLocks/>
          </p:cNvSpPr>
          <p:nvPr/>
        </p:nvSpPr>
        <p:spPr bwMode="auto">
          <a:xfrm>
            <a:off x="4062413" y="3182878"/>
            <a:ext cx="847725" cy="446087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4" y="162"/>
              </a:cxn>
              <a:cxn ang="0">
                <a:pos x="0" y="275"/>
              </a:cxn>
              <a:cxn ang="0">
                <a:pos x="545" y="278"/>
              </a:cxn>
              <a:cxn ang="0">
                <a:pos x="535" y="133"/>
              </a:cxn>
              <a:cxn ang="0">
                <a:pos x="535" y="78"/>
              </a:cxn>
              <a:cxn ang="0">
                <a:pos x="491" y="45"/>
              </a:cxn>
              <a:cxn ang="0">
                <a:pos x="504" y="16"/>
              </a:cxn>
              <a:cxn ang="0">
                <a:pos x="486" y="0"/>
              </a:cxn>
              <a:cxn ang="0">
                <a:pos x="238" y="2"/>
              </a:cxn>
              <a:cxn ang="0">
                <a:pos x="6" y="2"/>
              </a:cxn>
            </a:cxnLst>
            <a:rect l="0" t="0" r="r" b="b"/>
            <a:pathLst>
              <a:path w="545" h="278">
                <a:moveTo>
                  <a:pt x="6" y="2"/>
                </a:moveTo>
                <a:lnTo>
                  <a:pt x="4" y="162"/>
                </a:lnTo>
                <a:lnTo>
                  <a:pt x="0" y="275"/>
                </a:lnTo>
                <a:lnTo>
                  <a:pt x="545" y="278"/>
                </a:lnTo>
                <a:lnTo>
                  <a:pt x="535" y="133"/>
                </a:lnTo>
                <a:lnTo>
                  <a:pt x="535" y="78"/>
                </a:lnTo>
                <a:lnTo>
                  <a:pt x="491" y="45"/>
                </a:lnTo>
                <a:lnTo>
                  <a:pt x="504" y="16"/>
                </a:lnTo>
                <a:lnTo>
                  <a:pt x="486" y="0"/>
                </a:lnTo>
                <a:lnTo>
                  <a:pt x="238" y="2"/>
                </a:lnTo>
                <a:lnTo>
                  <a:pt x="6" y="2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Freeform 33"/>
          <p:cNvSpPr>
            <a:spLocks/>
          </p:cNvSpPr>
          <p:nvPr/>
        </p:nvSpPr>
        <p:spPr bwMode="auto">
          <a:xfrm>
            <a:off x="3949700" y="3617853"/>
            <a:ext cx="987425" cy="4905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55"/>
              </a:cxn>
              <a:cxn ang="0">
                <a:pos x="226" y="63"/>
              </a:cxn>
              <a:cxn ang="0">
                <a:pos x="228" y="237"/>
              </a:cxn>
              <a:cxn ang="0">
                <a:pos x="343" y="285"/>
              </a:cxn>
              <a:cxn ang="0">
                <a:pos x="375" y="268"/>
              </a:cxn>
              <a:cxn ang="0">
                <a:pos x="448" y="307"/>
              </a:cxn>
              <a:cxn ang="0">
                <a:pos x="496" y="305"/>
              </a:cxn>
              <a:cxn ang="0">
                <a:pos x="584" y="268"/>
              </a:cxn>
              <a:cxn ang="0">
                <a:pos x="636" y="304"/>
              </a:cxn>
              <a:cxn ang="0">
                <a:pos x="636" y="115"/>
              </a:cxn>
              <a:cxn ang="0">
                <a:pos x="620" y="4"/>
              </a:cxn>
              <a:cxn ang="0">
                <a:pos x="4" y="0"/>
              </a:cxn>
            </a:cxnLst>
            <a:rect l="0" t="0" r="r" b="b"/>
            <a:pathLst>
              <a:path w="636" h="307">
                <a:moveTo>
                  <a:pt x="4" y="0"/>
                </a:moveTo>
                <a:lnTo>
                  <a:pt x="0" y="55"/>
                </a:lnTo>
                <a:lnTo>
                  <a:pt x="226" y="63"/>
                </a:lnTo>
                <a:lnTo>
                  <a:pt x="228" y="237"/>
                </a:lnTo>
                <a:lnTo>
                  <a:pt x="343" y="285"/>
                </a:lnTo>
                <a:lnTo>
                  <a:pt x="375" y="268"/>
                </a:lnTo>
                <a:lnTo>
                  <a:pt x="448" y="307"/>
                </a:lnTo>
                <a:lnTo>
                  <a:pt x="496" y="305"/>
                </a:lnTo>
                <a:lnTo>
                  <a:pt x="584" y="268"/>
                </a:lnTo>
                <a:lnTo>
                  <a:pt x="636" y="304"/>
                </a:lnTo>
                <a:lnTo>
                  <a:pt x="636" y="115"/>
                </a:lnTo>
                <a:lnTo>
                  <a:pt x="620" y="4"/>
                </a:lnTo>
                <a:lnTo>
                  <a:pt x="4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Freeform 34"/>
          <p:cNvSpPr>
            <a:spLocks/>
          </p:cNvSpPr>
          <p:nvPr/>
        </p:nvSpPr>
        <p:spPr bwMode="auto">
          <a:xfrm>
            <a:off x="4918075" y="3641665"/>
            <a:ext cx="555625" cy="534988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41" y="13"/>
              </a:cxn>
              <a:cxn ang="0">
                <a:pos x="315" y="0"/>
              </a:cxn>
              <a:cxn ang="0">
                <a:pos x="305" y="44"/>
              </a:cxn>
              <a:cxn ang="0">
                <a:pos x="344" y="35"/>
              </a:cxn>
              <a:cxn ang="0">
                <a:pos x="357" y="64"/>
              </a:cxn>
              <a:cxn ang="0">
                <a:pos x="317" y="90"/>
              </a:cxn>
              <a:cxn ang="0">
                <a:pos x="327" y="137"/>
              </a:cxn>
              <a:cxn ang="0">
                <a:pos x="285" y="214"/>
              </a:cxn>
              <a:cxn ang="0">
                <a:pos x="255" y="262"/>
              </a:cxn>
              <a:cxn ang="0">
                <a:pos x="272" y="323"/>
              </a:cxn>
              <a:cxn ang="0">
                <a:pos x="52" y="334"/>
              </a:cxn>
              <a:cxn ang="0">
                <a:pos x="50" y="297"/>
              </a:cxn>
              <a:cxn ang="0">
                <a:pos x="6" y="289"/>
              </a:cxn>
              <a:cxn ang="0">
                <a:pos x="6" y="90"/>
              </a:cxn>
              <a:cxn ang="0">
                <a:pos x="0" y="31"/>
              </a:cxn>
            </a:cxnLst>
            <a:rect l="0" t="0" r="r" b="b"/>
            <a:pathLst>
              <a:path w="357" h="334">
                <a:moveTo>
                  <a:pt x="0" y="31"/>
                </a:moveTo>
                <a:lnTo>
                  <a:pt x="141" y="13"/>
                </a:lnTo>
                <a:lnTo>
                  <a:pt x="315" y="0"/>
                </a:lnTo>
                <a:lnTo>
                  <a:pt x="305" y="44"/>
                </a:lnTo>
                <a:lnTo>
                  <a:pt x="344" y="35"/>
                </a:lnTo>
                <a:lnTo>
                  <a:pt x="357" y="64"/>
                </a:lnTo>
                <a:lnTo>
                  <a:pt x="317" y="90"/>
                </a:lnTo>
                <a:lnTo>
                  <a:pt x="327" y="137"/>
                </a:lnTo>
                <a:lnTo>
                  <a:pt x="285" y="214"/>
                </a:lnTo>
                <a:lnTo>
                  <a:pt x="255" y="262"/>
                </a:lnTo>
                <a:lnTo>
                  <a:pt x="272" y="323"/>
                </a:lnTo>
                <a:lnTo>
                  <a:pt x="52" y="334"/>
                </a:lnTo>
                <a:lnTo>
                  <a:pt x="50" y="297"/>
                </a:lnTo>
                <a:lnTo>
                  <a:pt x="6" y="289"/>
                </a:lnTo>
                <a:lnTo>
                  <a:pt x="6" y="90"/>
                </a:lnTo>
                <a:lnTo>
                  <a:pt x="0" y="31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Freeform 35"/>
          <p:cNvSpPr>
            <a:spLocks/>
          </p:cNvSpPr>
          <p:nvPr/>
        </p:nvSpPr>
        <p:spPr bwMode="auto">
          <a:xfrm>
            <a:off x="4999038" y="4157603"/>
            <a:ext cx="677862" cy="5588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18" y="0"/>
              </a:cxn>
              <a:cxn ang="0">
                <a:pos x="256" y="72"/>
              </a:cxn>
              <a:cxn ang="0">
                <a:pos x="223" y="157"/>
              </a:cxn>
              <a:cxn ang="0">
                <a:pos x="212" y="196"/>
              </a:cxn>
              <a:cxn ang="0">
                <a:pos x="358" y="180"/>
              </a:cxn>
              <a:cxn ang="0">
                <a:pos x="368" y="236"/>
              </a:cxn>
              <a:cxn ang="0">
                <a:pos x="324" y="231"/>
              </a:cxn>
              <a:cxn ang="0">
                <a:pos x="304" y="254"/>
              </a:cxn>
              <a:cxn ang="0">
                <a:pos x="327" y="270"/>
              </a:cxn>
              <a:cxn ang="0">
                <a:pos x="366" y="252"/>
              </a:cxn>
              <a:cxn ang="0">
                <a:pos x="368" y="278"/>
              </a:cxn>
              <a:cxn ang="0">
                <a:pos x="392" y="256"/>
              </a:cxn>
              <a:cxn ang="0">
                <a:pos x="408" y="256"/>
              </a:cxn>
              <a:cxn ang="0">
                <a:pos x="389" y="302"/>
              </a:cxn>
              <a:cxn ang="0">
                <a:pos x="425" y="310"/>
              </a:cxn>
              <a:cxn ang="0">
                <a:pos x="436" y="336"/>
              </a:cxn>
              <a:cxn ang="0">
                <a:pos x="420" y="344"/>
              </a:cxn>
              <a:cxn ang="0">
                <a:pos x="397" y="328"/>
              </a:cxn>
              <a:cxn ang="0">
                <a:pos x="354" y="316"/>
              </a:cxn>
              <a:cxn ang="0">
                <a:pos x="364" y="346"/>
              </a:cxn>
              <a:cxn ang="0">
                <a:pos x="342" y="350"/>
              </a:cxn>
              <a:cxn ang="0">
                <a:pos x="325" y="322"/>
              </a:cxn>
              <a:cxn ang="0">
                <a:pos x="315" y="340"/>
              </a:cxn>
              <a:cxn ang="0">
                <a:pos x="251" y="340"/>
              </a:cxn>
              <a:cxn ang="0">
                <a:pos x="251" y="322"/>
              </a:cxn>
              <a:cxn ang="0">
                <a:pos x="227" y="302"/>
              </a:cxn>
              <a:cxn ang="0">
                <a:pos x="179" y="300"/>
              </a:cxn>
              <a:cxn ang="0">
                <a:pos x="219" y="322"/>
              </a:cxn>
              <a:cxn ang="0">
                <a:pos x="163" y="334"/>
              </a:cxn>
              <a:cxn ang="0">
                <a:pos x="75" y="318"/>
              </a:cxn>
              <a:cxn ang="0">
                <a:pos x="42" y="322"/>
              </a:cxn>
              <a:cxn ang="0">
                <a:pos x="54" y="205"/>
              </a:cxn>
              <a:cxn ang="0">
                <a:pos x="1" y="112"/>
              </a:cxn>
              <a:cxn ang="0">
                <a:pos x="0" y="8"/>
              </a:cxn>
            </a:cxnLst>
            <a:rect l="0" t="0" r="r" b="b"/>
            <a:pathLst>
              <a:path w="436" h="350">
                <a:moveTo>
                  <a:pt x="0" y="8"/>
                </a:moveTo>
                <a:lnTo>
                  <a:pt x="218" y="0"/>
                </a:lnTo>
                <a:lnTo>
                  <a:pt x="256" y="72"/>
                </a:lnTo>
                <a:lnTo>
                  <a:pt x="223" y="157"/>
                </a:lnTo>
                <a:lnTo>
                  <a:pt x="212" y="196"/>
                </a:lnTo>
                <a:lnTo>
                  <a:pt x="358" y="180"/>
                </a:lnTo>
                <a:lnTo>
                  <a:pt x="368" y="236"/>
                </a:lnTo>
                <a:lnTo>
                  <a:pt x="324" y="231"/>
                </a:lnTo>
                <a:lnTo>
                  <a:pt x="304" y="254"/>
                </a:lnTo>
                <a:lnTo>
                  <a:pt x="327" y="270"/>
                </a:lnTo>
                <a:lnTo>
                  <a:pt x="366" y="252"/>
                </a:lnTo>
                <a:lnTo>
                  <a:pt x="368" y="278"/>
                </a:lnTo>
                <a:lnTo>
                  <a:pt x="392" y="256"/>
                </a:lnTo>
                <a:lnTo>
                  <a:pt x="408" y="256"/>
                </a:lnTo>
                <a:lnTo>
                  <a:pt x="389" y="302"/>
                </a:lnTo>
                <a:lnTo>
                  <a:pt x="425" y="310"/>
                </a:lnTo>
                <a:lnTo>
                  <a:pt x="436" y="336"/>
                </a:lnTo>
                <a:lnTo>
                  <a:pt x="420" y="344"/>
                </a:lnTo>
                <a:lnTo>
                  <a:pt x="397" y="328"/>
                </a:lnTo>
                <a:lnTo>
                  <a:pt x="354" y="316"/>
                </a:lnTo>
                <a:lnTo>
                  <a:pt x="364" y="346"/>
                </a:lnTo>
                <a:lnTo>
                  <a:pt x="342" y="350"/>
                </a:lnTo>
                <a:lnTo>
                  <a:pt x="325" y="322"/>
                </a:lnTo>
                <a:lnTo>
                  <a:pt x="315" y="340"/>
                </a:lnTo>
                <a:lnTo>
                  <a:pt x="251" y="340"/>
                </a:lnTo>
                <a:lnTo>
                  <a:pt x="251" y="322"/>
                </a:lnTo>
                <a:lnTo>
                  <a:pt x="227" y="302"/>
                </a:lnTo>
                <a:lnTo>
                  <a:pt x="179" y="300"/>
                </a:lnTo>
                <a:lnTo>
                  <a:pt x="219" y="322"/>
                </a:lnTo>
                <a:lnTo>
                  <a:pt x="163" y="334"/>
                </a:lnTo>
                <a:lnTo>
                  <a:pt x="75" y="318"/>
                </a:lnTo>
                <a:lnTo>
                  <a:pt x="42" y="322"/>
                </a:lnTo>
                <a:lnTo>
                  <a:pt x="54" y="205"/>
                </a:lnTo>
                <a:lnTo>
                  <a:pt x="1" y="112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Freeform 36"/>
          <p:cNvSpPr>
            <a:spLocks/>
          </p:cNvSpPr>
          <p:nvPr/>
        </p:nvSpPr>
        <p:spPr bwMode="auto">
          <a:xfrm>
            <a:off x="4533900" y="1790640"/>
            <a:ext cx="755650" cy="879475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28" y="43"/>
              </a:cxn>
              <a:cxn ang="0">
                <a:pos x="127" y="0"/>
              </a:cxn>
              <a:cxn ang="0">
                <a:pos x="155" y="12"/>
              </a:cxn>
              <a:cxn ang="0">
                <a:pos x="160" y="45"/>
              </a:cxn>
              <a:cxn ang="0">
                <a:pos x="221" y="81"/>
              </a:cxn>
              <a:cxn ang="0">
                <a:pos x="240" y="65"/>
              </a:cxn>
              <a:cxn ang="0">
                <a:pos x="276" y="65"/>
              </a:cxn>
              <a:cxn ang="0">
                <a:pos x="304" y="97"/>
              </a:cxn>
              <a:cxn ang="0">
                <a:pos x="322" y="85"/>
              </a:cxn>
              <a:cxn ang="0">
                <a:pos x="375" y="99"/>
              </a:cxn>
              <a:cxn ang="0">
                <a:pos x="394" y="75"/>
              </a:cxn>
              <a:cxn ang="0">
                <a:pos x="427" y="93"/>
              </a:cxn>
              <a:cxn ang="0">
                <a:pos x="487" y="91"/>
              </a:cxn>
              <a:cxn ang="0">
                <a:pos x="390" y="159"/>
              </a:cxn>
              <a:cxn ang="0">
                <a:pos x="342" y="218"/>
              </a:cxn>
              <a:cxn ang="0">
                <a:pos x="351" y="305"/>
              </a:cxn>
              <a:cxn ang="0">
                <a:pos x="318" y="341"/>
              </a:cxn>
              <a:cxn ang="0">
                <a:pos x="331" y="366"/>
              </a:cxn>
              <a:cxn ang="0">
                <a:pos x="331" y="430"/>
              </a:cxn>
              <a:cxn ang="0">
                <a:pos x="365" y="430"/>
              </a:cxn>
              <a:cxn ang="0">
                <a:pos x="414" y="477"/>
              </a:cxn>
              <a:cxn ang="0">
                <a:pos x="434" y="533"/>
              </a:cxn>
              <a:cxn ang="0">
                <a:pos x="90" y="549"/>
              </a:cxn>
              <a:cxn ang="0">
                <a:pos x="91" y="397"/>
              </a:cxn>
              <a:cxn ang="0">
                <a:pos x="60" y="364"/>
              </a:cxn>
              <a:cxn ang="0">
                <a:pos x="71" y="324"/>
              </a:cxn>
              <a:cxn ang="0">
                <a:pos x="82" y="301"/>
              </a:cxn>
              <a:cxn ang="0">
                <a:pos x="60" y="196"/>
              </a:cxn>
              <a:cxn ang="0">
                <a:pos x="31" y="127"/>
              </a:cxn>
              <a:cxn ang="0">
                <a:pos x="0" y="43"/>
              </a:cxn>
            </a:cxnLst>
            <a:rect l="0" t="0" r="r" b="b"/>
            <a:pathLst>
              <a:path w="487" h="549">
                <a:moveTo>
                  <a:pt x="0" y="43"/>
                </a:moveTo>
                <a:lnTo>
                  <a:pt x="128" y="43"/>
                </a:lnTo>
                <a:lnTo>
                  <a:pt x="127" y="0"/>
                </a:lnTo>
                <a:lnTo>
                  <a:pt x="155" y="12"/>
                </a:lnTo>
                <a:lnTo>
                  <a:pt x="160" y="45"/>
                </a:lnTo>
                <a:lnTo>
                  <a:pt x="221" y="81"/>
                </a:lnTo>
                <a:lnTo>
                  <a:pt x="240" y="65"/>
                </a:lnTo>
                <a:lnTo>
                  <a:pt x="276" y="65"/>
                </a:lnTo>
                <a:lnTo>
                  <a:pt x="304" y="97"/>
                </a:lnTo>
                <a:lnTo>
                  <a:pt x="322" y="85"/>
                </a:lnTo>
                <a:lnTo>
                  <a:pt x="375" y="99"/>
                </a:lnTo>
                <a:lnTo>
                  <a:pt x="394" y="75"/>
                </a:lnTo>
                <a:lnTo>
                  <a:pt x="427" y="93"/>
                </a:lnTo>
                <a:lnTo>
                  <a:pt x="487" y="91"/>
                </a:lnTo>
                <a:lnTo>
                  <a:pt x="390" y="159"/>
                </a:lnTo>
                <a:lnTo>
                  <a:pt x="342" y="218"/>
                </a:lnTo>
                <a:lnTo>
                  <a:pt x="351" y="305"/>
                </a:lnTo>
                <a:lnTo>
                  <a:pt x="318" y="341"/>
                </a:lnTo>
                <a:lnTo>
                  <a:pt x="331" y="366"/>
                </a:lnTo>
                <a:lnTo>
                  <a:pt x="331" y="430"/>
                </a:lnTo>
                <a:lnTo>
                  <a:pt x="365" y="430"/>
                </a:lnTo>
                <a:lnTo>
                  <a:pt x="414" y="477"/>
                </a:lnTo>
                <a:lnTo>
                  <a:pt x="434" y="533"/>
                </a:lnTo>
                <a:lnTo>
                  <a:pt x="90" y="549"/>
                </a:lnTo>
                <a:lnTo>
                  <a:pt x="91" y="397"/>
                </a:lnTo>
                <a:lnTo>
                  <a:pt x="60" y="364"/>
                </a:lnTo>
                <a:lnTo>
                  <a:pt x="71" y="324"/>
                </a:lnTo>
                <a:lnTo>
                  <a:pt x="82" y="301"/>
                </a:lnTo>
                <a:lnTo>
                  <a:pt x="60" y="196"/>
                </a:lnTo>
                <a:lnTo>
                  <a:pt x="31" y="127"/>
                </a:lnTo>
                <a:lnTo>
                  <a:pt x="0" y="43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Freeform 37"/>
          <p:cNvSpPr>
            <a:spLocks/>
          </p:cNvSpPr>
          <p:nvPr/>
        </p:nvSpPr>
        <p:spPr bwMode="auto">
          <a:xfrm>
            <a:off x="5022850" y="2093853"/>
            <a:ext cx="574675" cy="69215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55" y="26"/>
              </a:cxn>
              <a:cxn ang="0">
                <a:pos x="80" y="26"/>
              </a:cxn>
              <a:cxn ang="0">
                <a:pos x="96" y="0"/>
              </a:cxn>
              <a:cxn ang="0">
                <a:pos x="108" y="32"/>
              </a:cxn>
              <a:cxn ang="0">
                <a:pos x="148" y="32"/>
              </a:cxn>
              <a:cxn ang="0">
                <a:pos x="169" y="61"/>
              </a:cxn>
              <a:cxn ang="0">
                <a:pos x="211" y="53"/>
              </a:cxn>
              <a:cxn ang="0">
                <a:pos x="238" y="72"/>
              </a:cxn>
              <a:cxn ang="0">
                <a:pos x="290" y="85"/>
              </a:cxn>
              <a:cxn ang="0">
                <a:pos x="300" y="108"/>
              </a:cxn>
              <a:cxn ang="0">
                <a:pos x="326" y="109"/>
              </a:cxn>
              <a:cxn ang="0">
                <a:pos x="318" y="132"/>
              </a:cxn>
              <a:cxn ang="0">
                <a:pos x="327" y="157"/>
              </a:cxn>
              <a:cxn ang="0">
                <a:pos x="310" y="189"/>
              </a:cxn>
              <a:cxn ang="0">
                <a:pos x="322" y="196"/>
              </a:cxn>
              <a:cxn ang="0">
                <a:pos x="351" y="161"/>
              </a:cxn>
              <a:cxn ang="0">
                <a:pos x="350" y="149"/>
              </a:cxn>
              <a:cxn ang="0">
                <a:pos x="362" y="144"/>
              </a:cxn>
              <a:cxn ang="0">
                <a:pos x="370" y="161"/>
              </a:cxn>
              <a:cxn ang="0">
                <a:pos x="347" y="185"/>
              </a:cxn>
              <a:cxn ang="0">
                <a:pos x="338" y="240"/>
              </a:cxn>
              <a:cxn ang="0">
                <a:pos x="338" y="332"/>
              </a:cxn>
              <a:cxn ang="0">
                <a:pos x="351" y="348"/>
              </a:cxn>
              <a:cxn ang="0">
                <a:pos x="346" y="405"/>
              </a:cxn>
              <a:cxn ang="0">
                <a:pos x="171" y="433"/>
              </a:cxn>
              <a:cxn ang="0">
                <a:pos x="127" y="406"/>
              </a:cxn>
              <a:cxn ang="0">
                <a:pos x="136" y="372"/>
              </a:cxn>
              <a:cxn ang="0">
                <a:pos x="115" y="334"/>
              </a:cxn>
              <a:cxn ang="0">
                <a:pos x="96" y="288"/>
              </a:cxn>
              <a:cxn ang="0">
                <a:pos x="47" y="241"/>
              </a:cxn>
              <a:cxn ang="0">
                <a:pos x="16" y="241"/>
              </a:cxn>
              <a:cxn ang="0">
                <a:pos x="16" y="177"/>
              </a:cxn>
              <a:cxn ang="0">
                <a:pos x="0" y="153"/>
              </a:cxn>
              <a:cxn ang="0">
                <a:pos x="35" y="116"/>
              </a:cxn>
              <a:cxn ang="0">
                <a:pos x="27" y="29"/>
              </a:cxn>
            </a:cxnLst>
            <a:rect l="0" t="0" r="r" b="b"/>
            <a:pathLst>
              <a:path w="370" h="433">
                <a:moveTo>
                  <a:pt x="27" y="29"/>
                </a:moveTo>
                <a:lnTo>
                  <a:pt x="55" y="26"/>
                </a:lnTo>
                <a:lnTo>
                  <a:pt x="80" y="26"/>
                </a:lnTo>
                <a:lnTo>
                  <a:pt x="96" y="0"/>
                </a:lnTo>
                <a:lnTo>
                  <a:pt x="108" y="32"/>
                </a:lnTo>
                <a:lnTo>
                  <a:pt x="148" y="32"/>
                </a:lnTo>
                <a:lnTo>
                  <a:pt x="169" y="61"/>
                </a:lnTo>
                <a:lnTo>
                  <a:pt x="211" y="53"/>
                </a:lnTo>
                <a:lnTo>
                  <a:pt x="238" y="72"/>
                </a:lnTo>
                <a:lnTo>
                  <a:pt x="290" y="85"/>
                </a:lnTo>
                <a:lnTo>
                  <a:pt x="300" y="108"/>
                </a:lnTo>
                <a:lnTo>
                  <a:pt x="326" y="109"/>
                </a:lnTo>
                <a:lnTo>
                  <a:pt x="318" y="132"/>
                </a:lnTo>
                <a:lnTo>
                  <a:pt x="327" y="157"/>
                </a:lnTo>
                <a:lnTo>
                  <a:pt x="310" y="189"/>
                </a:lnTo>
                <a:lnTo>
                  <a:pt x="322" y="196"/>
                </a:lnTo>
                <a:lnTo>
                  <a:pt x="351" y="161"/>
                </a:lnTo>
                <a:lnTo>
                  <a:pt x="350" y="149"/>
                </a:lnTo>
                <a:lnTo>
                  <a:pt x="362" y="144"/>
                </a:lnTo>
                <a:lnTo>
                  <a:pt x="370" y="161"/>
                </a:lnTo>
                <a:lnTo>
                  <a:pt x="347" y="185"/>
                </a:lnTo>
                <a:lnTo>
                  <a:pt x="338" y="240"/>
                </a:lnTo>
                <a:lnTo>
                  <a:pt x="338" y="332"/>
                </a:lnTo>
                <a:lnTo>
                  <a:pt x="351" y="348"/>
                </a:lnTo>
                <a:lnTo>
                  <a:pt x="346" y="405"/>
                </a:lnTo>
                <a:lnTo>
                  <a:pt x="171" y="433"/>
                </a:lnTo>
                <a:lnTo>
                  <a:pt x="127" y="406"/>
                </a:lnTo>
                <a:lnTo>
                  <a:pt x="136" y="372"/>
                </a:lnTo>
                <a:lnTo>
                  <a:pt x="115" y="334"/>
                </a:lnTo>
                <a:lnTo>
                  <a:pt x="96" y="288"/>
                </a:lnTo>
                <a:lnTo>
                  <a:pt x="47" y="241"/>
                </a:lnTo>
                <a:lnTo>
                  <a:pt x="16" y="241"/>
                </a:lnTo>
                <a:lnTo>
                  <a:pt x="16" y="177"/>
                </a:lnTo>
                <a:lnTo>
                  <a:pt x="0" y="153"/>
                </a:lnTo>
                <a:lnTo>
                  <a:pt x="35" y="116"/>
                </a:lnTo>
                <a:lnTo>
                  <a:pt x="27" y="29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Freeform 38"/>
          <p:cNvSpPr>
            <a:spLocks/>
          </p:cNvSpPr>
          <p:nvPr/>
        </p:nvSpPr>
        <p:spPr bwMode="auto">
          <a:xfrm>
            <a:off x="4660900" y="2641540"/>
            <a:ext cx="666750" cy="447675"/>
          </a:xfrm>
          <a:custGeom>
            <a:avLst/>
            <a:gdLst/>
            <a:ahLst/>
            <a:cxnLst>
              <a:cxn ang="0">
                <a:pos x="6" y="15"/>
              </a:cxn>
              <a:cxn ang="0">
                <a:pos x="0" y="64"/>
              </a:cxn>
              <a:cxn ang="0">
                <a:pos x="9" y="116"/>
              </a:cxn>
              <a:cxn ang="0">
                <a:pos x="49" y="223"/>
              </a:cxn>
              <a:cxn ang="0">
                <a:pos x="71" y="280"/>
              </a:cxn>
              <a:cxn ang="0">
                <a:pos x="324" y="267"/>
              </a:cxn>
              <a:cxn ang="0">
                <a:pos x="365" y="280"/>
              </a:cxn>
              <a:cxn ang="0">
                <a:pos x="390" y="225"/>
              </a:cxn>
              <a:cxn ang="0">
                <a:pos x="381" y="187"/>
              </a:cxn>
              <a:cxn ang="0">
                <a:pos x="424" y="179"/>
              </a:cxn>
              <a:cxn ang="0">
                <a:pos x="429" y="118"/>
              </a:cxn>
              <a:cxn ang="0">
                <a:pos x="404" y="91"/>
              </a:cxn>
              <a:cxn ang="0">
                <a:pos x="360" y="64"/>
              </a:cxn>
              <a:cxn ang="0">
                <a:pos x="369" y="27"/>
              </a:cxn>
              <a:cxn ang="0">
                <a:pos x="350" y="0"/>
              </a:cxn>
              <a:cxn ang="0">
                <a:pos x="256" y="4"/>
              </a:cxn>
              <a:cxn ang="0">
                <a:pos x="160" y="8"/>
              </a:cxn>
              <a:cxn ang="0">
                <a:pos x="6" y="15"/>
              </a:cxn>
            </a:cxnLst>
            <a:rect l="0" t="0" r="r" b="b"/>
            <a:pathLst>
              <a:path w="429" h="280">
                <a:moveTo>
                  <a:pt x="6" y="15"/>
                </a:moveTo>
                <a:lnTo>
                  <a:pt x="0" y="64"/>
                </a:lnTo>
                <a:lnTo>
                  <a:pt x="9" y="116"/>
                </a:lnTo>
                <a:lnTo>
                  <a:pt x="49" y="223"/>
                </a:lnTo>
                <a:lnTo>
                  <a:pt x="71" y="280"/>
                </a:lnTo>
                <a:lnTo>
                  <a:pt x="324" y="267"/>
                </a:lnTo>
                <a:lnTo>
                  <a:pt x="365" y="280"/>
                </a:lnTo>
                <a:lnTo>
                  <a:pt x="390" y="225"/>
                </a:lnTo>
                <a:lnTo>
                  <a:pt x="381" y="187"/>
                </a:lnTo>
                <a:lnTo>
                  <a:pt x="424" y="179"/>
                </a:lnTo>
                <a:lnTo>
                  <a:pt x="429" y="118"/>
                </a:lnTo>
                <a:lnTo>
                  <a:pt x="404" y="91"/>
                </a:lnTo>
                <a:lnTo>
                  <a:pt x="360" y="64"/>
                </a:lnTo>
                <a:lnTo>
                  <a:pt x="369" y="27"/>
                </a:lnTo>
                <a:lnTo>
                  <a:pt x="350" y="0"/>
                </a:lnTo>
                <a:lnTo>
                  <a:pt x="256" y="4"/>
                </a:lnTo>
                <a:lnTo>
                  <a:pt x="160" y="8"/>
                </a:lnTo>
                <a:lnTo>
                  <a:pt x="6" y="15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Freeform 39"/>
          <p:cNvSpPr>
            <a:spLocks/>
          </p:cNvSpPr>
          <p:nvPr/>
        </p:nvSpPr>
        <p:spPr bwMode="auto">
          <a:xfrm>
            <a:off x="5248275" y="1995428"/>
            <a:ext cx="617538" cy="276225"/>
          </a:xfrm>
          <a:custGeom>
            <a:avLst/>
            <a:gdLst/>
            <a:ahLst/>
            <a:cxnLst>
              <a:cxn ang="0">
                <a:pos x="0" y="94"/>
              </a:cxn>
              <a:cxn ang="0">
                <a:pos x="89" y="0"/>
              </a:cxn>
              <a:cxn ang="0">
                <a:pos x="73" y="39"/>
              </a:cxn>
              <a:cxn ang="0">
                <a:pos x="85" y="51"/>
              </a:cxn>
              <a:cxn ang="0">
                <a:pos x="113" y="35"/>
              </a:cxn>
              <a:cxn ang="0">
                <a:pos x="175" y="59"/>
              </a:cxn>
              <a:cxn ang="0">
                <a:pos x="201" y="39"/>
              </a:cxn>
              <a:cxn ang="0">
                <a:pos x="283" y="28"/>
              </a:cxn>
              <a:cxn ang="0">
                <a:pos x="299" y="52"/>
              </a:cxn>
              <a:cxn ang="0">
                <a:pos x="331" y="47"/>
              </a:cxn>
              <a:cxn ang="0">
                <a:pos x="394" y="72"/>
              </a:cxn>
              <a:cxn ang="0">
                <a:pos x="398" y="90"/>
              </a:cxn>
              <a:cxn ang="0">
                <a:pos x="330" y="106"/>
              </a:cxn>
              <a:cxn ang="0">
                <a:pos x="310" y="94"/>
              </a:cxn>
              <a:cxn ang="0">
                <a:pos x="276" y="98"/>
              </a:cxn>
              <a:cxn ang="0">
                <a:pos x="236" y="122"/>
              </a:cxn>
              <a:cxn ang="0">
                <a:pos x="217" y="124"/>
              </a:cxn>
              <a:cxn ang="0">
                <a:pos x="202" y="106"/>
              </a:cxn>
              <a:cxn ang="0">
                <a:pos x="180" y="170"/>
              </a:cxn>
              <a:cxn ang="0">
                <a:pos x="155" y="172"/>
              </a:cxn>
              <a:cxn ang="0">
                <a:pos x="144" y="146"/>
              </a:cxn>
              <a:cxn ang="0">
                <a:pos x="91" y="134"/>
              </a:cxn>
              <a:cxn ang="0">
                <a:pos x="66" y="116"/>
              </a:cxn>
              <a:cxn ang="0">
                <a:pos x="22" y="122"/>
              </a:cxn>
              <a:cxn ang="0">
                <a:pos x="0" y="94"/>
              </a:cxn>
            </a:cxnLst>
            <a:rect l="0" t="0" r="r" b="b"/>
            <a:pathLst>
              <a:path w="398" h="172">
                <a:moveTo>
                  <a:pt x="0" y="94"/>
                </a:moveTo>
                <a:lnTo>
                  <a:pt x="89" y="0"/>
                </a:lnTo>
                <a:lnTo>
                  <a:pt x="73" y="39"/>
                </a:lnTo>
                <a:lnTo>
                  <a:pt x="85" y="51"/>
                </a:lnTo>
                <a:lnTo>
                  <a:pt x="113" y="35"/>
                </a:lnTo>
                <a:lnTo>
                  <a:pt x="175" y="59"/>
                </a:lnTo>
                <a:lnTo>
                  <a:pt x="201" y="39"/>
                </a:lnTo>
                <a:lnTo>
                  <a:pt x="283" y="28"/>
                </a:lnTo>
                <a:lnTo>
                  <a:pt x="299" y="52"/>
                </a:lnTo>
                <a:lnTo>
                  <a:pt x="331" y="47"/>
                </a:lnTo>
                <a:lnTo>
                  <a:pt x="394" y="72"/>
                </a:lnTo>
                <a:lnTo>
                  <a:pt x="398" y="90"/>
                </a:lnTo>
                <a:lnTo>
                  <a:pt x="330" y="106"/>
                </a:lnTo>
                <a:lnTo>
                  <a:pt x="310" y="94"/>
                </a:lnTo>
                <a:lnTo>
                  <a:pt x="276" y="98"/>
                </a:lnTo>
                <a:lnTo>
                  <a:pt x="236" y="122"/>
                </a:lnTo>
                <a:lnTo>
                  <a:pt x="217" y="124"/>
                </a:lnTo>
                <a:lnTo>
                  <a:pt x="202" y="106"/>
                </a:lnTo>
                <a:lnTo>
                  <a:pt x="180" y="170"/>
                </a:lnTo>
                <a:lnTo>
                  <a:pt x="155" y="172"/>
                </a:lnTo>
                <a:lnTo>
                  <a:pt x="144" y="146"/>
                </a:lnTo>
                <a:lnTo>
                  <a:pt x="91" y="134"/>
                </a:lnTo>
                <a:lnTo>
                  <a:pt x="66" y="116"/>
                </a:lnTo>
                <a:lnTo>
                  <a:pt x="22" y="122"/>
                </a:lnTo>
                <a:lnTo>
                  <a:pt x="0" y="94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Freeform 40"/>
          <p:cNvSpPr>
            <a:spLocks/>
          </p:cNvSpPr>
          <p:nvPr/>
        </p:nvSpPr>
        <p:spPr bwMode="auto">
          <a:xfrm>
            <a:off x="5676900" y="2189103"/>
            <a:ext cx="441325" cy="619125"/>
          </a:xfrm>
          <a:custGeom>
            <a:avLst/>
            <a:gdLst/>
            <a:ahLst/>
            <a:cxnLst>
              <a:cxn ang="0">
                <a:pos x="71" y="16"/>
              </a:cxn>
              <a:cxn ang="0">
                <a:pos x="82" y="40"/>
              </a:cxn>
              <a:cxn ang="0">
                <a:pos x="62" y="55"/>
              </a:cxn>
              <a:cxn ang="0">
                <a:pos x="61" y="116"/>
              </a:cxn>
              <a:cxn ang="0">
                <a:pos x="50" y="76"/>
              </a:cxn>
              <a:cxn ang="0">
                <a:pos x="9" y="115"/>
              </a:cxn>
              <a:cxn ang="0">
                <a:pos x="0" y="225"/>
              </a:cxn>
              <a:cxn ang="0">
                <a:pos x="26" y="280"/>
              </a:cxn>
              <a:cxn ang="0">
                <a:pos x="29" y="308"/>
              </a:cxn>
              <a:cxn ang="0">
                <a:pos x="30" y="330"/>
              </a:cxn>
              <a:cxn ang="0">
                <a:pos x="29" y="350"/>
              </a:cxn>
              <a:cxn ang="0">
                <a:pos x="23" y="386"/>
              </a:cxn>
              <a:cxn ang="0">
                <a:pos x="135" y="380"/>
              </a:cxn>
              <a:cxn ang="0">
                <a:pos x="283" y="366"/>
              </a:cxn>
              <a:cxn ang="0">
                <a:pos x="256" y="358"/>
              </a:cxn>
              <a:cxn ang="0">
                <a:pos x="241" y="338"/>
              </a:cxn>
              <a:cxn ang="0">
                <a:pos x="264" y="321"/>
              </a:cxn>
              <a:cxn ang="0">
                <a:pos x="264" y="300"/>
              </a:cxn>
              <a:cxn ang="0">
                <a:pos x="253" y="281"/>
              </a:cxn>
              <a:cxn ang="0">
                <a:pos x="264" y="268"/>
              </a:cxn>
              <a:cxn ang="0">
                <a:pos x="284" y="269"/>
              </a:cxn>
              <a:cxn ang="0">
                <a:pos x="280" y="216"/>
              </a:cxn>
              <a:cxn ang="0">
                <a:pos x="275" y="184"/>
              </a:cxn>
              <a:cxn ang="0">
                <a:pos x="263" y="164"/>
              </a:cxn>
              <a:cxn ang="0">
                <a:pos x="251" y="152"/>
              </a:cxn>
              <a:cxn ang="0">
                <a:pos x="232" y="148"/>
              </a:cxn>
              <a:cxn ang="0">
                <a:pos x="215" y="148"/>
              </a:cxn>
              <a:cxn ang="0">
                <a:pos x="196" y="173"/>
              </a:cxn>
              <a:cxn ang="0">
                <a:pos x="184" y="181"/>
              </a:cxn>
              <a:cxn ang="0">
                <a:pos x="176" y="184"/>
              </a:cxn>
              <a:cxn ang="0">
                <a:pos x="167" y="180"/>
              </a:cxn>
              <a:cxn ang="0">
                <a:pos x="164" y="168"/>
              </a:cxn>
              <a:cxn ang="0">
                <a:pos x="167" y="160"/>
              </a:cxn>
              <a:cxn ang="0">
                <a:pos x="175" y="152"/>
              </a:cxn>
              <a:cxn ang="0">
                <a:pos x="183" y="148"/>
              </a:cxn>
              <a:cxn ang="0">
                <a:pos x="191" y="147"/>
              </a:cxn>
              <a:cxn ang="0">
                <a:pos x="191" y="132"/>
              </a:cxn>
              <a:cxn ang="0">
                <a:pos x="212" y="116"/>
              </a:cxn>
              <a:cxn ang="0">
                <a:pos x="191" y="65"/>
              </a:cxn>
              <a:cxn ang="0">
                <a:pos x="191" y="41"/>
              </a:cxn>
              <a:cxn ang="0">
                <a:pos x="155" y="32"/>
              </a:cxn>
              <a:cxn ang="0">
                <a:pos x="103" y="0"/>
              </a:cxn>
              <a:cxn ang="0">
                <a:pos x="71" y="16"/>
              </a:cxn>
            </a:cxnLst>
            <a:rect l="0" t="0" r="r" b="b"/>
            <a:pathLst>
              <a:path w="284" h="386">
                <a:moveTo>
                  <a:pt x="71" y="16"/>
                </a:moveTo>
                <a:lnTo>
                  <a:pt x="82" y="40"/>
                </a:lnTo>
                <a:lnTo>
                  <a:pt x="62" y="55"/>
                </a:lnTo>
                <a:lnTo>
                  <a:pt x="61" y="116"/>
                </a:lnTo>
                <a:lnTo>
                  <a:pt x="50" y="76"/>
                </a:lnTo>
                <a:lnTo>
                  <a:pt x="9" y="115"/>
                </a:lnTo>
                <a:lnTo>
                  <a:pt x="0" y="225"/>
                </a:lnTo>
                <a:lnTo>
                  <a:pt x="26" y="280"/>
                </a:lnTo>
                <a:lnTo>
                  <a:pt x="29" y="308"/>
                </a:lnTo>
                <a:lnTo>
                  <a:pt x="30" y="330"/>
                </a:lnTo>
                <a:lnTo>
                  <a:pt x="29" y="350"/>
                </a:lnTo>
                <a:lnTo>
                  <a:pt x="23" y="386"/>
                </a:lnTo>
                <a:lnTo>
                  <a:pt x="135" y="380"/>
                </a:lnTo>
                <a:lnTo>
                  <a:pt x="283" y="366"/>
                </a:lnTo>
                <a:lnTo>
                  <a:pt x="256" y="358"/>
                </a:lnTo>
                <a:lnTo>
                  <a:pt x="241" y="338"/>
                </a:lnTo>
                <a:lnTo>
                  <a:pt x="264" y="321"/>
                </a:lnTo>
                <a:lnTo>
                  <a:pt x="264" y="300"/>
                </a:lnTo>
                <a:lnTo>
                  <a:pt x="253" y="281"/>
                </a:lnTo>
                <a:lnTo>
                  <a:pt x="264" y="268"/>
                </a:lnTo>
                <a:lnTo>
                  <a:pt x="284" y="269"/>
                </a:lnTo>
                <a:lnTo>
                  <a:pt x="280" y="216"/>
                </a:lnTo>
                <a:lnTo>
                  <a:pt x="275" y="184"/>
                </a:lnTo>
                <a:lnTo>
                  <a:pt x="263" y="164"/>
                </a:lnTo>
                <a:lnTo>
                  <a:pt x="251" y="152"/>
                </a:lnTo>
                <a:lnTo>
                  <a:pt x="232" y="148"/>
                </a:lnTo>
                <a:lnTo>
                  <a:pt x="215" y="148"/>
                </a:lnTo>
                <a:lnTo>
                  <a:pt x="196" y="173"/>
                </a:lnTo>
                <a:lnTo>
                  <a:pt x="184" y="181"/>
                </a:lnTo>
                <a:lnTo>
                  <a:pt x="176" y="184"/>
                </a:lnTo>
                <a:lnTo>
                  <a:pt x="167" y="180"/>
                </a:lnTo>
                <a:lnTo>
                  <a:pt x="164" y="168"/>
                </a:lnTo>
                <a:lnTo>
                  <a:pt x="167" y="160"/>
                </a:lnTo>
                <a:lnTo>
                  <a:pt x="175" y="152"/>
                </a:lnTo>
                <a:lnTo>
                  <a:pt x="183" y="148"/>
                </a:lnTo>
                <a:lnTo>
                  <a:pt x="191" y="147"/>
                </a:lnTo>
                <a:lnTo>
                  <a:pt x="191" y="132"/>
                </a:lnTo>
                <a:lnTo>
                  <a:pt x="212" y="116"/>
                </a:lnTo>
                <a:lnTo>
                  <a:pt x="191" y="65"/>
                </a:lnTo>
                <a:lnTo>
                  <a:pt x="191" y="41"/>
                </a:lnTo>
                <a:lnTo>
                  <a:pt x="155" y="32"/>
                </a:lnTo>
                <a:lnTo>
                  <a:pt x="103" y="0"/>
                </a:lnTo>
                <a:lnTo>
                  <a:pt x="71" y="16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Freeform 41"/>
          <p:cNvSpPr>
            <a:spLocks/>
          </p:cNvSpPr>
          <p:nvPr/>
        </p:nvSpPr>
        <p:spPr bwMode="auto">
          <a:xfrm>
            <a:off x="5195888" y="2736790"/>
            <a:ext cx="477837" cy="815975"/>
          </a:xfrm>
          <a:custGeom>
            <a:avLst/>
            <a:gdLst/>
            <a:ahLst/>
            <a:cxnLst>
              <a:cxn ang="0">
                <a:pos x="57" y="30"/>
              </a:cxn>
              <a:cxn ang="0">
                <a:pos x="234" y="0"/>
              </a:cxn>
              <a:cxn ang="0">
                <a:pos x="262" y="63"/>
              </a:cxn>
              <a:cxn ang="0">
                <a:pos x="298" y="324"/>
              </a:cxn>
              <a:cxn ang="0">
                <a:pos x="308" y="359"/>
              </a:cxn>
              <a:cxn ang="0">
                <a:pos x="280" y="428"/>
              </a:cxn>
              <a:cxn ang="0">
                <a:pos x="280" y="476"/>
              </a:cxn>
              <a:cxn ang="0">
                <a:pos x="248" y="470"/>
              </a:cxn>
              <a:cxn ang="0">
                <a:pos x="250" y="510"/>
              </a:cxn>
              <a:cxn ang="0">
                <a:pos x="216" y="494"/>
              </a:cxn>
              <a:cxn ang="0">
                <a:pos x="199" y="500"/>
              </a:cxn>
              <a:cxn ang="0">
                <a:pos x="174" y="496"/>
              </a:cxn>
              <a:cxn ang="0">
                <a:pos x="155" y="434"/>
              </a:cxn>
              <a:cxn ang="0">
                <a:pos x="119" y="416"/>
              </a:cxn>
              <a:cxn ang="0">
                <a:pos x="119" y="351"/>
              </a:cxn>
              <a:cxn ang="0">
                <a:pos x="84" y="359"/>
              </a:cxn>
              <a:cxn ang="0">
                <a:pos x="64" y="311"/>
              </a:cxn>
              <a:cxn ang="0">
                <a:pos x="0" y="255"/>
              </a:cxn>
              <a:cxn ang="0">
                <a:pos x="46" y="167"/>
              </a:cxn>
              <a:cxn ang="0">
                <a:pos x="33" y="126"/>
              </a:cxn>
              <a:cxn ang="0">
                <a:pos x="80" y="118"/>
              </a:cxn>
              <a:cxn ang="0">
                <a:pos x="84" y="60"/>
              </a:cxn>
              <a:cxn ang="0">
                <a:pos x="57" y="30"/>
              </a:cxn>
            </a:cxnLst>
            <a:rect l="0" t="0" r="r" b="b"/>
            <a:pathLst>
              <a:path w="308" h="510">
                <a:moveTo>
                  <a:pt x="57" y="30"/>
                </a:moveTo>
                <a:lnTo>
                  <a:pt x="234" y="0"/>
                </a:lnTo>
                <a:lnTo>
                  <a:pt x="262" y="63"/>
                </a:lnTo>
                <a:lnTo>
                  <a:pt x="298" y="324"/>
                </a:lnTo>
                <a:lnTo>
                  <a:pt x="308" y="359"/>
                </a:lnTo>
                <a:lnTo>
                  <a:pt x="280" y="428"/>
                </a:lnTo>
                <a:lnTo>
                  <a:pt x="280" y="476"/>
                </a:lnTo>
                <a:lnTo>
                  <a:pt x="248" y="470"/>
                </a:lnTo>
                <a:lnTo>
                  <a:pt x="250" y="510"/>
                </a:lnTo>
                <a:lnTo>
                  <a:pt x="216" y="494"/>
                </a:lnTo>
                <a:lnTo>
                  <a:pt x="199" y="500"/>
                </a:lnTo>
                <a:lnTo>
                  <a:pt x="174" y="496"/>
                </a:lnTo>
                <a:lnTo>
                  <a:pt x="155" y="434"/>
                </a:lnTo>
                <a:lnTo>
                  <a:pt x="119" y="416"/>
                </a:lnTo>
                <a:lnTo>
                  <a:pt x="119" y="351"/>
                </a:lnTo>
                <a:lnTo>
                  <a:pt x="84" y="359"/>
                </a:lnTo>
                <a:lnTo>
                  <a:pt x="64" y="311"/>
                </a:lnTo>
                <a:lnTo>
                  <a:pt x="0" y="255"/>
                </a:lnTo>
                <a:lnTo>
                  <a:pt x="46" y="167"/>
                </a:lnTo>
                <a:lnTo>
                  <a:pt x="33" y="126"/>
                </a:lnTo>
                <a:lnTo>
                  <a:pt x="80" y="118"/>
                </a:lnTo>
                <a:lnTo>
                  <a:pt x="84" y="60"/>
                </a:lnTo>
                <a:lnTo>
                  <a:pt x="57" y="3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Freeform 42"/>
          <p:cNvSpPr>
            <a:spLocks/>
          </p:cNvSpPr>
          <p:nvPr/>
        </p:nvSpPr>
        <p:spPr bwMode="auto">
          <a:xfrm>
            <a:off x="4768850" y="3068578"/>
            <a:ext cx="760413" cy="64452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214" y="0"/>
              </a:cxn>
              <a:cxn ang="0">
                <a:pos x="259" y="0"/>
              </a:cxn>
              <a:cxn ang="0">
                <a:pos x="294" y="12"/>
              </a:cxn>
              <a:cxn ang="0">
                <a:pos x="275" y="46"/>
              </a:cxn>
              <a:cxn ang="0">
                <a:pos x="338" y="104"/>
              </a:cxn>
              <a:cxn ang="0">
                <a:pos x="358" y="152"/>
              </a:cxn>
              <a:cxn ang="0">
                <a:pos x="395" y="140"/>
              </a:cxn>
              <a:cxn ang="0">
                <a:pos x="393" y="207"/>
              </a:cxn>
              <a:cxn ang="0">
                <a:pos x="431" y="227"/>
              </a:cxn>
              <a:cxn ang="0">
                <a:pos x="448" y="287"/>
              </a:cxn>
              <a:cxn ang="0">
                <a:pos x="475" y="293"/>
              </a:cxn>
              <a:cxn ang="0">
                <a:pos x="489" y="318"/>
              </a:cxn>
              <a:cxn ang="0">
                <a:pos x="456" y="353"/>
              </a:cxn>
              <a:cxn ang="0">
                <a:pos x="445" y="393"/>
              </a:cxn>
              <a:cxn ang="0">
                <a:pos x="399" y="403"/>
              </a:cxn>
              <a:cxn ang="0">
                <a:pos x="411" y="359"/>
              </a:cxn>
              <a:cxn ang="0">
                <a:pos x="227" y="375"/>
              </a:cxn>
              <a:cxn ang="0">
                <a:pos x="96" y="391"/>
              </a:cxn>
              <a:cxn ang="0">
                <a:pos x="88" y="349"/>
              </a:cxn>
              <a:cxn ang="0">
                <a:pos x="78" y="219"/>
              </a:cxn>
              <a:cxn ang="0">
                <a:pos x="77" y="149"/>
              </a:cxn>
              <a:cxn ang="0">
                <a:pos x="33" y="117"/>
              </a:cxn>
              <a:cxn ang="0">
                <a:pos x="49" y="88"/>
              </a:cxn>
              <a:cxn ang="0">
                <a:pos x="28" y="72"/>
              </a:cxn>
              <a:cxn ang="0">
                <a:pos x="0" y="13"/>
              </a:cxn>
            </a:cxnLst>
            <a:rect l="0" t="0" r="r" b="b"/>
            <a:pathLst>
              <a:path w="489" h="403">
                <a:moveTo>
                  <a:pt x="0" y="13"/>
                </a:moveTo>
                <a:lnTo>
                  <a:pt x="214" y="0"/>
                </a:lnTo>
                <a:lnTo>
                  <a:pt x="259" y="0"/>
                </a:lnTo>
                <a:lnTo>
                  <a:pt x="294" y="12"/>
                </a:lnTo>
                <a:lnTo>
                  <a:pt x="275" y="46"/>
                </a:lnTo>
                <a:lnTo>
                  <a:pt x="338" y="104"/>
                </a:lnTo>
                <a:lnTo>
                  <a:pt x="358" y="152"/>
                </a:lnTo>
                <a:lnTo>
                  <a:pt x="395" y="140"/>
                </a:lnTo>
                <a:lnTo>
                  <a:pt x="393" y="207"/>
                </a:lnTo>
                <a:lnTo>
                  <a:pt x="431" y="227"/>
                </a:lnTo>
                <a:lnTo>
                  <a:pt x="448" y="287"/>
                </a:lnTo>
                <a:lnTo>
                  <a:pt x="475" y="293"/>
                </a:lnTo>
                <a:lnTo>
                  <a:pt x="489" y="318"/>
                </a:lnTo>
                <a:lnTo>
                  <a:pt x="456" y="353"/>
                </a:lnTo>
                <a:lnTo>
                  <a:pt x="445" y="393"/>
                </a:lnTo>
                <a:lnTo>
                  <a:pt x="399" y="403"/>
                </a:lnTo>
                <a:lnTo>
                  <a:pt x="411" y="359"/>
                </a:lnTo>
                <a:lnTo>
                  <a:pt x="227" y="375"/>
                </a:lnTo>
                <a:lnTo>
                  <a:pt x="96" y="391"/>
                </a:lnTo>
                <a:lnTo>
                  <a:pt x="88" y="349"/>
                </a:lnTo>
                <a:lnTo>
                  <a:pt x="78" y="219"/>
                </a:lnTo>
                <a:lnTo>
                  <a:pt x="77" y="149"/>
                </a:lnTo>
                <a:lnTo>
                  <a:pt x="33" y="117"/>
                </a:lnTo>
                <a:lnTo>
                  <a:pt x="49" y="88"/>
                </a:lnTo>
                <a:lnTo>
                  <a:pt x="28" y="72"/>
                </a:lnTo>
                <a:lnTo>
                  <a:pt x="0" y="13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Freeform 43"/>
          <p:cNvSpPr>
            <a:spLocks/>
          </p:cNvSpPr>
          <p:nvPr/>
        </p:nvSpPr>
        <p:spPr bwMode="auto">
          <a:xfrm>
            <a:off x="5602288" y="2793940"/>
            <a:ext cx="371475" cy="6318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28" y="43"/>
              </a:cxn>
              <a:cxn ang="0">
                <a:pos x="54" y="40"/>
              </a:cxn>
              <a:cxn ang="0">
                <a:pos x="63" y="32"/>
              </a:cxn>
              <a:cxn ang="0">
                <a:pos x="70" y="8"/>
              </a:cxn>
              <a:cxn ang="0">
                <a:pos x="186" y="0"/>
              </a:cxn>
              <a:cxn ang="0">
                <a:pos x="239" y="279"/>
              </a:cxn>
              <a:cxn ang="0">
                <a:pos x="235" y="276"/>
              </a:cxn>
              <a:cxn ang="0">
                <a:pos x="195" y="292"/>
              </a:cxn>
              <a:cxn ang="0">
                <a:pos x="167" y="366"/>
              </a:cxn>
              <a:cxn ang="0">
                <a:pos x="126" y="356"/>
              </a:cxn>
              <a:cxn ang="0">
                <a:pos x="78" y="384"/>
              </a:cxn>
              <a:cxn ang="0">
                <a:pos x="16" y="394"/>
              </a:cxn>
              <a:cxn ang="0">
                <a:pos x="44" y="321"/>
              </a:cxn>
              <a:cxn ang="0">
                <a:pos x="32" y="280"/>
              </a:cxn>
              <a:cxn ang="0">
                <a:pos x="0" y="28"/>
              </a:cxn>
            </a:cxnLst>
            <a:rect l="0" t="0" r="r" b="b"/>
            <a:pathLst>
              <a:path w="239" h="394">
                <a:moveTo>
                  <a:pt x="0" y="28"/>
                </a:moveTo>
                <a:lnTo>
                  <a:pt x="28" y="43"/>
                </a:lnTo>
                <a:lnTo>
                  <a:pt x="54" y="40"/>
                </a:lnTo>
                <a:lnTo>
                  <a:pt x="63" y="32"/>
                </a:lnTo>
                <a:lnTo>
                  <a:pt x="70" y="8"/>
                </a:lnTo>
                <a:lnTo>
                  <a:pt x="186" y="0"/>
                </a:lnTo>
                <a:lnTo>
                  <a:pt x="239" y="279"/>
                </a:lnTo>
                <a:lnTo>
                  <a:pt x="235" y="276"/>
                </a:lnTo>
                <a:lnTo>
                  <a:pt x="195" y="292"/>
                </a:lnTo>
                <a:lnTo>
                  <a:pt x="167" y="366"/>
                </a:lnTo>
                <a:lnTo>
                  <a:pt x="126" y="356"/>
                </a:lnTo>
                <a:lnTo>
                  <a:pt x="78" y="384"/>
                </a:lnTo>
                <a:lnTo>
                  <a:pt x="16" y="394"/>
                </a:lnTo>
                <a:lnTo>
                  <a:pt x="44" y="321"/>
                </a:lnTo>
                <a:lnTo>
                  <a:pt x="32" y="280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Freeform 44"/>
          <p:cNvSpPr>
            <a:spLocks/>
          </p:cNvSpPr>
          <p:nvPr/>
        </p:nvSpPr>
        <p:spPr bwMode="auto">
          <a:xfrm>
            <a:off x="5891213" y="2666940"/>
            <a:ext cx="476250" cy="569913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138" y="67"/>
              </a:cxn>
              <a:cxn ang="0">
                <a:pos x="167" y="72"/>
              </a:cxn>
              <a:cxn ang="0">
                <a:pos x="232" y="42"/>
              </a:cxn>
              <a:cxn ang="0">
                <a:pos x="247" y="14"/>
              </a:cxn>
              <a:cxn ang="0">
                <a:pos x="286" y="0"/>
              </a:cxn>
              <a:cxn ang="0">
                <a:pos x="307" y="135"/>
              </a:cxn>
              <a:cxn ang="0">
                <a:pos x="291" y="150"/>
              </a:cxn>
              <a:cxn ang="0">
                <a:pos x="295" y="243"/>
              </a:cxn>
              <a:cxn ang="0">
                <a:pos x="264" y="251"/>
              </a:cxn>
              <a:cxn ang="0">
                <a:pos x="247" y="303"/>
              </a:cxn>
              <a:cxn ang="0">
                <a:pos x="223" y="296"/>
              </a:cxn>
              <a:cxn ang="0">
                <a:pos x="215" y="356"/>
              </a:cxn>
              <a:cxn ang="0">
                <a:pos x="181" y="331"/>
              </a:cxn>
              <a:cxn ang="0">
                <a:pos x="113" y="347"/>
              </a:cxn>
              <a:cxn ang="0">
                <a:pos x="83" y="324"/>
              </a:cxn>
              <a:cxn ang="0">
                <a:pos x="45" y="323"/>
              </a:cxn>
              <a:cxn ang="0">
                <a:pos x="25" y="223"/>
              </a:cxn>
              <a:cxn ang="0">
                <a:pos x="0" y="80"/>
              </a:cxn>
            </a:cxnLst>
            <a:rect l="0" t="0" r="r" b="b"/>
            <a:pathLst>
              <a:path w="307" h="356">
                <a:moveTo>
                  <a:pt x="0" y="80"/>
                </a:moveTo>
                <a:lnTo>
                  <a:pt x="138" y="67"/>
                </a:lnTo>
                <a:lnTo>
                  <a:pt x="167" y="72"/>
                </a:lnTo>
                <a:lnTo>
                  <a:pt x="232" y="42"/>
                </a:lnTo>
                <a:lnTo>
                  <a:pt x="247" y="14"/>
                </a:lnTo>
                <a:lnTo>
                  <a:pt x="286" y="0"/>
                </a:lnTo>
                <a:lnTo>
                  <a:pt x="307" y="135"/>
                </a:lnTo>
                <a:lnTo>
                  <a:pt x="291" y="150"/>
                </a:lnTo>
                <a:lnTo>
                  <a:pt x="295" y="243"/>
                </a:lnTo>
                <a:lnTo>
                  <a:pt x="264" y="251"/>
                </a:lnTo>
                <a:lnTo>
                  <a:pt x="247" y="303"/>
                </a:lnTo>
                <a:lnTo>
                  <a:pt x="223" y="296"/>
                </a:lnTo>
                <a:lnTo>
                  <a:pt x="215" y="356"/>
                </a:lnTo>
                <a:lnTo>
                  <a:pt x="181" y="331"/>
                </a:lnTo>
                <a:lnTo>
                  <a:pt x="113" y="347"/>
                </a:lnTo>
                <a:lnTo>
                  <a:pt x="83" y="324"/>
                </a:lnTo>
                <a:lnTo>
                  <a:pt x="45" y="323"/>
                </a:lnTo>
                <a:lnTo>
                  <a:pt x="25" y="223"/>
                </a:lnTo>
                <a:lnTo>
                  <a:pt x="0" y="8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Freeform 45"/>
          <p:cNvSpPr>
            <a:spLocks/>
          </p:cNvSpPr>
          <p:nvPr/>
        </p:nvSpPr>
        <p:spPr bwMode="auto">
          <a:xfrm>
            <a:off x="5465763" y="3179703"/>
            <a:ext cx="839787" cy="482600"/>
          </a:xfrm>
          <a:custGeom>
            <a:avLst/>
            <a:gdLst/>
            <a:ahLst/>
            <a:cxnLst>
              <a:cxn ang="0">
                <a:pos x="0" y="301"/>
              </a:cxn>
              <a:cxn ang="0">
                <a:pos x="132" y="283"/>
              </a:cxn>
              <a:cxn ang="0">
                <a:pos x="132" y="269"/>
              </a:cxn>
              <a:cxn ang="0">
                <a:pos x="449" y="225"/>
              </a:cxn>
              <a:cxn ang="0">
                <a:pos x="455" y="203"/>
              </a:cxn>
              <a:cxn ang="0">
                <a:pos x="501" y="185"/>
              </a:cxn>
              <a:cxn ang="0">
                <a:pos x="506" y="161"/>
              </a:cxn>
              <a:cxn ang="0">
                <a:pos x="526" y="153"/>
              </a:cxn>
              <a:cxn ang="0">
                <a:pos x="541" y="117"/>
              </a:cxn>
              <a:cxn ang="0">
                <a:pos x="497" y="82"/>
              </a:cxn>
              <a:cxn ang="0">
                <a:pos x="489" y="34"/>
              </a:cxn>
              <a:cxn ang="0">
                <a:pos x="455" y="10"/>
              </a:cxn>
              <a:cxn ang="0">
                <a:pos x="384" y="23"/>
              </a:cxn>
              <a:cxn ang="0">
                <a:pos x="351" y="2"/>
              </a:cxn>
              <a:cxn ang="0">
                <a:pos x="319" y="0"/>
              </a:cxn>
              <a:cxn ang="0">
                <a:pos x="326" y="34"/>
              </a:cxn>
              <a:cxn ang="0">
                <a:pos x="282" y="51"/>
              </a:cxn>
              <a:cxn ang="0">
                <a:pos x="252" y="125"/>
              </a:cxn>
              <a:cxn ang="0">
                <a:pos x="213" y="113"/>
              </a:cxn>
              <a:cxn ang="0">
                <a:pos x="165" y="141"/>
              </a:cxn>
              <a:cxn ang="0">
                <a:pos x="104" y="152"/>
              </a:cxn>
              <a:cxn ang="0">
                <a:pos x="104" y="195"/>
              </a:cxn>
              <a:cxn ang="0">
                <a:pos x="73" y="193"/>
              </a:cxn>
              <a:cxn ang="0">
                <a:pos x="74" y="231"/>
              </a:cxn>
              <a:cxn ang="0">
                <a:pos x="42" y="216"/>
              </a:cxn>
              <a:cxn ang="0">
                <a:pos x="24" y="223"/>
              </a:cxn>
              <a:cxn ang="0">
                <a:pos x="40" y="248"/>
              </a:cxn>
              <a:cxn ang="0">
                <a:pos x="7" y="281"/>
              </a:cxn>
              <a:cxn ang="0">
                <a:pos x="0" y="301"/>
              </a:cxn>
            </a:cxnLst>
            <a:rect l="0" t="0" r="r" b="b"/>
            <a:pathLst>
              <a:path w="541" h="301">
                <a:moveTo>
                  <a:pt x="0" y="301"/>
                </a:moveTo>
                <a:lnTo>
                  <a:pt x="132" y="283"/>
                </a:lnTo>
                <a:lnTo>
                  <a:pt x="132" y="269"/>
                </a:lnTo>
                <a:lnTo>
                  <a:pt x="449" y="225"/>
                </a:lnTo>
                <a:lnTo>
                  <a:pt x="455" y="203"/>
                </a:lnTo>
                <a:lnTo>
                  <a:pt x="501" y="185"/>
                </a:lnTo>
                <a:lnTo>
                  <a:pt x="506" y="161"/>
                </a:lnTo>
                <a:lnTo>
                  <a:pt x="526" y="153"/>
                </a:lnTo>
                <a:lnTo>
                  <a:pt x="541" y="117"/>
                </a:lnTo>
                <a:lnTo>
                  <a:pt x="497" y="82"/>
                </a:lnTo>
                <a:lnTo>
                  <a:pt x="489" y="34"/>
                </a:lnTo>
                <a:lnTo>
                  <a:pt x="455" y="10"/>
                </a:lnTo>
                <a:lnTo>
                  <a:pt x="384" y="23"/>
                </a:lnTo>
                <a:lnTo>
                  <a:pt x="351" y="2"/>
                </a:lnTo>
                <a:lnTo>
                  <a:pt x="319" y="0"/>
                </a:lnTo>
                <a:lnTo>
                  <a:pt x="326" y="34"/>
                </a:lnTo>
                <a:lnTo>
                  <a:pt x="282" y="51"/>
                </a:lnTo>
                <a:lnTo>
                  <a:pt x="252" y="125"/>
                </a:lnTo>
                <a:lnTo>
                  <a:pt x="213" y="113"/>
                </a:lnTo>
                <a:lnTo>
                  <a:pt x="165" y="141"/>
                </a:lnTo>
                <a:lnTo>
                  <a:pt x="104" y="152"/>
                </a:lnTo>
                <a:lnTo>
                  <a:pt x="104" y="195"/>
                </a:lnTo>
                <a:lnTo>
                  <a:pt x="73" y="193"/>
                </a:lnTo>
                <a:lnTo>
                  <a:pt x="74" y="231"/>
                </a:lnTo>
                <a:lnTo>
                  <a:pt x="42" y="216"/>
                </a:lnTo>
                <a:lnTo>
                  <a:pt x="24" y="223"/>
                </a:lnTo>
                <a:lnTo>
                  <a:pt x="40" y="248"/>
                </a:lnTo>
                <a:lnTo>
                  <a:pt x="7" y="281"/>
                </a:lnTo>
                <a:lnTo>
                  <a:pt x="0" y="301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Freeform 46"/>
          <p:cNvSpPr>
            <a:spLocks/>
          </p:cNvSpPr>
          <p:nvPr/>
        </p:nvSpPr>
        <p:spPr bwMode="auto">
          <a:xfrm>
            <a:off x="5410200" y="3492440"/>
            <a:ext cx="966788" cy="363538"/>
          </a:xfrm>
          <a:custGeom>
            <a:avLst/>
            <a:gdLst/>
            <a:ahLst/>
            <a:cxnLst>
              <a:cxn ang="0">
                <a:pos x="37" y="104"/>
              </a:cxn>
              <a:cxn ang="0">
                <a:pos x="37" y="108"/>
              </a:cxn>
              <a:cxn ang="0">
                <a:pos x="27" y="129"/>
              </a:cxn>
              <a:cxn ang="0">
                <a:pos x="39" y="158"/>
              </a:cxn>
              <a:cxn ang="0">
                <a:pos x="0" y="183"/>
              </a:cxn>
              <a:cxn ang="0">
                <a:pos x="8" y="227"/>
              </a:cxn>
              <a:cxn ang="0">
                <a:pos x="172" y="214"/>
              </a:cxn>
              <a:cxn ang="0">
                <a:pos x="366" y="191"/>
              </a:cxn>
              <a:cxn ang="0">
                <a:pos x="463" y="174"/>
              </a:cxn>
              <a:cxn ang="0">
                <a:pos x="483" y="116"/>
              </a:cxn>
              <a:cxn ang="0">
                <a:pos x="517" y="113"/>
              </a:cxn>
              <a:cxn ang="0">
                <a:pos x="623" y="0"/>
              </a:cxn>
              <a:cxn ang="0">
                <a:pos x="485" y="28"/>
              </a:cxn>
              <a:cxn ang="0">
                <a:pos x="164" y="74"/>
              </a:cxn>
              <a:cxn ang="0">
                <a:pos x="166" y="88"/>
              </a:cxn>
              <a:cxn ang="0">
                <a:pos x="37" y="104"/>
              </a:cxn>
            </a:cxnLst>
            <a:rect l="0" t="0" r="r" b="b"/>
            <a:pathLst>
              <a:path w="623" h="227">
                <a:moveTo>
                  <a:pt x="37" y="104"/>
                </a:moveTo>
                <a:lnTo>
                  <a:pt x="37" y="108"/>
                </a:lnTo>
                <a:lnTo>
                  <a:pt x="27" y="129"/>
                </a:lnTo>
                <a:lnTo>
                  <a:pt x="39" y="158"/>
                </a:lnTo>
                <a:lnTo>
                  <a:pt x="0" y="183"/>
                </a:lnTo>
                <a:lnTo>
                  <a:pt x="8" y="227"/>
                </a:lnTo>
                <a:lnTo>
                  <a:pt x="172" y="214"/>
                </a:lnTo>
                <a:lnTo>
                  <a:pt x="366" y="191"/>
                </a:lnTo>
                <a:lnTo>
                  <a:pt x="463" y="174"/>
                </a:lnTo>
                <a:lnTo>
                  <a:pt x="483" y="116"/>
                </a:lnTo>
                <a:lnTo>
                  <a:pt x="517" y="113"/>
                </a:lnTo>
                <a:lnTo>
                  <a:pt x="623" y="0"/>
                </a:lnTo>
                <a:lnTo>
                  <a:pt x="485" y="28"/>
                </a:lnTo>
                <a:lnTo>
                  <a:pt x="164" y="74"/>
                </a:lnTo>
                <a:lnTo>
                  <a:pt x="166" y="88"/>
                </a:lnTo>
                <a:lnTo>
                  <a:pt x="37" y="104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Freeform 47"/>
          <p:cNvSpPr>
            <a:spLocks/>
          </p:cNvSpPr>
          <p:nvPr/>
        </p:nvSpPr>
        <p:spPr bwMode="auto">
          <a:xfrm>
            <a:off x="5314950" y="3828990"/>
            <a:ext cx="396875" cy="714375"/>
          </a:xfrm>
          <a:custGeom>
            <a:avLst/>
            <a:gdLst/>
            <a:ahLst/>
            <a:cxnLst>
              <a:cxn ang="0">
                <a:pos x="72" y="15"/>
              </a:cxn>
              <a:cxn ang="0">
                <a:pos x="33" y="91"/>
              </a:cxn>
              <a:cxn ang="0">
                <a:pos x="0" y="140"/>
              </a:cxn>
              <a:cxn ang="0">
                <a:pos x="11" y="199"/>
              </a:cxn>
              <a:cxn ang="0">
                <a:pos x="50" y="278"/>
              </a:cxn>
              <a:cxn ang="0">
                <a:pos x="20" y="360"/>
              </a:cxn>
              <a:cxn ang="0">
                <a:pos x="7" y="402"/>
              </a:cxn>
              <a:cxn ang="0">
                <a:pos x="155" y="385"/>
              </a:cxn>
              <a:cxn ang="0">
                <a:pos x="162" y="440"/>
              </a:cxn>
              <a:cxn ang="0">
                <a:pos x="193" y="446"/>
              </a:cxn>
              <a:cxn ang="0">
                <a:pos x="201" y="418"/>
              </a:cxn>
              <a:cxn ang="0">
                <a:pos x="255" y="410"/>
              </a:cxn>
              <a:cxn ang="0">
                <a:pos x="243" y="320"/>
              </a:cxn>
              <a:cxn ang="0">
                <a:pos x="240" y="0"/>
              </a:cxn>
              <a:cxn ang="0">
                <a:pos x="72" y="15"/>
              </a:cxn>
            </a:cxnLst>
            <a:rect l="0" t="0" r="r" b="b"/>
            <a:pathLst>
              <a:path w="255" h="446">
                <a:moveTo>
                  <a:pt x="72" y="15"/>
                </a:moveTo>
                <a:lnTo>
                  <a:pt x="33" y="91"/>
                </a:lnTo>
                <a:lnTo>
                  <a:pt x="0" y="140"/>
                </a:lnTo>
                <a:lnTo>
                  <a:pt x="11" y="199"/>
                </a:lnTo>
                <a:lnTo>
                  <a:pt x="50" y="278"/>
                </a:lnTo>
                <a:lnTo>
                  <a:pt x="20" y="360"/>
                </a:lnTo>
                <a:lnTo>
                  <a:pt x="7" y="402"/>
                </a:lnTo>
                <a:lnTo>
                  <a:pt x="155" y="385"/>
                </a:lnTo>
                <a:lnTo>
                  <a:pt x="162" y="440"/>
                </a:lnTo>
                <a:lnTo>
                  <a:pt x="193" y="446"/>
                </a:lnTo>
                <a:lnTo>
                  <a:pt x="201" y="418"/>
                </a:lnTo>
                <a:lnTo>
                  <a:pt x="255" y="410"/>
                </a:lnTo>
                <a:lnTo>
                  <a:pt x="243" y="320"/>
                </a:lnTo>
                <a:lnTo>
                  <a:pt x="240" y="0"/>
                </a:lnTo>
                <a:lnTo>
                  <a:pt x="72" y="15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Freeform 48"/>
          <p:cNvSpPr>
            <a:spLocks/>
          </p:cNvSpPr>
          <p:nvPr/>
        </p:nvSpPr>
        <p:spPr bwMode="auto">
          <a:xfrm>
            <a:off x="5686425" y="3795653"/>
            <a:ext cx="449263" cy="719137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188" y="0"/>
              </a:cxn>
              <a:cxn ang="0">
                <a:pos x="247" y="208"/>
              </a:cxn>
              <a:cxn ang="0">
                <a:pos x="289" y="241"/>
              </a:cxn>
              <a:cxn ang="0">
                <a:pos x="255" y="302"/>
              </a:cxn>
              <a:cxn ang="0">
                <a:pos x="287" y="361"/>
              </a:cxn>
              <a:cxn ang="0">
                <a:pos x="96" y="382"/>
              </a:cxn>
              <a:cxn ang="0">
                <a:pos x="104" y="433"/>
              </a:cxn>
              <a:cxn ang="0">
                <a:pos x="76" y="450"/>
              </a:cxn>
              <a:cxn ang="0">
                <a:pos x="53" y="386"/>
              </a:cxn>
              <a:cxn ang="0">
                <a:pos x="40" y="438"/>
              </a:cxn>
              <a:cxn ang="0">
                <a:pos x="16" y="433"/>
              </a:cxn>
              <a:cxn ang="0">
                <a:pos x="8" y="381"/>
              </a:cxn>
              <a:cxn ang="0">
                <a:pos x="1" y="335"/>
              </a:cxn>
              <a:cxn ang="0">
                <a:pos x="0" y="22"/>
              </a:cxn>
            </a:cxnLst>
            <a:rect l="0" t="0" r="r" b="b"/>
            <a:pathLst>
              <a:path w="289" h="450">
                <a:moveTo>
                  <a:pt x="0" y="22"/>
                </a:moveTo>
                <a:lnTo>
                  <a:pt x="188" y="0"/>
                </a:lnTo>
                <a:lnTo>
                  <a:pt x="247" y="208"/>
                </a:lnTo>
                <a:lnTo>
                  <a:pt x="289" y="241"/>
                </a:lnTo>
                <a:lnTo>
                  <a:pt x="255" y="302"/>
                </a:lnTo>
                <a:lnTo>
                  <a:pt x="287" y="361"/>
                </a:lnTo>
                <a:lnTo>
                  <a:pt x="96" y="382"/>
                </a:lnTo>
                <a:lnTo>
                  <a:pt x="104" y="433"/>
                </a:lnTo>
                <a:lnTo>
                  <a:pt x="76" y="450"/>
                </a:lnTo>
                <a:lnTo>
                  <a:pt x="53" y="386"/>
                </a:lnTo>
                <a:lnTo>
                  <a:pt x="40" y="438"/>
                </a:lnTo>
                <a:lnTo>
                  <a:pt x="16" y="433"/>
                </a:lnTo>
                <a:lnTo>
                  <a:pt x="8" y="381"/>
                </a:lnTo>
                <a:lnTo>
                  <a:pt x="1" y="335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Freeform 49"/>
          <p:cNvSpPr>
            <a:spLocks/>
          </p:cNvSpPr>
          <p:nvPr/>
        </p:nvSpPr>
        <p:spPr bwMode="auto">
          <a:xfrm>
            <a:off x="5978525" y="3757553"/>
            <a:ext cx="617538" cy="663575"/>
          </a:xfrm>
          <a:custGeom>
            <a:avLst/>
            <a:gdLst/>
            <a:ahLst/>
            <a:cxnLst>
              <a:cxn ang="0">
                <a:pos x="0" y="25"/>
              </a:cxn>
              <a:cxn ang="0">
                <a:pos x="4" y="25"/>
              </a:cxn>
              <a:cxn ang="0">
                <a:pos x="97" y="8"/>
              </a:cxn>
              <a:cxn ang="0">
                <a:pos x="179" y="0"/>
              </a:cxn>
              <a:cxn ang="0">
                <a:pos x="167" y="21"/>
              </a:cxn>
              <a:cxn ang="0">
                <a:pos x="192" y="21"/>
              </a:cxn>
              <a:cxn ang="0">
                <a:pos x="335" y="149"/>
              </a:cxn>
              <a:cxn ang="0">
                <a:pos x="390" y="232"/>
              </a:cxn>
              <a:cxn ang="0">
                <a:pos x="398" y="288"/>
              </a:cxn>
              <a:cxn ang="0">
                <a:pos x="380" y="301"/>
              </a:cxn>
              <a:cxn ang="0">
                <a:pos x="390" y="357"/>
              </a:cxn>
              <a:cxn ang="0">
                <a:pos x="350" y="360"/>
              </a:cxn>
              <a:cxn ang="0">
                <a:pos x="350" y="408"/>
              </a:cxn>
              <a:cxn ang="0">
                <a:pos x="319" y="384"/>
              </a:cxn>
              <a:cxn ang="0">
                <a:pos x="114" y="414"/>
              </a:cxn>
              <a:cxn ang="0">
                <a:pos x="67" y="325"/>
              </a:cxn>
              <a:cxn ang="0">
                <a:pos x="101" y="264"/>
              </a:cxn>
              <a:cxn ang="0">
                <a:pos x="57" y="233"/>
              </a:cxn>
              <a:cxn ang="0">
                <a:pos x="0" y="25"/>
              </a:cxn>
            </a:cxnLst>
            <a:rect l="0" t="0" r="r" b="b"/>
            <a:pathLst>
              <a:path w="398" h="414">
                <a:moveTo>
                  <a:pt x="0" y="25"/>
                </a:moveTo>
                <a:lnTo>
                  <a:pt x="4" y="25"/>
                </a:lnTo>
                <a:lnTo>
                  <a:pt x="97" y="8"/>
                </a:lnTo>
                <a:lnTo>
                  <a:pt x="179" y="0"/>
                </a:lnTo>
                <a:lnTo>
                  <a:pt x="167" y="21"/>
                </a:lnTo>
                <a:lnTo>
                  <a:pt x="192" y="21"/>
                </a:lnTo>
                <a:lnTo>
                  <a:pt x="335" y="149"/>
                </a:lnTo>
                <a:lnTo>
                  <a:pt x="390" y="232"/>
                </a:lnTo>
                <a:lnTo>
                  <a:pt x="398" y="288"/>
                </a:lnTo>
                <a:lnTo>
                  <a:pt x="380" y="301"/>
                </a:lnTo>
                <a:lnTo>
                  <a:pt x="390" y="357"/>
                </a:lnTo>
                <a:lnTo>
                  <a:pt x="350" y="360"/>
                </a:lnTo>
                <a:lnTo>
                  <a:pt x="350" y="408"/>
                </a:lnTo>
                <a:lnTo>
                  <a:pt x="319" y="384"/>
                </a:lnTo>
                <a:lnTo>
                  <a:pt x="114" y="414"/>
                </a:lnTo>
                <a:lnTo>
                  <a:pt x="67" y="325"/>
                </a:lnTo>
                <a:lnTo>
                  <a:pt x="101" y="264"/>
                </a:lnTo>
                <a:lnTo>
                  <a:pt x="57" y="233"/>
                </a:lnTo>
                <a:lnTo>
                  <a:pt x="0" y="25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Freeform 50"/>
          <p:cNvSpPr>
            <a:spLocks/>
          </p:cNvSpPr>
          <p:nvPr/>
        </p:nvSpPr>
        <p:spPr bwMode="auto">
          <a:xfrm>
            <a:off x="6237288" y="3668653"/>
            <a:ext cx="565150" cy="461962"/>
          </a:xfrm>
          <a:custGeom>
            <a:avLst/>
            <a:gdLst/>
            <a:ahLst/>
            <a:cxnLst>
              <a:cxn ang="0">
                <a:pos x="13" y="52"/>
              </a:cxn>
              <a:cxn ang="0">
                <a:pos x="43" y="24"/>
              </a:cxn>
              <a:cxn ang="0">
                <a:pos x="152" y="0"/>
              </a:cxn>
              <a:cxn ang="0">
                <a:pos x="185" y="16"/>
              </a:cxn>
              <a:cxn ang="0">
                <a:pos x="255" y="4"/>
              </a:cxn>
              <a:cxn ang="0">
                <a:pos x="312" y="46"/>
              </a:cxn>
              <a:cxn ang="0">
                <a:pos x="364" y="77"/>
              </a:cxn>
              <a:cxn ang="0">
                <a:pos x="335" y="164"/>
              </a:cxn>
              <a:cxn ang="0">
                <a:pos x="291" y="208"/>
              </a:cxn>
              <a:cxn ang="0">
                <a:pos x="243" y="221"/>
              </a:cxn>
              <a:cxn ang="0">
                <a:pos x="253" y="256"/>
              </a:cxn>
              <a:cxn ang="0">
                <a:pos x="223" y="289"/>
              </a:cxn>
              <a:cxn ang="0">
                <a:pos x="168" y="208"/>
              </a:cxn>
              <a:cxn ang="0">
                <a:pos x="24" y="77"/>
              </a:cxn>
              <a:cxn ang="0">
                <a:pos x="0" y="77"/>
              </a:cxn>
              <a:cxn ang="0">
                <a:pos x="13" y="52"/>
              </a:cxn>
            </a:cxnLst>
            <a:rect l="0" t="0" r="r" b="b"/>
            <a:pathLst>
              <a:path w="364" h="289">
                <a:moveTo>
                  <a:pt x="13" y="52"/>
                </a:moveTo>
                <a:lnTo>
                  <a:pt x="43" y="24"/>
                </a:lnTo>
                <a:lnTo>
                  <a:pt x="152" y="0"/>
                </a:lnTo>
                <a:lnTo>
                  <a:pt x="185" y="16"/>
                </a:lnTo>
                <a:lnTo>
                  <a:pt x="255" y="4"/>
                </a:lnTo>
                <a:lnTo>
                  <a:pt x="312" y="46"/>
                </a:lnTo>
                <a:lnTo>
                  <a:pt x="364" y="77"/>
                </a:lnTo>
                <a:lnTo>
                  <a:pt x="335" y="164"/>
                </a:lnTo>
                <a:lnTo>
                  <a:pt x="291" y="208"/>
                </a:lnTo>
                <a:lnTo>
                  <a:pt x="243" y="221"/>
                </a:lnTo>
                <a:lnTo>
                  <a:pt x="253" y="256"/>
                </a:lnTo>
                <a:lnTo>
                  <a:pt x="223" y="289"/>
                </a:lnTo>
                <a:lnTo>
                  <a:pt x="168" y="208"/>
                </a:lnTo>
                <a:lnTo>
                  <a:pt x="24" y="77"/>
                </a:lnTo>
                <a:lnTo>
                  <a:pt x="0" y="77"/>
                </a:lnTo>
                <a:lnTo>
                  <a:pt x="13" y="52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Freeform 51"/>
          <p:cNvSpPr>
            <a:spLocks/>
          </p:cNvSpPr>
          <p:nvPr/>
        </p:nvSpPr>
        <p:spPr bwMode="auto">
          <a:xfrm>
            <a:off x="5835650" y="4329053"/>
            <a:ext cx="1058863" cy="741362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187" y="27"/>
              </a:cxn>
              <a:cxn ang="0">
                <a:pos x="207" y="57"/>
              </a:cxn>
              <a:cxn ang="0">
                <a:pos x="408" y="27"/>
              </a:cxn>
              <a:cxn ang="0">
                <a:pos x="442" y="52"/>
              </a:cxn>
              <a:cxn ang="0">
                <a:pos x="442" y="4"/>
              </a:cxn>
              <a:cxn ang="0">
                <a:pos x="440" y="0"/>
              </a:cxn>
              <a:cxn ang="0">
                <a:pos x="480" y="3"/>
              </a:cxn>
              <a:cxn ang="0">
                <a:pos x="522" y="75"/>
              </a:cxn>
              <a:cxn ang="0">
                <a:pos x="590" y="172"/>
              </a:cxn>
              <a:cxn ang="0">
                <a:pos x="623" y="256"/>
              </a:cxn>
              <a:cxn ang="0">
                <a:pos x="674" y="314"/>
              </a:cxn>
              <a:cxn ang="0">
                <a:pos x="682" y="399"/>
              </a:cxn>
              <a:cxn ang="0">
                <a:pos x="666" y="450"/>
              </a:cxn>
              <a:cxn ang="0">
                <a:pos x="594" y="463"/>
              </a:cxn>
              <a:cxn ang="0">
                <a:pos x="582" y="442"/>
              </a:cxn>
              <a:cxn ang="0">
                <a:pos x="532" y="411"/>
              </a:cxn>
              <a:cxn ang="0">
                <a:pos x="516" y="380"/>
              </a:cxn>
              <a:cxn ang="0">
                <a:pos x="502" y="368"/>
              </a:cxn>
              <a:cxn ang="0">
                <a:pos x="494" y="338"/>
              </a:cxn>
              <a:cxn ang="0">
                <a:pos x="482" y="346"/>
              </a:cxn>
              <a:cxn ang="0">
                <a:pos x="442" y="308"/>
              </a:cxn>
              <a:cxn ang="0">
                <a:pos x="452" y="272"/>
              </a:cxn>
              <a:cxn ang="0">
                <a:pos x="442" y="252"/>
              </a:cxn>
              <a:cxn ang="0">
                <a:pos x="431" y="258"/>
              </a:cxn>
              <a:cxn ang="0">
                <a:pos x="432" y="280"/>
              </a:cxn>
              <a:cxn ang="0">
                <a:pos x="419" y="252"/>
              </a:cxn>
              <a:cxn ang="0">
                <a:pos x="420" y="186"/>
              </a:cxn>
              <a:cxn ang="0">
                <a:pos x="395" y="148"/>
              </a:cxn>
              <a:cxn ang="0">
                <a:pos x="331" y="116"/>
              </a:cxn>
              <a:cxn ang="0">
                <a:pos x="299" y="80"/>
              </a:cxn>
              <a:cxn ang="0">
                <a:pos x="263" y="76"/>
              </a:cxn>
              <a:cxn ang="0">
                <a:pos x="248" y="99"/>
              </a:cxn>
              <a:cxn ang="0">
                <a:pos x="195" y="115"/>
              </a:cxn>
              <a:cxn ang="0">
                <a:pos x="165" y="99"/>
              </a:cxn>
              <a:cxn ang="0">
                <a:pos x="149" y="75"/>
              </a:cxn>
              <a:cxn ang="0">
                <a:pos x="49" y="96"/>
              </a:cxn>
              <a:cxn ang="0">
                <a:pos x="28" y="79"/>
              </a:cxn>
              <a:cxn ang="0">
                <a:pos x="5" y="97"/>
              </a:cxn>
              <a:cxn ang="0">
                <a:pos x="0" y="45"/>
              </a:cxn>
            </a:cxnLst>
            <a:rect l="0" t="0" r="r" b="b"/>
            <a:pathLst>
              <a:path w="682" h="463">
                <a:moveTo>
                  <a:pt x="0" y="45"/>
                </a:moveTo>
                <a:lnTo>
                  <a:pt x="187" y="27"/>
                </a:lnTo>
                <a:lnTo>
                  <a:pt x="207" y="57"/>
                </a:lnTo>
                <a:lnTo>
                  <a:pt x="408" y="27"/>
                </a:lnTo>
                <a:lnTo>
                  <a:pt x="442" y="52"/>
                </a:lnTo>
                <a:lnTo>
                  <a:pt x="442" y="4"/>
                </a:lnTo>
                <a:lnTo>
                  <a:pt x="440" y="0"/>
                </a:lnTo>
                <a:lnTo>
                  <a:pt x="480" y="3"/>
                </a:lnTo>
                <a:lnTo>
                  <a:pt x="522" y="75"/>
                </a:lnTo>
                <a:lnTo>
                  <a:pt x="590" y="172"/>
                </a:lnTo>
                <a:lnTo>
                  <a:pt x="623" y="256"/>
                </a:lnTo>
                <a:lnTo>
                  <a:pt x="674" y="314"/>
                </a:lnTo>
                <a:lnTo>
                  <a:pt x="682" y="399"/>
                </a:lnTo>
                <a:lnTo>
                  <a:pt x="666" y="450"/>
                </a:lnTo>
                <a:lnTo>
                  <a:pt x="594" y="463"/>
                </a:lnTo>
                <a:lnTo>
                  <a:pt x="582" y="442"/>
                </a:lnTo>
                <a:lnTo>
                  <a:pt x="532" y="411"/>
                </a:lnTo>
                <a:lnTo>
                  <a:pt x="516" y="380"/>
                </a:lnTo>
                <a:lnTo>
                  <a:pt x="502" y="368"/>
                </a:lnTo>
                <a:lnTo>
                  <a:pt x="494" y="338"/>
                </a:lnTo>
                <a:lnTo>
                  <a:pt x="482" y="346"/>
                </a:lnTo>
                <a:lnTo>
                  <a:pt x="442" y="308"/>
                </a:lnTo>
                <a:lnTo>
                  <a:pt x="452" y="272"/>
                </a:lnTo>
                <a:lnTo>
                  <a:pt x="442" y="252"/>
                </a:lnTo>
                <a:lnTo>
                  <a:pt x="431" y="258"/>
                </a:lnTo>
                <a:lnTo>
                  <a:pt x="432" y="280"/>
                </a:lnTo>
                <a:lnTo>
                  <a:pt x="419" y="252"/>
                </a:lnTo>
                <a:lnTo>
                  <a:pt x="420" y="186"/>
                </a:lnTo>
                <a:lnTo>
                  <a:pt x="395" y="148"/>
                </a:lnTo>
                <a:lnTo>
                  <a:pt x="331" y="116"/>
                </a:lnTo>
                <a:lnTo>
                  <a:pt x="299" y="80"/>
                </a:lnTo>
                <a:lnTo>
                  <a:pt x="263" y="76"/>
                </a:lnTo>
                <a:lnTo>
                  <a:pt x="248" y="99"/>
                </a:lnTo>
                <a:lnTo>
                  <a:pt x="195" y="115"/>
                </a:lnTo>
                <a:lnTo>
                  <a:pt x="165" y="99"/>
                </a:lnTo>
                <a:lnTo>
                  <a:pt x="149" y="75"/>
                </a:lnTo>
                <a:lnTo>
                  <a:pt x="49" y="96"/>
                </a:lnTo>
                <a:lnTo>
                  <a:pt x="28" y="79"/>
                </a:lnTo>
                <a:lnTo>
                  <a:pt x="5" y="97"/>
                </a:lnTo>
                <a:lnTo>
                  <a:pt x="0" y="45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Freeform 52"/>
          <p:cNvSpPr>
            <a:spLocks/>
          </p:cNvSpPr>
          <p:nvPr/>
        </p:nvSpPr>
        <p:spPr bwMode="auto">
          <a:xfrm>
            <a:off x="6126163" y="3351153"/>
            <a:ext cx="974725" cy="441325"/>
          </a:xfrm>
          <a:custGeom>
            <a:avLst/>
            <a:gdLst/>
            <a:ahLst/>
            <a:cxnLst>
              <a:cxn ang="0">
                <a:pos x="22" y="204"/>
              </a:cxn>
              <a:cxn ang="0">
                <a:pos x="0" y="262"/>
              </a:cxn>
              <a:cxn ang="0">
                <a:pos x="81" y="254"/>
              </a:cxn>
              <a:cxn ang="0">
                <a:pos x="113" y="228"/>
              </a:cxn>
              <a:cxn ang="0">
                <a:pos x="224" y="198"/>
              </a:cxn>
              <a:cxn ang="0">
                <a:pos x="254" y="214"/>
              </a:cxn>
              <a:cxn ang="0">
                <a:pos x="327" y="204"/>
              </a:cxn>
              <a:cxn ang="0">
                <a:pos x="327" y="208"/>
              </a:cxn>
              <a:cxn ang="0">
                <a:pos x="436" y="275"/>
              </a:cxn>
              <a:cxn ang="0">
                <a:pos x="500" y="255"/>
              </a:cxn>
              <a:cxn ang="0">
                <a:pos x="536" y="180"/>
              </a:cxn>
              <a:cxn ang="0">
                <a:pos x="598" y="158"/>
              </a:cxn>
              <a:cxn ang="0">
                <a:pos x="628" y="102"/>
              </a:cxn>
              <a:cxn ang="0">
                <a:pos x="626" y="34"/>
              </a:cxn>
              <a:cxn ang="0">
                <a:pos x="618" y="90"/>
              </a:cxn>
              <a:cxn ang="0">
                <a:pos x="584" y="138"/>
              </a:cxn>
              <a:cxn ang="0">
                <a:pos x="571" y="134"/>
              </a:cxn>
              <a:cxn ang="0">
                <a:pos x="524" y="148"/>
              </a:cxn>
              <a:cxn ang="0">
                <a:pos x="524" y="132"/>
              </a:cxn>
              <a:cxn ang="0">
                <a:pos x="571" y="116"/>
              </a:cxn>
              <a:cxn ang="0">
                <a:pos x="528" y="110"/>
              </a:cxn>
              <a:cxn ang="0">
                <a:pos x="576" y="96"/>
              </a:cxn>
              <a:cxn ang="0">
                <a:pos x="594" y="104"/>
              </a:cxn>
              <a:cxn ang="0">
                <a:pos x="604" y="50"/>
              </a:cxn>
              <a:cxn ang="0">
                <a:pos x="592" y="38"/>
              </a:cxn>
              <a:cxn ang="0">
                <a:pos x="535" y="60"/>
              </a:cxn>
              <a:cxn ang="0">
                <a:pos x="536" y="28"/>
              </a:cxn>
              <a:cxn ang="0">
                <a:pos x="560" y="36"/>
              </a:cxn>
              <a:cxn ang="0">
                <a:pos x="592" y="12"/>
              </a:cxn>
              <a:cxn ang="0">
                <a:pos x="574" y="0"/>
              </a:cxn>
              <a:cxn ang="0">
                <a:pos x="387" y="42"/>
              </a:cxn>
              <a:cxn ang="0">
                <a:pos x="157" y="89"/>
              </a:cxn>
              <a:cxn ang="0">
                <a:pos x="52" y="202"/>
              </a:cxn>
              <a:cxn ang="0">
                <a:pos x="22" y="204"/>
              </a:cxn>
            </a:cxnLst>
            <a:rect l="0" t="0" r="r" b="b"/>
            <a:pathLst>
              <a:path w="628" h="275">
                <a:moveTo>
                  <a:pt x="22" y="204"/>
                </a:moveTo>
                <a:lnTo>
                  <a:pt x="0" y="262"/>
                </a:lnTo>
                <a:lnTo>
                  <a:pt x="81" y="254"/>
                </a:lnTo>
                <a:lnTo>
                  <a:pt x="113" y="228"/>
                </a:lnTo>
                <a:lnTo>
                  <a:pt x="224" y="198"/>
                </a:lnTo>
                <a:lnTo>
                  <a:pt x="254" y="214"/>
                </a:lnTo>
                <a:lnTo>
                  <a:pt x="327" y="204"/>
                </a:lnTo>
                <a:lnTo>
                  <a:pt x="327" y="208"/>
                </a:lnTo>
                <a:lnTo>
                  <a:pt x="436" y="275"/>
                </a:lnTo>
                <a:lnTo>
                  <a:pt x="500" y="255"/>
                </a:lnTo>
                <a:lnTo>
                  <a:pt x="536" y="180"/>
                </a:lnTo>
                <a:lnTo>
                  <a:pt x="598" y="158"/>
                </a:lnTo>
                <a:lnTo>
                  <a:pt x="628" y="102"/>
                </a:lnTo>
                <a:lnTo>
                  <a:pt x="626" y="34"/>
                </a:lnTo>
                <a:lnTo>
                  <a:pt x="618" y="90"/>
                </a:lnTo>
                <a:lnTo>
                  <a:pt x="584" y="138"/>
                </a:lnTo>
                <a:lnTo>
                  <a:pt x="571" y="134"/>
                </a:lnTo>
                <a:lnTo>
                  <a:pt x="524" y="148"/>
                </a:lnTo>
                <a:lnTo>
                  <a:pt x="524" y="132"/>
                </a:lnTo>
                <a:lnTo>
                  <a:pt x="571" y="116"/>
                </a:lnTo>
                <a:lnTo>
                  <a:pt x="528" y="110"/>
                </a:lnTo>
                <a:lnTo>
                  <a:pt x="576" y="96"/>
                </a:lnTo>
                <a:lnTo>
                  <a:pt x="594" y="104"/>
                </a:lnTo>
                <a:lnTo>
                  <a:pt x="604" y="50"/>
                </a:lnTo>
                <a:lnTo>
                  <a:pt x="592" y="38"/>
                </a:lnTo>
                <a:lnTo>
                  <a:pt x="535" y="60"/>
                </a:lnTo>
                <a:lnTo>
                  <a:pt x="536" y="28"/>
                </a:lnTo>
                <a:lnTo>
                  <a:pt x="560" y="36"/>
                </a:lnTo>
                <a:lnTo>
                  <a:pt x="592" y="12"/>
                </a:lnTo>
                <a:lnTo>
                  <a:pt x="574" y="0"/>
                </a:lnTo>
                <a:lnTo>
                  <a:pt x="387" y="42"/>
                </a:lnTo>
                <a:lnTo>
                  <a:pt x="157" y="89"/>
                </a:lnTo>
                <a:lnTo>
                  <a:pt x="52" y="202"/>
                </a:lnTo>
                <a:lnTo>
                  <a:pt x="22" y="204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Freeform 53"/>
          <p:cNvSpPr>
            <a:spLocks/>
          </p:cNvSpPr>
          <p:nvPr/>
        </p:nvSpPr>
        <p:spPr bwMode="auto">
          <a:xfrm>
            <a:off x="6165850" y="2986028"/>
            <a:ext cx="852488" cy="547687"/>
          </a:xfrm>
          <a:custGeom>
            <a:avLst/>
            <a:gdLst/>
            <a:ahLst/>
            <a:cxnLst>
              <a:cxn ang="0">
                <a:pos x="90" y="240"/>
              </a:cxn>
              <a:cxn ang="0">
                <a:pos x="74" y="274"/>
              </a:cxn>
              <a:cxn ang="0">
                <a:pos x="51" y="284"/>
              </a:cxn>
              <a:cxn ang="0">
                <a:pos x="50" y="306"/>
              </a:cxn>
              <a:cxn ang="0">
                <a:pos x="2" y="324"/>
              </a:cxn>
              <a:cxn ang="0">
                <a:pos x="0" y="342"/>
              </a:cxn>
              <a:cxn ang="0">
                <a:pos x="130" y="320"/>
              </a:cxn>
              <a:cxn ang="0">
                <a:pos x="366" y="270"/>
              </a:cxn>
              <a:cxn ang="0">
                <a:pos x="548" y="226"/>
              </a:cxn>
              <a:cxn ang="0">
                <a:pos x="548" y="192"/>
              </a:cxn>
              <a:cxn ang="0">
                <a:pos x="529" y="181"/>
              </a:cxn>
              <a:cxn ang="0">
                <a:pos x="513" y="199"/>
              </a:cxn>
              <a:cxn ang="0">
                <a:pos x="503" y="152"/>
              </a:cxn>
              <a:cxn ang="0">
                <a:pos x="513" y="111"/>
              </a:cxn>
              <a:cxn ang="0">
                <a:pos x="445" y="80"/>
              </a:cxn>
              <a:cxn ang="0">
                <a:pos x="398" y="88"/>
              </a:cxn>
              <a:cxn ang="0">
                <a:pos x="397" y="24"/>
              </a:cxn>
              <a:cxn ang="0">
                <a:pos x="349" y="0"/>
              </a:cxn>
              <a:cxn ang="0">
                <a:pos x="313" y="15"/>
              </a:cxn>
              <a:cxn ang="0">
                <a:pos x="289" y="75"/>
              </a:cxn>
              <a:cxn ang="0">
                <a:pos x="247" y="99"/>
              </a:cxn>
              <a:cxn ang="0">
                <a:pos x="229" y="193"/>
              </a:cxn>
              <a:cxn ang="0">
                <a:pos x="160" y="240"/>
              </a:cxn>
              <a:cxn ang="0">
                <a:pos x="105" y="258"/>
              </a:cxn>
              <a:cxn ang="0">
                <a:pos x="90" y="240"/>
              </a:cxn>
            </a:cxnLst>
            <a:rect l="0" t="0" r="r" b="b"/>
            <a:pathLst>
              <a:path w="548" h="342">
                <a:moveTo>
                  <a:pt x="90" y="240"/>
                </a:moveTo>
                <a:lnTo>
                  <a:pt x="74" y="274"/>
                </a:lnTo>
                <a:lnTo>
                  <a:pt x="51" y="284"/>
                </a:lnTo>
                <a:lnTo>
                  <a:pt x="50" y="306"/>
                </a:lnTo>
                <a:lnTo>
                  <a:pt x="2" y="324"/>
                </a:lnTo>
                <a:lnTo>
                  <a:pt x="0" y="342"/>
                </a:lnTo>
                <a:lnTo>
                  <a:pt x="130" y="320"/>
                </a:lnTo>
                <a:lnTo>
                  <a:pt x="366" y="270"/>
                </a:lnTo>
                <a:lnTo>
                  <a:pt x="548" y="226"/>
                </a:lnTo>
                <a:lnTo>
                  <a:pt x="548" y="192"/>
                </a:lnTo>
                <a:lnTo>
                  <a:pt x="529" y="181"/>
                </a:lnTo>
                <a:lnTo>
                  <a:pt x="513" y="199"/>
                </a:lnTo>
                <a:lnTo>
                  <a:pt x="503" y="152"/>
                </a:lnTo>
                <a:lnTo>
                  <a:pt x="513" y="111"/>
                </a:lnTo>
                <a:lnTo>
                  <a:pt x="445" y="80"/>
                </a:lnTo>
                <a:lnTo>
                  <a:pt x="398" y="88"/>
                </a:lnTo>
                <a:lnTo>
                  <a:pt x="397" y="24"/>
                </a:lnTo>
                <a:lnTo>
                  <a:pt x="349" y="0"/>
                </a:lnTo>
                <a:lnTo>
                  <a:pt x="313" y="15"/>
                </a:lnTo>
                <a:lnTo>
                  <a:pt x="289" y="75"/>
                </a:lnTo>
                <a:lnTo>
                  <a:pt x="247" y="99"/>
                </a:lnTo>
                <a:lnTo>
                  <a:pt x="229" y="193"/>
                </a:lnTo>
                <a:lnTo>
                  <a:pt x="160" y="240"/>
                </a:lnTo>
                <a:lnTo>
                  <a:pt x="105" y="258"/>
                </a:lnTo>
                <a:lnTo>
                  <a:pt x="90" y="24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Freeform 54"/>
          <p:cNvSpPr>
            <a:spLocks/>
          </p:cNvSpPr>
          <p:nvPr/>
        </p:nvSpPr>
        <p:spPr bwMode="auto">
          <a:xfrm>
            <a:off x="6224588" y="2878078"/>
            <a:ext cx="484187" cy="522287"/>
          </a:xfrm>
          <a:custGeom>
            <a:avLst/>
            <a:gdLst/>
            <a:ahLst/>
            <a:cxnLst>
              <a:cxn ang="0">
                <a:pos x="32" y="171"/>
              </a:cxn>
              <a:cxn ang="0">
                <a:pos x="8" y="164"/>
              </a:cxn>
              <a:cxn ang="0">
                <a:pos x="0" y="216"/>
              </a:cxn>
              <a:cxn ang="0">
                <a:pos x="8" y="271"/>
              </a:cxn>
              <a:cxn ang="0">
                <a:pos x="53" y="308"/>
              </a:cxn>
              <a:cxn ang="0">
                <a:pos x="64" y="326"/>
              </a:cxn>
              <a:cxn ang="0">
                <a:pos x="121" y="308"/>
              </a:cxn>
              <a:cxn ang="0">
                <a:pos x="189" y="264"/>
              </a:cxn>
              <a:cxn ang="0">
                <a:pos x="209" y="168"/>
              </a:cxn>
              <a:cxn ang="0">
                <a:pos x="253" y="143"/>
              </a:cxn>
              <a:cxn ang="0">
                <a:pos x="277" y="84"/>
              </a:cxn>
              <a:cxn ang="0">
                <a:pos x="311" y="68"/>
              </a:cxn>
              <a:cxn ang="0">
                <a:pos x="266" y="60"/>
              </a:cxn>
              <a:cxn ang="0">
                <a:pos x="188" y="103"/>
              </a:cxn>
              <a:cxn ang="0">
                <a:pos x="176" y="61"/>
              </a:cxn>
              <a:cxn ang="0">
                <a:pos x="108" y="65"/>
              </a:cxn>
              <a:cxn ang="0">
                <a:pos x="92" y="0"/>
              </a:cxn>
              <a:cxn ang="0">
                <a:pos x="75" y="18"/>
              </a:cxn>
              <a:cxn ang="0">
                <a:pos x="80" y="111"/>
              </a:cxn>
              <a:cxn ang="0">
                <a:pos x="49" y="119"/>
              </a:cxn>
              <a:cxn ang="0">
                <a:pos x="32" y="171"/>
              </a:cxn>
            </a:cxnLst>
            <a:rect l="0" t="0" r="r" b="b"/>
            <a:pathLst>
              <a:path w="311" h="326">
                <a:moveTo>
                  <a:pt x="32" y="171"/>
                </a:moveTo>
                <a:lnTo>
                  <a:pt x="8" y="164"/>
                </a:lnTo>
                <a:lnTo>
                  <a:pt x="0" y="216"/>
                </a:lnTo>
                <a:lnTo>
                  <a:pt x="8" y="271"/>
                </a:lnTo>
                <a:lnTo>
                  <a:pt x="53" y="308"/>
                </a:lnTo>
                <a:lnTo>
                  <a:pt x="64" y="326"/>
                </a:lnTo>
                <a:lnTo>
                  <a:pt x="121" y="308"/>
                </a:lnTo>
                <a:lnTo>
                  <a:pt x="189" y="264"/>
                </a:lnTo>
                <a:lnTo>
                  <a:pt x="209" y="168"/>
                </a:lnTo>
                <a:lnTo>
                  <a:pt x="253" y="143"/>
                </a:lnTo>
                <a:lnTo>
                  <a:pt x="277" y="84"/>
                </a:lnTo>
                <a:lnTo>
                  <a:pt x="311" y="68"/>
                </a:lnTo>
                <a:lnTo>
                  <a:pt x="266" y="60"/>
                </a:lnTo>
                <a:lnTo>
                  <a:pt x="188" y="103"/>
                </a:lnTo>
                <a:lnTo>
                  <a:pt x="176" y="61"/>
                </a:lnTo>
                <a:lnTo>
                  <a:pt x="108" y="65"/>
                </a:lnTo>
                <a:lnTo>
                  <a:pt x="92" y="0"/>
                </a:lnTo>
                <a:lnTo>
                  <a:pt x="75" y="18"/>
                </a:lnTo>
                <a:lnTo>
                  <a:pt x="80" y="111"/>
                </a:lnTo>
                <a:lnTo>
                  <a:pt x="49" y="119"/>
                </a:lnTo>
                <a:lnTo>
                  <a:pt x="32" y="171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Freeform 55"/>
          <p:cNvSpPr>
            <a:spLocks/>
          </p:cNvSpPr>
          <p:nvPr/>
        </p:nvSpPr>
        <p:spPr bwMode="auto">
          <a:xfrm>
            <a:off x="6913563" y="2887603"/>
            <a:ext cx="134937" cy="17462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8" y="0"/>
              </a:cxn>
              <a:cxn ang="0">
                <a:pos x="58" y="24"/>
              </a:cxn>
              <a:cxn ang="0">
                <a:pos x="58" y="47"/>
              </a:cxn>
              <a:cxn ang="0">
                <a:pos x="86" y="65"/>
              </a:cxn>
              <a:cxn ang="0">
                <a:pos x="87" y="97"/>
              </a:cxn>
              <a:cxn ang="0">
                <a:pos x="42" y="109"/>
              </a:cxn>
              <a:cxn ang="0">
                <a:pos x="0" y="6"/>
              </a:cxn>
            </a:cxnLst>
            <a:rect l="0" t="0" r="r" b="b"/>
            <a:pathLst>
              <a:path w="87" h="109">
                <a:moveTo>
                  <a:pt x="0" y="6"/>
                </a:moveTo>
                <a:lnTo>
                  <a:pt x="18" y="0"/>
                </a:lnTo>
                <a:lnTo>
                  <a:pt x="58" y="24"/>
                </a:lnTo>
                <a:lnTo>
                  <a:pt x="58" y="47"/>
                </a:lnTo>
                <a:lnTo>
                  <a:pt x="86" y="65"/>
                </a:lnTo>
                <a:lnTo>
                  <a:pt x="87" y="97"/>
                </a:lnTo>
                <a:lnTo>
                  <a:pt x="42" y="109"/>
                </a:lnTo>
                <a:lnTo>
                  <a:pt x="0" y="6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Freeform 56"/>
          <p:cNvSpPr>
            <a:spLocks/>
          </p:cNvSpPr>
          <p:nvPr/>
        </p:nvSpPr>
        <p:spPr bwMode="auto">
          <a:xfrm>
            <a:off x="6332538" y="2543115"/>
            <a:ext cx="655637" cy="442913"/>
          </a:xfrm>
          <a:custGeom>
            <a:avLst/>
            <a:gdLst/>
            <a:ahLst/>
            <a:cxnLst>
              <a:cxn ang="0">
                <a:pos x="39" y="40"/>
              </a:cxn>
              <a:cxn ang="0">
                <a:pos x="0" y="77"/>
              </a:cxn>
              <a:cxn ang="0">
                <a:pos x="21" y="212"/>
              </a:cxn>
              <a:cxn ang="0">
                <a:pos x="39" y="277"/>
              </a:cxn>
              <a:cxn ang="0">
                <a:pos x="111" y="272"/>
              </a:cxn>
              <a:cxn ang="0">
                <a:pos x="376" y="221"/>
              </a:cxn>
              <a:cxn ang="0">
                <a:pos x="395" y="213"/>
              </a:cxn>
              <a:cxn ang="0">
                <a:pos x="422" y="151"/>
              </a:cxn>
              <a:cxn ang="0">
                <a:pos x="382" y="116"/>
              </a:cxn>
              <a:cxn ang="0">
                <a:pos x="403" y="36"/>
              </a:cxn>
              <a:cxn ang="0">
                <a:pos x="372" y="28"/>
              </a:cxn>
              <a:cxn ang="0">
                <a:pos x="372" y="8"/>
              </a:cxn>
              <a:cxn ang="0">
                <a:pos x="359" y="0"/>
              </a:cxn>
              <a:cxn ang="0">
                <a:pos x="51" y="57"/>
              </a:cxn>
              <a:cxn ang="0">
                <a:pos x="39" y="40"/>
              </a:cxn>
            </a:cxnLst>
            <a:rect l="0" t="0" r="r" b="b"/>
            <a:pathLst>
              <a:path w="422" h="277">
                <a:moveTo>
                  <a:pt x="39" y="40"/>
                </a:moveTo>
                <a:lnTo>
                  <a:pt x="0" y="77"/>
                </a:lnTo>
                <a:lnTo>
                  <a:pt x="21" y="212"/>
                </a:lnTo>
                <a:lnTo>
                  <a:pt x="39" y="277"/>
                </a:lnTo>
                <a:lnTo>
                  <a:pt x="111" y="272"/>
                </a:lnTo>
                <a:lnTo>
                  <a:pt x="376" y="221"/>
                </a:lnTo>
                <a:lnTo>
                  <a:pt x="395" y="213"/>
                </a:lnTo>
                <a:lnTo>
                  <a:pt x="422" y="151"/>
                </a:lnTo>
                <a:lnTo>
                  <a:pt x="382" y="116"/>
                </a:lnTo>
                <a:lnTo>
                  <a:pt x="403" y="36"/>
                </a:lnTo>
                <a:lnTo>
                  <a:pt x="372" y="28"/>
                </a:lnTo>
                <a:lnTo>
                  <a:pt x="372" y="8"/>
                </a:lnTo>
                <a:lnTo>
                  <a:pt x="359" y="0"/>
                </a:lnTo>
                <a:lnTo>
                  <a:pt x="51" y="57"/>
                </a:lnTo>
                <a:lnTo>
                  <a:pt x="39" y="4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Freeform 57"/>
          <p:cNvSpPr>
            <a:spLocks/>
          </p:cNvSpPr>
          <p:nvPr/>
        </p:nvSpPr>
        <p:spPr bwMode="auto">
          <a:xfrm>
            <a:off x="6926263" y="2593915"/>
            <a:ext cx="171450" cy="354013"/>
          </a:xfrm>
          <a:custGeom>
            <a:avLst/>
            <a:gdLst/>
            <a:ahLst/>
            <a:cxnLst>
              <a:cxn ang="0">
                <a:pos x="20" y="1"/>
              </a:cxn>
              <a:cxn ang="0">
                <a:pos x="46" y="0"/>
              </a:cxn>
              <a:cxn ang="0">
                <a:pos x="99" y="33"/>
              </a:cxn>
              <a:cxn ang="0">
                <a:pos x="91" y="60"/>
              </a:cxn>
              <a:cxn ang="0">
                <a:pos x="110" y="77"/>
              </a:cxn>
              <a:cxn ang="0">
                <a:pos x="111" y="181"/>
              </a:cxn>
              <a:cxn ang="0">
                <a:pos x="93" y="221"/>
              </a:cxn>
              <a:cxn ang="0">
                <a:pos x="71" y="207"/>
              </a:cxn>
              <a:cxn ang="0">
                <a:pos x="49" y="205"/>
              </a:cxn>
              <a:cxn ang="0">
                <a:pos x="10" y="184"/>
              </a:cxn>
              <a:cxn ang="0">
                <a:pos x="40" y="119"/>
              </a:cxn>
              <a:cxn ang="0">
                <a:pos x="0" y="84"/>
              </a:cxn>
              <a:cxn ang="0">
                <a:pos x="20" y="1"/>
              </a:cxn>
            </a:cxnLst>
            <a:rect l="0" t="0" r="r" b="b"/>
            <a:pathLst>
              <a:path w="111" h="221">
                <a:moveTo>
                  <a:pt x="20" y="1"/>
                </a:moveTo>
                <a:lnTo>
                  <a:pt x="46" y="0"/>
                </a:lnTo>
                <a:lnTo>
                  <a:pt x="99" y="33"/>
                </a:lnTo>
                <a:lnTo>
                  <a:pt x="91" y="60"/>
                </a:lnTo>
                <a:lnTo>
                  <a:pt x="110" y="77"/>
                </a:lnTo>
                <a:lnTo>
                  <a:pt x="111" y="181"/>
                </a:lnTo>
                <a:lnTo>
                  <a:pt x="93" y="221"/>
                </a:lnTo>
                <a:lnTo>
                  <a:pt x="71" y="207"/>
                </a:lnTo>
                <a:lnTo>
                  <a:pt x="49" y="205"/>
                </a:lnTo>
                <a:lnTo>
                  <a:pt x="10" y="184"/>
                </a:lnTo>
                <a:lnTo>
                  <a:pt x="40" y="119"/>
                </a:lnTo>
                <a:lnTo>
                  <a:pt x="0" y="84"/>
                </a:lnTo>
                <a:lnTo>
                  <a:pt x="20" y="1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Freeform 58"/>
          <p:cNvSpPr>
            <a:spLocks/>
          </p:cNvSpPr>
          <p:nvPr/>
        </p:nvSpPr>
        <p:spPr bwMode="auto">
          <a:xfrm>
            <a:off x="6388100" y="2043053"/>
            <a:ext cx="725488" cy="609600"/>
          </a:xfrm>
          <a:custGeom>
            <a:avLst/>
            <a:gdLst/>
            <a:ahLst/>
            <a:cxnLst>
              <a:cxn ang="0">
                <a:pos x="36" y="256"/>
              </a:cxn>
              <a:cxn ang="0">
                <a:pos x="80" y="233"/>
              </a:cxn>
              <a:cxn ang="0">
                <a:pos x="140" y="228"/>
              </a:cxn>
              <a:cxn ang="0">
                <a:pos x="154" y="208"/>
              </a:cxn>
              <a:cxn ang="0">
                <a:pos x="176" y="205"/>
              </a:cxn>
              <a:cxn ang="0">
                <a:pos x="188" y="184"/>
              </a:cxn>
              <a:cxn ang="0">
                <a:pos x="207" y="176"/>
              </a:cxn>
              <a:cxn ang="0">
                <a:pos x="198" y="136"/>
              </a:cxn>
              <a:cxn ang="0">
                <a:pos x="186" y="125"/>
              </a:cxn>
              <a:cxn ang="0">
                <a:pos x="211" y="93"/>
              </a:cxn>
              <a:cxn ang="0">
                <a:pos x="227" y="93"/>
              </a:cxn>
              <a:cxn ang="0">
                <a:pos x="282" y="26"/>
              </a:cxn>
              <a:cxn ang="0">
                <a:pos x="366" y="0"/>
              </a:cxn>
              <a:cxn ang="0">
                <a:pos x="375" y="64"/>
              </a:cxn>
              <a:cxn ang="0">
                <a:pos x="379" y="61"/>
              </a:cxn>
              <a:cxn ang="0">
                <a:pos x="399" y="84"/>
              </a:cxn>
              <a:cxn ang="0">
                <a:pos x="400" y="149"/>
              </a:cxn>
              <a:cxn ang="0">
                <a:pos x="425" y="203"/>
              </a:cxn>
              <a:cxn ang="0">
                <a:pos x="435" y="272"/>
              </a:cxn>
              <a:cxn ang="0">
                <a:pos x="437" y="332"/>
              </a:cxn>
              <a:cxn ang="0">
                <a:pos x="467" y="352"/>
              </a:cxn>
              <a:cxn ang="0">
                <a:pos x="445" y="381"/>
              </a:cxn>
              <a:cxn ang="0">
                <a:pos x="391" y="346"/>
              </a:cxn>
              <a:cxn ang="0">
                <a:pos x="363" y="349"/>
              </a:cxn>
              <a:cxn ang="0">
                <a:pos x="335" y="341"/>
              </a:cxn>
              <a:cxn ang="0">
                <a:pos x="336" y="321"/>
              </a:cxn>
              <a:cxn ang="0">
                <a:pos x="319" y="314"/>
              </a:cxn>
              <a:cxn ang="0">
                <a:pos x="13" y="373"/>
              </a:cxn>
              <a:cxn ang="0">
                <a:pos x="0" y="356"/>
              </a:cxn>
              <a:cxn ang="0">
                <a:pos x="47" y="288"/>
              </a:cxn>
              <a:cxn ang="0">
                <a:pos x="36" y="256"/>
              </a:cxn>
            </a:cxnLst>
            <a:rect l="0" t="0" r="r" b="b"/>
            <a:pathLst>
              <a:path w="467" h="381">
                <a:moveTo>
                  <a:pt x="36" y="256"/>
                </a:moveTo>
                <a:lnTo>
                  <a:pt x="80" y="233"/>
                </a:lnTo>
                <a:lnTo>
                  <a:pt x="140" y="228"/>
                </a:lnTo>
                <a:lnTo>
                  <a:pt x="154" y="208"/>
                </a:lnTo>
                <a:lnTo>
                  <a:pt x="176" y="205"/>
                </a:lnTo>
                <a:lnTo>
                  <a:pt x="188" y="184"/>
                </a:lnTo>
                <a:lnTo>
                  <a:pt x="207" y="176"/>
                </a:lnTo>
                <a:lnTo>
                  <a:pt x="198" y="136"/>
                </a:lnTo>
                <a:lnTo>
                  <a:pt x="186" y="125"/>
                </a:lnTo>
                <a:lnTo>
                  <a:pt x="211" y="93"/>
                </a:lnTo>
                <a:lnTo>
                  <a:pt x="227" y="93"/>
                </a:lnTo>
                <a:lnTo>
                  <a:pt x="282" y="26"/>
                </a:lnTo>
                <a:lnTo>
                  <a:pt x="366" y="0"/>
                </a:lnTo>
                <a:lnTo>
                  <a:pt x="375" y="64"/>
                </a:lnTo>
                <a:lnTo>
                  <a:pt x="379" y="61"/>
                </a:lnTo>
                <a:lnTo>
                  <a:pt x="399" y="84"/>
                </a:lnTo>
                <a:lnTo>
                  <a:pt x="400" y="149"/>
                </a:lnTo>
                <a:lnTo>
                  <a:pt x="425" y="203"/>
                </a:lnTo>
                <a:lnTo>
                  <a:pt x="435" y="272"/>
                </a:lnTo>
                <a:lnTo>
                  <a:pt x="437" y="332"/>
                </a:lnTo>
                <a:lnTo>
                  <a:pt x="467" y="352"/>
                </a:lnTo>
                <a:lnTo>
                  <a:pt x="445" y="381"/>
                </a:lnTo>
                <a:lnTo>
                  <a:pt x="391" y="346"/>
                </a:lnTo>
                <a:lnTo>
                  <a:pt x="363" y="349"/>
                </a:lnTo>
                <a:lnTo>
                  <a:pt x="335" y="341"/>
                </a:lnTo>
                <a:lnTo>
                  <a:pt x="336" y="321"/>
                </a:lnTo>
                <a:lnTo>
                  <a:pt x="319" y="314"/>
                </a:lnTo>
                <a:lnTo>
                  <a:pt x="13" y="373"/>
                </a:lnTo>
                <a:lnTo>
                  <a:pt x="0" y="356"/>
                </a:lnTo>
                <a:lnTo>
                  <a:pt x="47" y="288"/>
                </a:lnTo>
                <a:lnTo>
                  <a:pt x="36" y="256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Freeform 59"/>
          <p:cNvSpPr>
            <a:spLocks/>
          </p:cNvSpPr>
          <p:nvPr/>
        </p:nvSpPr>
        <p:spPr bwMode="auto">
          <a:xfrm>
            <a:off x="6951663" y="2008128"/>
            <a:ext cx="193675" cy="366712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90" y="0"/>
              </a:cxn>
              <a:cxn ang="0">
                <a:pos x="124" y="63"/>
              </a:cxn>
              <a:cxn ang="0">
                <a:pos x="106" y="79"/>
              </a:cxn>
              <a:cxn ang="0">
                <a:pos x="113" y="217"/>
              </a:cxn>
              <a:cxn ang="0">
                <a:pos x="61" y="229"/>
              </a:cxn>
              <a:cxn ang="0">
                <a:pos x="36" y="172"/>
              </a:cxn>
              <a:cxn ang="0">
                <a:pos x="35" y="104"/>
              </a:cxn>
              <a:cxn ang="0">
                <a:pos x="12" y="84"/>
              </a:cxn>
              <a:cxn ang="0">
                <a:pos x="0" y="24"/>
              </a:cxn>
            </a:cxnLst>
            <a:rect l="0" t="0" r="r" b="b"/>
            <a:pathLst>
              <a:path w="124" h="229">
                <a:moveTo>
                  <a:pt x="0" y="24"/>
                </a:moveTo>
                <a:lnTo>
                  <a:pt x="90" y="0"/>
                </a:lnTo>
                <a:lnTo>
                  <a:pt x="124" y="63"/>
                </a:lnTo>
                <a:lnTo>
                  <a:pt x="106" y="79"/>
                </a:lnTo>
                <a:lnTo>
                  <a:pt x="113" y="217"/>
                </a:lnTo>
                <a:lnTo>
                  <a:pt x="61" y="229"/>
                </a:lnTo>
                <a:lnTo>
                  <a:pt x="36" y="172"/>
                </a:lnTo>
                <a:lnTo>
                  <a:pt x="35" y="104"/>
                </a:lnTo>
                <a:lnTo>
                  <a:pt x="12" y="84"/>
                </a:lnTo>
                <a:lnTo>
                  <a:pt x="0" y="24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Freeform 60"/>
          <p:cNvSpPr>
            <a:spLocks/>
          </p:cNvSpPr>
          <p:nvPr/>
        </p:nvSpPr>
        <p:spPr bwMode="auto">
          <a:xfrm>
            <a:off x="7045325" y="2293878"/>
            <a:ext cx="409575" cy="192087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34" y="15"/>
              </a:cxn>
              <a:cxn ang="0">
                <a:pos x="150" y="16"/>
              </a:cxn>
              <a:cxn ang="0">
                <a:pos x="166" y="0"/>
              </a:cxn>
              <a:cxn ang="0">
                <a:pos x="179" y="8"/>
              </a:cxn>
              <a:cxn ang="0">
                <a:pos x="163" y="43"/>
              </a:cxn>
              <a:cxn ang="0">
                <a:pos x="191" y="40"/>
              </a:cxn>
              <a:cxn ang="0">
                <a:pos x="207" y="67"/>
              </a:cxn>
              <a:cxn ang="0">
                <a:pos x="226" y="70"/>
              </a:cxn>
              <a:cxn ang="0">
                <a:pos x="239" y="66"/>
              </a:cxn>
              <a:cxn ang="0">
                <a:pos x="239" y="51"/>
              </a:cxn>
              <a:cxn ang="0">
                <a:pos x="216" y="32"/>
              </a:cxn>
              <a:cxn ang="0">
                <a:pos x="234" y="31"/>
              </a:cxn>
              <a:cxn ang="0">
                <a:pos x="263" y="71"/>
              </a:cxn>
              <a:cxn ang="0">
                <a:pos x="235" y="95"/>
              </a:cxn>
              <a:cxn ang="0">
                <a:pos x="203" y="83"/>
              </a:cxn>
              <a:cxn ang="0">
                <a:pos x="183" y="112"/>
              </a:cxn>
              <a:cxn ang="0">
                <a:pos x="143" y="83"/>
              </a:cxn>
              <a:cxn ang="0">
                <a:pos x="10" y="120"/>
              </a:cxn>
              <a:cxn ang="0">
                <a:pos x="0" y="48"/>
              </a:cxn>
            </a:cxnLst>
            <a:rect l="0" t="0" r="r" b="b"/>
            <a:pathLst>
              <a:path w="263" h="120">
                <a:moveTo>
                  <a:pt x="0" y="48"/>
                </a:moveTo>
                <a:lnTo>
                  <a:pt x="134" y="15"/>
                </a:lnTo>
                <a:lnTo>
                  <a:pt x="150" y="16"/>
                </a:lnTo>
                <a:lnTo>
                  <a:pt x="166" y="0"/>
                </a:lnTo>
                <a:lnTo>
                  <a:pt x="179" y="8"/>
                </a:lnTo>
                <a:lnTo>
                  <a:pt x="163" y="43"/>
                </a:lnTo>
                <a:lnTo>
                  <a:pt x="191" y="40"/>
                </a:lnTo>
                <a:lnTo>
                  <a:pt x="207" y="67"/>
                </a:lnTo>
                <a:lnTo>
                  <a:pt x="226" y="70"/>
                </a:lnTo>
                <a:lnTo>
                  <a:pt x="239" y="66"/>
                </a:lnTo>
                <a:lnTo>
                  <a:pt x="239" y="51"/>
                </a:lnTo>
                <a:lnTo>
                  <a:pt x="216" y="32"/>
                </a:lnTo>
                <a:lnTo>
                  <a:pt x="234" y="31"/>
                </a:lnTo>
                <a:lnTo>
                  <a:pt x="263" y="71"/>
                </a:lnTo>
                <a:lnTo>
                  <a:pt x="235" y="95"/>
                </a:lnTo>
                <a:lnTo>
                  <a:pt x="203" y="83"/>
                </a:lnTo>
                <a:lnTo>
                  <a:pt x="183" y="112"/>
                </a:lnTo>
                <a:lnTo>
                  <a:pt x="143" y="83"/>
                </a:lnTo>
                <a:lnTo>
                  <a:pt x="10" y="12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Freeform 61"/>
          <p:cNvSpPr>
            <a:spLocks/>
          </p:cNvSpPr>
          <p:nvPr/>
        </p:nvSpPr>
        <p:spPr bwMode="auto">
          <a:xfrm>
            <a:off x="7059613" y="2439928"/>
            <a:ext cx="212725" cy="16827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05" y="0"/>
              </a:cxn>
              <a:cxn ang="0">
                <a:pos x="137" y="48"/>
              </a:cxn>
              <a:cxn ang="0">
                <a:pos x="118" y="69"/>
              </a:cxn>
              <a:cxn ang="0">
                <a:pos x="85" y="61"/>
              </a:cxn>
              <a:cxn ang="0">
                <a:pos x="33" y="105"/>
              </a:cxn>
              <a:cxn ang="0">
                <a:pos x="5" y="82"/>
              </a:cxn>
              <a:cxn ang="0">
                <a:pos x="0" y="27"/>
              </a:cxn>
            </a:cxnLst>
            <a:rect l="0" t="0" r="r" b="b"/>
            <a:pathLst>
              <a:path w="137" h="105">
                <a:moveTo>
                  <a:pt x="0" y="27"/>
                </a:moveTo>
                <a:lnTo>
                  <a:pt x="105" y="0"/>
                </a:lnTo>
                <a:lnTo>
                  <a:pt x="137" y="48"/>
                </a:lnTo>
                <a:lnTo>
                  <a:pt x="118" y="69"/>
                </a:lnTo>
                <a:lnTo>
                  <a:pt x="85" y="61"/>
                </a:lnTo>
                <a:lnTo>
                  <a:pt x="33" y="105"/>
                </a:lnTo>
                <a:lnTo>
                  <a:pt x="5" y="82"/>
                </a:lnTo>
                <a:lnTo>
                  <a:pt x="0" y="27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Freeform 62"/>
          <p:cNvSpPr>
            <a:spLocks/>
          </p:cNvSpPr>
          <p:nvPr/>
        </p:nvSpPr>
        <p:spPr bwMode="auto">
          <a:xfrm>
            <a:off x="7094538" y="2554228"/>
            <a:ext cx="211137" cy="130175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56" y="33"/>
              </a:cxn>
              <a:cxn ang="0">
                <a:pos x="110" y="0"/>
              </a:cxn>
              <a:cxn ang="0">
                <a:pos x="119" y="1"/>
              </a:cxn>
              <a:cxn ang="0">
                <a:pos x="135" y="2"/>
              </a:cxn>
              <a:cxn ang="0">
                <a:pos x="82" y="45"/>
              </a:cxn>
              <a:cxn ang="0">
                <a:pos x="16" y="81"/>
              </a:cxn>
              <a:cxn ang="0">
                <a:pos x="0" y="60"/>
              </a:cxn>
            </a:cxnLst>
            <a:rect l="0" t="0" r="r" b="b"/>
            <a:pathLst>
              <a:path w="135" h="81">
                <a:moveTo>
                  <a:pt x="0" y="60"/>
                </a:moveTo>
                <a:lnTo>
                  <a:pt x="56" y="33"/>
                </a:lnTo>
                <a:lnTo>
                  <a:pt x="110" y="0"/>
                </a:lnTo>
                <a:lnTo>
                  <a:pt x="119" y="1"/>
                </a:lnTo>
                <a:lnTo>
                  <a:pt x="135" y="2"/>
                </a:lnTo>
                <a:lnTo>
                  <a:pt x="82" y="45"/>
                </a:lnTo>
                <a:lnTo>
                  <a:pt x="16" y="81"/>
                </a:lnTo>
                <a:lnTo>
                  <a:pt x="0" y="60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Freeform 63"/>
          <p:cNvSpPr>
            <a:spLocks/>
          </p:cNvSpPr>
          <p:nvPr/>
        </p:nvSpPr>
        <p:spPr bwMode="auto">
          <a:xfrm>
            <a:off x="7092950" y="1938278"/>
            <a:ext cx="223838" cy="412750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0" y="45"/>
              </a:cxn>
              <a:cxn ang="0">
                <a:pos x="34" y="105"/>
              </a:cxn>
              <a:cxn ang="0">
                <a:pos x="14" y="121"/>
              </a:cxn>
              <a:cxn ang="0">
                <a:pos x="22" y="258"/>
              </a:cxn>
              <a:cxn ang="0">
                <a:pos x="103" y="238"/>
              </a:cxn>
              <a:cxn ang="0">
                <a:pos x="124" y="238"/>
              </a:cxn>
              <a:cxn ang="0">
                <a:pos x="136" y="224"/>
              </a:cxn>
              <a:cxn ang="0">
                <a:pos x="136" y="198"/>
              </a:cxn>
              <a:cxn ang="0">
                <a:pos x="145" y="182"/>
              </a:cxn>
              <a:cxn ang="0">
                <a:pos x="100" y="162"/>
              </a:cxn>
              <a:cxn ang="0">
                <a:pos x="42" y="12"/>
              </a:cxn>
              <a:cxn ang="0">
                <a:pos x="31" y="0"/>
              </a:cxn>
            </a:cxnLst>
            <a:rect l="0" t="0" r="r" b="b"/>
            <a:pathLst>
              <a:path w="145" h="258">
                <a:moveTo>
                  <a:pt x="31" y="0"/>
                </a:moveTo>
                <a:lnTo>
                  <a:pt x="0" y="45"/>
                </a:lnTo>
                <a:lnTo>
                  <a:pt x="34" y="105"/>
                </a:lnTo>
                <a:lnTo>
                  <a:pt x="14" y="121"/>
                </a:lnTo>
                <a:lnTo>
                  <a:pt x="22" y="258"/>
                </a:lnTo>
                <a:lnTo>
                  <a:pt x="103" y="238"/>
                </a:lnTo>
                <a:lnTo>
                  <a:pt x="124" y="238"/>
                </a:lnTo>
                <a:lnTo>
                  <a:pt x="136" y="224"/>
                </a:lnTo>
                <a:lnTo>
                  <a:pt x="136" y="198"/>
                </a:lnTo>
                <a:lnTo>
                  <a:pt x="145" y="182"/>
                </a:lnTo>
                <a:lnTo>
                  <a:pt x="100" y="162"/>
                </a:lnTo>
                <a:lnTo>
                  <a:pt x="42" y="12"/>
                </a:lnTo>
                <a:lnTo>
                  <a:pt x="31" y="0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Freeform 64"/>
          <p:cNvSpPr>
            <a:spLocks/>
          </p:cNvSpPr>
          <p:nvPr/>
        </p:nvSpPr>
        <p:spPr bwMode="auto">
          <a:xfrm>
            <a:off x="7223125" y="2425640"/>
            <a:ext cx="106363" cy="904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9" y="0"/>
              </a:cxn>
              <a:cxn ang="0">
                <a:pos x="69" y="29"/>
              </a:cxn>
              <a:cxn ang="0">
                <a:pos x="61" y="37"/>
              </a:cxn>
              <a:cxn ang="0">
                <a:pos x="41" y="37"/>
              </a:cxn>
              <a:cxn ang="0">
                <a:pos x="32" y="57"/>
              </a:cxn>
              <a:cxn ang="0">
                <a:pos x="0" y="9"/>
              </a:cxn>
            </a:cxnLst>
            <a:rect l="0" t="0" r="r" b="b"/>
            <a:pathLst>
              <a:path w="69" h="57">
                <a:moveTo>
                  <a:pt x="0" y="9"/>
                </a:moveTo>
                <a:lnTo>
                  <a:pt x="29" y="0"/>
                </a:lnTo>
                <a:lnTo>
                  <a:pt x="69" y="29"/>
                </a:lnTo>
                <a:lnTo>
                  <a:pt x="61" y="37"/>
                </a:lnTo>
                <a:lnTo>
                  <a:pt x="41" y="37"/>
                </a:lnTo>
                <a:lnTo>
                  <a:pt x="32" y="57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Freeform 65"/>
          <p:cNvSpPr>
            <a:spLocks/>
          </p:cNvSpPr>
          <p:nvPr/>
        </p:nvSpPr>
        <p:spPr bwMode="auto">
          <a:xfrm>
            <a:off x="6994525" y="3122553"/>
            <a:ext cx="57150" cy="103187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37" y="0"/>
              </a:cxn>
              <a:cxn ang="0">
                <a:pos x="15" y="64"/>
              </a:cxn>
              <a:cxn ang="0">
                <a:pos x="1" y="63"/>
              </a:cxn>
              <a:cxn ang="0">
                <a:pos x="0" y="6"/>
              </a:cxn>
            </a:cxnLst>
            <a:rect l="0" t="0" r="r" b="b"/>
            <a:pathLst>
              <a:path w="37" h="64">
                <a:moveTo>
                  <a:pt x="0" y="6"/>
                </a:moveTo>
                <a:lnTo>
                  <a:pt x="37" y="0"/>
                </a:lnTo>
                <a:lnTo>
                  <a:pt x="15" y="64"/>
                </a:lnTo>
                <a:lnTo>
                  <a:pt x="1" y="63"/>
                </a:lnTo>
                <a:lnTo>
                  <a:pt x="0" y="6"/>
                </a:lnTo>
                <a:close/>
              </a:path>
            </a:pathLst>
          </a:custGeom>
          <a:solidFill>
            <a:srgbClr val="FFFF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Text Box 66"/>
          <p:cNvSpPr txBox="1">
            <a:spLocks noChangeArrowheads="1"/>
          </p:cNvSpPr>
          <p:nvPr/>
        </p:nvSpPr>
        <p:spPr bwMode="auto">
          <a:xfrm>
            <a:off x="4676775" y="5311715"/>
            <a:ext cx="3377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</a:rPr>
              <a:t>&lt;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</a:rPr>
              <a:t>3.0 (2013 national average)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34" name="Text Box 67"/>
          <p:cNvSpPr txBox="1">
            <a:spLocks noChangeArrowheads="1"/>
          </p:cNvSpPr>
          <p:nvPr/>
        </p:nvSpPr>
        <p:spPr bwMode="auto">
          <a:xfrm>
            <a:off x="4676775" y="5695890"/>
            <a:ext cx="663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</a:rPr>
              <a:t>&gt;3.0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35" name="Rectangle 70"/>
          <p:cNvSpPr>
            <a:spLocks noChangeArrowheads="1"/>
          </p:cNvSpPr>
          <p:nvPr/>
        </p:nvSpPr>
        <p:spPr bwMode="auto">
          <a:xfrm>
            <a:off x="4079875" y="5772090"/>
            <a:ext cx="447675" cy="230188"/>
          </a:xfrm>
          <a:prstGeom prst="rect">
            <a:avLst/>
          </a:prstGeom>
          <a:solidFill>
            <a:srgbClr val="3177FF"/>
          </a:solidFill>
          <a:ln w="17526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Rectangle 71"/>
          <p:cNvSpPr>
            <a:spLocks noChangeArrowheads="1"/>
          </p:cNvSpPr>
          <p:nvPr/>
        </p:nvSpPr>
        <p:spPr bwMode="auto">
          <a:xfrm>
            <a:off x="4079875" y="5387915"/>
            <a:ext cx="447675" cy="230188"/>
          </a:xfrm>
          <a:prstGeom prst="rect">
            <a:avLst/>
          </a:prstGeom>
          <a:solidFill>
            <a:schemeClr val="bg1"/>
          </a:solidFill>
          <a:ln w="17526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72"/>
          <p:cNvSpPr>
            <a:spLocks noChangeArrowheads="1"/>
          </p:cNvSpPr>
          <p:nvPr/>
        </p:nvSpPr>
        <p:spPr bwMode="auto">
          <a:xfrm>
            <a:off x="7286625" y="2852678"/>
            <a:ext cx="149225" cy="153987"/>
          </a:xfrm>
          <a:prstGeom prst="ellipse">
            <a:avLst/>
          </a:prstGeom>
          <a:solidFill>
            <a:srgbClr val="3177FF"/>
          </a:solidFill>
          <a:ln w="17526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 Box 73"/>
          <p:cNvSpPr txBox="1">
            <a:spLocks noChangeArrowheads="1"/>
          </p:cNvSpPr>
          <p:nvPr/>
        </p:nvSpPr>
        <p:spPr bwMode="auto">
          <a:xfrm>
            <a:off x="7435850" y="2774890"/>
            <a:ext cx="583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</a:rPr>
              <a:t>D.C.</a:t>
            </a:r>
          </a:p>
        </p:txBody>
      </p:sp>
      <p:sp>
        <p:nvSpPr>
          <p:cNvPr id="139" name="Freeform 14"/>
          <p:cNvSpPr>
            <a:spLocks/>
          </p:cNvSpPr>
          <p:nvPr/>
        </p:nvSpPr>
        <p:spPr bwMode="auto">
          <a:xfrm>
            <a:off x="533400" y="3429000"/>
            <a:ext cx="1254125" cy="1081088"/>
          </a:xfrm>
          <a:custGeom>
            <a:avLst/>
            <a:gdLst/>
            <a:ahLst/>
            <a:cxnLst>
              <a:cxn ang="0">
                <a:pos x="224" y="204"/>
              </a:cxn>
              <a:cxn ang="0">
                <a:pos x="505" y="0"/>
              </a:cxn>
              <a:cxn ang="0">
                <a:pos x="640" y="36"/>
              </a:cxn>
              <a:cxn ang="0">
                <a:pos x="705" y="102"/>
              </a:cxn>
              <a:cxn ang="0">
                <a:pos x="969" y="127"/>
              </a:cxn>
              <a:cxn ang="0">
                <a:pos x="977" y="805"/>
              </a:cxn>
              <a:cxn ang="0">
                <a:pos x="1064" y="825"/>
              </a:cxn>
              <a:cxn ang="0">
                <a:pos x="1104" y="906"/>
              </a:cxn>
              <a:cxn ang="0">
                <a:pos x="1165" y="878"/>
              </a:cxn>
              <a:cxn ang="0">
                <a:pos x="1292" y="1062"/>
              </a:cxn>
              <a:cxn ang="0">
                <a:pos x="1401" y="1147"/>
              </a:cxn>
              <a:cxn ang="0">
                <a:pos x="1397" y="1220"/>
              </a:cxn>
              <a:cxn ang="0">
                <a:pos x="1259" y="1229"/>
              </a:cxn>
              <a:cxn ang="0">
                <a:pos x="1198" y="1004"/>
              </a:cxn>
              <a:cxn ang="0">
                <a:pos x="762" y="783"/>
              </a:cxn>
              <a:cxn ang="0">
                <a:pos x="774" y="853"/>
              </a:cxn>
              <a:cxn ang="0">
                <a:pos x="676" y="943"/>
              </a:cxn>
              <a:cxn ang="0">
                <a:pos x="660" y="910"/>
              </a:cxn>
              <a:cxn ang="0">
                <a:pos x="632" y="910"/>
              </a:cxn>
              <a:cxn ang="0">
                <a:pos x="553" y="1098"/>
              </a:cxn>
              <a:cxn ang="0">
                <a:pos x="310" y="1283"/>
              </a:cxn>
              <a:cxn ang="0">
                <a:pos x="69" y="1371"/>
              </a:cxn>
              <a:cxn ang="0">
                <a:pos x="0" y="1359"/>
              </a:cxn>
              <a:cxn ang="0">
                <a:pos x="277" y="1200"/>
              </a:cxn>
              <a:cxn ang="0">
                <a:pos x="310" y="1200"/>
              </a:cxn>
              <a:cxn ang="0">
                <a:pos x="411" y="1078"/>
              </a:cxn>
              <a:cxn ang="0">
                <a:pos x="456" y="1074"/>
              </a:cxn>
              <a:cxn ang="0">
                <a:pos x="525" y="980"/>
              </a:cxn>
              <a:cxn ang="0">
                <a:pos x="501" y="939"/>
              </a:cxn>
              <a:cxn ang="0">
                <a:pos x="354" y="959"/>
              </a:cxn>
              <a:cxn ang="0">
                <a:pos x="253" y="726"/>
              </a:cxn>
              <a:cxn ang="0">
                <a:pos x="310" y="621"/>
              </a:cxn>
              <a:cxn ang="0">
                <a:pos x="403" y="584"/>
              </a:cxn>
              <a:cxn ang="0">
                <a:pos x="370" y="490"/>
              </a:cxn>
              <a:cxn ang="0">
                <a:pos x="273" y="534"/>
              </a:cxn>
              <a:cxn ang="0">
                <a:pos x="200" y="400"/>
              </a:cxn>
              <a:cxn ang="0">
                <a:pos x="281" y="368"/>
              </a:cxn>
              <a:cxn ang="0">
                <a:pos x="354" y="404"/>
              </a:cxn>
              <a:cxn ang="0">
                <a:pos x="387" y="384"/>
              </a:cxn>
              <a:cxn ang="0">
                <a:pos x="326" y="269"/>
              </a:cxn>
              <a:cxn ang="0">
                <a:pos x="220" y="261"/>
              </a:cxn>
              <a:cxn ang="0">
                <a:pos x="224" y="204"/>
              </a:cxn>
            </a:cxnLst>
            <a:rect l="0" t="0" r="r" b="b"/>
            <a:pathLst>
              <a:path w="1401" h="1371">
                <a:moveTo>
                  <a:pt x="224" y="204"/>
                </a:moveTo>
                <a:lnTo>
                  <a:pt x="505" y="0"/>
                </a:lnTo>
                <a:lnTo>
                  <a:pt x="640" y="36"/>
                </a:lnTo>
                <a:lnTo>
                  <a:pt x="705" y="102"/>
                </a:lnTo>
                <a:lnTo>
                  <a:pt x="969" y="127"/>
                </a:lnTo>
                <a:lnTo>
                  <a:pt x="977" y="805"/>
                </a:lnTo>
                <a:lnTo>
                  <a:pt x="1064" y="825"/>
                </a:lnTo>
                <a:lnTo>
                  <a:pt x="1104" y="906"/>
                </a:lnTo>
                <a:lnTo>
                  <a:pt x="1165" y="878"/>
                </a:lnTo>
                <a:lnTo>
                  <a:pt x="1292" y="1062"/>
                </a:lnTo>
                <a:lnTo>
                  <a:pt x="1401" y="1147"/>
                </a:lnTo>
                <a:lnTo>
                  <a:pt x="1397" y="1220"/>
                </a:lnTo>
                <a:lnTo>
                  <a:pt x="1259" y="1229"/>
                </a:lnTo>
                <a:lnTo>
                  <a:pt x="1198" y="1004"/>
                </a:lnTo>
                <a:lnTo>
                  <a:pt x="762" y="783"/>
                </a:lnTo>
                <a:lnTo>
                  <a:pt x="774" y="853"/>
                </a:lnTo>
                <a:lnTo>
                  <a:pt x="676" y="943"/>
                </a:lnTo>
                <a:lnTo>
                  <a:pt x="660" y="910"/>
                </a:lnTo>
                <a:lnTo>
                  <a:pt x="632" y="910"/>
                </a:lnTo>
                <a:lnTo>
                  <a:pt x="553" y="1098"/>
                </a:lnTo>
                <a:lnTo>
                  <a:pt x="310" y="1283"/>
                </a:lnTo>
                <a:lnTo>
                  <a:pt x="69" y="1371"/>
                </a:lnTo>
                <a:lnTo>
                  <a:pt x="0" y="1359"/>
                </a:lnTo>
                <a:lnTo>
                  <a:pt x="277" y="1200"/>
                </a:lnTo>
                <a:lnTo>
                  <a:pt x="310" y="1200"/>
                </a:lnTo>
                <a:lnTo>
                  <a:pt x="411" y="1078"/>
                </a:lnTo>
                <a:lnTo>
                  <a:pt x="456" y="1074"/>
                </a:lnTo>
                <a:lnTo>
                  <a:pt x="525" y="980"/>
                </a:lnTo>
                <a:lnTo>
                  <a:pt x="501" y="939"/>
                </a:lnTo>
                <a:lnTo>
                  <a:pt x="354" y="959"/>
                </a:lnTo>
                <a:lnTo>
                  <a:pt x="253" y="726"/>
                </a:lnTo>
                <a:lnTo>
                  <a:pt x="310" y="621"/>
                </a:lnTo>
                <a:lnTo>
                  <a:pt x="403" y="584"/>
                </a:lnTo>
                <a:lnTo>
                  <a:pt x="370" y="490"/>
                </a:lnTo>
                <a:lnTo>
                  <a:pt x="273" y="534"/>
                </a:lnTo>
                <a:lnTo>
                  <a:pt x="200" y="400"/>
                </a:lnTo>
                <a:lnTo>
                  <a:pt x="281" y="368"/>
                </a:lnTo>
                <a:lnTo>
                  <a:pt x="354" y="404"/>
                </a:lnTo>
                <a:lnTo>
                  <a:pt x="387" y="384"/>
                </a:lnTo>
                <a:lnTo>
                  <a:pt x="326" y="269"/>
                </a:lnTo>
                <a:lnTo>
                  <a:pt x="220" y="261"/>
                </a:lnTo>
                <a:lnTo>
                  <a:pt x="224" y="204"/>
                </a:lnTo>
                <a:close/>
              </a:path>
            </a:pathLst>
          </a:custGeom>
          <a:solidFill>
            <a:srgbClr val="3177FF"/>
          </a:solidFill>
          <a:ln w="1752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2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Case Rates* by Age Group </a:t>
            </a:r>
            <a:br>
              <a:rPr lang="en-US" dirty="0" smtClean="0"/>
            </a:br>
            <a:r>
              <a:rPr lang="en-US" dirty="0" smtClean="0"/>
              <a:t>United States, 1993–2013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3400" y="6019800"/>
            <a:ext cx="6705600" cy="609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tx2"/>
                </a:solidFill>
              </a:rPr>
              <a:t>* Updated as of June 11, 2014.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16200000">
            <a:off x="-955674" y="2962275"/>
            <a:ext cx="282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Cases per 100,000</a:t>
            </a:r>
            <a:endParaRPr lang="en-US" sz="3200" b="0" dirty="0">
              <a:solidFill>
                <a:schemeClr val="tx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-22466">
            <a:off x="3482402" y="5612208"/>
            <a:ext cx="2291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Age Group (years)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278955"/>
              </p:ext>
            </p:extLst>
          </p:nvPr>
        </p:nvGraphicFramePr>
        <p:xfrm>
          <a:off x="609600" y="1600200"/>
          <a:ext cx="8077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7678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Case Rates by Age Group and Sex, </a:t>
            </a:r>
            <a:br>
              <a:rPr lang="en-US" dirty="0" smtClean="0"/>
            </a:br>
            <a:r>
              <a:rPr lang="en-US" dirty="0" smtClean="0"/>
              <a:t>United States, 2013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6200000">
            <a:off x="-1559718" y="3159919"/>
            <a:ext cx="4186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Cases per 100,000</a:t>
            </a:r>
            <a:endParaRPr lang="en-US" sz="3200" b="0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254346"/>
              </p:ext>
            </p:extLst>
          </p:nvPr>
        </p:nvGraphicFramePr>
        <p:xfrm>
          <a:off x="838200" y="1524000"/>
          <a:ext cx="7543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0050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TB Cases in Foreign-born Persons,</a:t>
            </a:r>
            <a:br>
              <a:rPr lang="en-US" dirty="0" smtClean="0"/>
            </a:br>
            <a:r>
              <a:rPr lang="en-US" dirty="0" smtClean="0"/>
              <a:t>United States, 1993 – 2013*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" y="6019800"/>
            <a:ext cx="6705600" cy="6096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accent5"/>
                </a:solidFill>
              </a:rPr>
              <a:t>*Updated as of June 11, 2014. </a:t>
            </a:r>
            <a:endParaRPr lang="en-US" sz="1100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295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No. of Cases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295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Percentage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78819689"/>
              </p:ext>
            </p:extLst>
          </p:nvPr>
        </p:nvGraphicFramePr>
        <p:xfrm>
          <a:off x="381000" y="1633954"/>
          <a:ext cx="8458200" cy="441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1046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 Cases by Residence in Correctional Facilities, Age ≥15, United States, </a:t>
            </a:r>
            <a:r>
              <a:rPr lang="en-US" dirty="0" smtClean="0"/>
              <a:t>1993-2013*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6781800" cy="609600"/>
          </a:xfrm>
        </p:spPr>
        <p:txBody>
          <a:bodyPr/>
          <a:lstStyle/>
          <a:p>
            <a:r>
              <a:rPr lang="en-US" dirty="0" smtClean="0">
                <a:solidFill>
                  <a:srgbClr val="4983F2"/>
                </a:solidFill>
              </a:rPr>
              <a:t>*Updated </a:t>
            </a:r>
            <a:r>
              <a:rPr lang="en-US" dirty="0">
                <a:solidFill>
                  <a:srgbClr val="4983F2"/>
                </a:solidFill>
              </a:rPr>
              <a:t>as of June </a:t>
            </a:r>
            <a:r>
              <a:rPr lang="en-US" dirty="0" smtClean="0">
                <a:solidFill>
                  <a:srgbClr val="4983F2"/>
                </a:solidFill>
              </a:rPr>
              <a:t>11, 2014.</a:t>
            </a:r>
            <a:endParaRPr lang="en-US" dirty="0">
              <a:solidFill>
                <a:srgbClr val="4983F2"/>
              </a:solidFill>
            </a:endParaRPr>
          </a:p>
          <a:p>
            <a:r>
              <a:rPr lang="en-US" dirty="0" smtClean="0">
                <a:solidFill>
                  <a:srgbClr val="4983F2"/>
                </a:solidFill>
              </a:rPr>
              <a:t>Note: Resident </a:t>
            </a:r>
            <a:r>
              <a:rPr lang="en-US" dirty="0">
                <a:solidFill>
                  <a:srgbClr val="4983F2"/>
                </a:solidFill>
              </a:rPr>
              <a:t>of correctional facility at time of TB </a:t>
            </a:r>
            <a:r>
              <a:rPr lang="en-US" dirty="0" smtClean="0">
                <a:solidFill>
                  <a:srgbClr val="4983F2"/>
                </a:solidFill>
              </a:rPr>
              <a:t>diagnosis.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295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No. of Cases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1295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Percentage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10607837"/>
              </p:ext>
            </p:extLst>
          </p:nvPr>
        </p:nvGraphicFramePr>
        <p:xfrm>
          <a:off x="457200" y="1633954"/>
          <a:ext cx="8305800" cy="4233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780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anchor="ctr"/>
          <a:lstStyle/>
          <a:p>
            <a:r>
              <a:rPr lang="en-US" dirty="0"/>
              <a:t>TB Cases </a:t>
            </a:r>
            <a:r>
              <a:rPr lang="en-US" dirty="0" smtClean="0"/>
              <a:t>Reported as </a:t>
            </a:r>
            <a:r>
              <a:rPr lang="en-US" dirty="0"/>
              <a:t>Homeless </a:t>
            </a:r>
            <a:r>
              <a:rPr lang="en-US" dirty="0" smtClean="0"/>
              <a:t>in the </a:t>
            </a:r>
            <a:br>
              <a:rPr lang="en-US" dirty="0" smtClean="0"/>
            </a:br>
            <a:r>
              <a:rPr lang="en-US" dirty="0" smtClean="0"/>
              <a:t>12 Months Prior to Diagnosis, </a:t>
            </a:r>
            <a:br>
              <a:rPr lang="en-US" dirty="0" smtClean="0"/>
            </a:br>
            <a:r>
              <a:rPr lang="en-US" dirty="0" smtClean="0"/>
              <a:t>Age </a:t>
            </a:r>
            <a:r>
              <a:rPr lang="en-US" dirty="0"/>
              <a:t>≥15, </a:t>
            </a:r>
            <a:r>
              <a:rPr lang="en-US" dirty="0" smtClean="0"/>
              <a:t>United </a:t>
            </a:r>
            <a:r>
              <a:rPr lang="en-US" dirty="0"/>
              <a:t>States, </a:t>
            </a:r>
            <a:r>
              <a:rPr lang="en-US" dirty="0" smtClean="0"/>
              <a:t>1993-2013*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6781800" cy="609600"/>
          </a:xfrm>
        </p:spPr>
        <p:txBody>
          <a:bodyPr/>
          <a:lstStyle/>
          <a:p>
            <a:r>
              <a:rPr lang="en-US" dirty="0">
                <a:solidFill>
                  <a:srgbClr val="4983F2"/>
                </a:solidFill>
              </a:rPr>
              <a:t>*Updated as of June </a:t>
            </a:r>
            <a:r>
              <a:rPr lang="en-US" dirty="0" smtClean="0">
                <a:solidFill>
                  <a:srgbClr val="4983F2"/>
                </a:solidFill>
              </a:rPr>
              <a:t>11, 2014.</a:t>
            </a:r>
            <a:endParaRPr lang="en-US" dirty="0">
              <a:solidFill>
                <a:srgbClr val="4983F2"/>
              </a:solidFill>
            </a:endParaRPr>
          </a:p>
          <a:p>
            <a:r>
              <a:rPr lang="en-US" dirty="0">
                <a:solidFill>
                  <a:srgbClr val="4983F2"/>
                </a:solidFill>
              </a:rPr>
              <a:t>Note: Homeless within past 12 months of TB </a:t>
            </a:r>
            <a:r>
              <a:rPr lang="en-US" dirty="0" smtClean="0">
                <a:solidFill>
                  <a:srgbClr val="4983F2"/>
                </a:solidFill>
              </a:rPr>
              <a:t>diagnosis.</a:t>
            </a:r>
            <a:endParaRPr lang="en-US" dirty="0">
              <a:solidFill>
                <a:srgbClr val="4983F2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992882398"/>
              </p:ext>
            </p:extLst>
          </p:nvPr>
        </p:nvGraphicFramePr>
        <p:xfrm>
          <a:off x="381000" y="1752600"/>
          <a:ext cx="8382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14140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No. of Cases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14140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Percentage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48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Whatever happened to the good old days: you know, dirty attics, tuberculosis and general all-round suffering? </a:t>
            </a:r>
            <a:br>
              <a:rPr lang="en-US"/>
            </a:br>
            <a:r>
              <a:rPr lang="en-US" b="1">
                <a:hlinkClick r:id="rId2"/>
              </a:rPr>
              <a:t>Arnold Wesker</a:t>
            </a:r>
            <a:r>
              <a:rPr lang="en-US" b="1"/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Inhalation of organism</a:t>
            </a:r>
          </a:p>
          <a:p>
            <a:r>
              <a:rPr lang="en-US"/>
              <a:t>Normal phagocytosis unable to eradicate</a:t>
            </a:r>
          </a:p>
          <a:p>
            <a:r>
              <a:rPr lang="en-US"/>
              <a:t>Extension to local lymph nodes</a:t>
            </a:r>
          </a:p>
          <a:p>
            <a:pPr lvl="1"/>
            <a:r>
              <a:rPr lang="en-US"/>
              <a:t>May enter blood stream (bacillemia)</a:t>
            </a:r>
          </a:p>
          <a:p>
            <a:r>
              <a:rPr lang="en-US"/>
              <a:t>Cell-mediated immunity/caseous necrosis</a:t>
            </a:r>
          </a:p>
          <a:p>
            <a:r>
              <a:rPr lang="en-US"/>
              <a:t>PPD + around 3 weeks following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Nature is that lovely lady to whom we owe polio, leprosy, smallpox, syphilis, tuberculosis, cancer.</a:t>
            </a:r>
          </a:p>
        </p:txBody>
      </p:sp>
    </p:spTree>
    <p:extLst>
      <p:ext uri="{BB962C8B-B14F-4D97-AF65-F5344CB8AC3E}">
        <p14:creationId xmlns:p14="http://schemas.microsoft.com/office/powerpoint/2010/main" val="1672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Dystrophic calcification common at site of initial infection</a:t>
            </a:r>
          </a:p>
          <a:p>
            <a:pPr lvl="1"/>
            <a:r>
              <a:rPr lang="en-US"/>
              <a:t>“Granuloma”</a:t>
            </a:r>
          </a:p>
          <a:p>
            <a:pPr lvl="1"/>
            <a:r>
              <a:rPr lang="en-US"/>
              <a:t>“Ghon Focus”</a:t>
            </a:r>
          </a:p>
          <a:p>
            <a:r>
              <a:rPr lang="en-US"/>
              <a:t>Dystrophic calcification in lymph nodes</a:t>
            </a:r>
          </a:p>
          <a:p>
            <a:pPr lvl="1"/>
            <a:r>
              <a:rPr lang="en-US"/>
              <a:t>“Ranke Complex”</a:t>
            </a:r>
          </a:p>
          <a:p>
            <a:r>
              <a:rPr lang="en-US"/>
              <a:t>Viable Organisms May Be Present</a:t>
            </a:r>
          </a:p>
          <a:p>
            <a:pPr lvl="1"/>
            <a:r>
              <a:rPr lang="en-US"/>
              <a:t>20% at Autopsy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TBa2lulnodul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9225"/>
            <a:ext cx="7924800" cy="6475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Line 9"/>
          <p:cNvSpPr>
            <a:spLocks noChangeShapeType="1"/>
          </p:cNvSpPr>
          <p:nvPr/>
        </p:nvSpPr>
        <p:spPr bwMode="auto">
          <a:xfrm flipH="1" flipV="1">
            <a:off x="6400800" y="1981200"/>
            <a:ext cx="914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9" name="Picture 7" descr="Figure 14 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5410200" cy="5126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 descr="Figure 14 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1450" y="685800"/>
            <a:ext cx="384333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Signs and Symptoms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Initial exposure often asymptomatic</a:t>
            </a:r>
          </a:p>
          <a:p>
            <a:r>
              <a:rPr lang="en-US"/>
              <a:t>“Active” Infection</a:t>
            </a:r>
          </a:p>
          <a:p>
            <a:pPr lvl="1"/>
            <a:r>
              <a:rPr lang="en-US"/>
              <a:t>Cough</a:t>
            </a:r>
          </a:p>
          <a:p>
            <a:pPr lvl="1"/>
            <a:r>
              <a:rPr lang="en-US"/>
              <a:t>Hemoptysis</a:t>
            </a:r>
          </a:p>
          <a:p>
            <a:pPr lvl="1"/>
            <a:r>
              <a:rPr lang="en-US"/>
              <a:t>Fever</a:t>
            </a:r>
          </a:p>
          <a:p>
            <a:pPr lvl="1"/>
            <a:r>
              <a:rPr lang="en-US"/>
              <a:t>Night Sweats</a:t>
            </a:r>
          </a:p>
          <a:p>
            <a:pPr lvl="1"/>
            <a:r>
              <a:rPr lang="en-US"/>
              <a:t>**May be relatively indolent (weeks/months)</a:t>
            </a:r>
          </a:p>
          <a:p>
            <a:pPr lvl="1"/>
            <a:r>
              <a:rPr lang="en-US"/>
              <a:t>**5% asymptomatic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3" name="Picture 5" descr="3f05369v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25" y="228600"/>
            <a:ext cx="4275138" cy="640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Recent PPD Conversion</a:t>
            </a:r>
          </a:p>
          <a:p>
            <a:r>
              <a:rPr lang="en-US" sz="2400"/>
              <a:t>Typical Radiographic Appearance</a:t>
            </a:r>
          </a:p>
          <a:p>
            <a:pPr lvl="1"/>
            <a:r>
              <a:rPr lang="en-US" sz="2000"/>
              <a:t>Suggestive, NOT Diagnostic</a:t>
            </a:r>
          </a:p>
          <a:p>
            <a:r>
              <a:rPr lang="en-US" sz="2400"/>
              <a:t>Sputum Cultures</a:t>
            </a:r>
          </a:p>
          <a:p>
            <a:pPr lvl="1"/>
            <a:r>
              <a:rPr lang="en-US" sz="2000"/>
              <a:t>At least three good samples</a:t>
            </a:r>
          </a:p>
          <a:p>
            <a:pPr lvl="1"/>
            <a:r>
              <a:rPr lang="en-US" sz="2000"/>
              <a:t>May take weeks to months to culture</a:t>
            </a:r>
          </a:p>
        </p:txBody>
      </p:sp>
      <p:pic>
        <p:nvPicPr>
          <p:cNvPr id="22533" name="Picture 5" descr="tuber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219200"/>
            <a:ext cx="2816225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3Sneez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825" y="0"/>
            <a:ext cx="505618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Sir Samuel Garth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Whilst meagre phthisis deals the silent blow.</a:t>
            </a:r>
          </a:p>
          <a:p>
            <a:r>
              <a:rPr lang="en-US" dirty="0"/>
              <a:t>Her </a:t>
            </a:r>
            <a:r>
              <a:rPr lang="en-US" dirty="0" err="1"/>
              <a:t>stroaks</a:t>
            </a:r>
            <a:r>
              <a:rPr lang="en-US" dirty="0"/>
              <a:t> are sure, but her advance is slow;</a:t>
            </a:r>
          </a:p>
          <a:p>
            <a:r>
              <a:rPr lang="en-US" dirty="0"/>
              <a:t>No loud alarms nor fierce assaults are shown;</a:t>
            </a:r>
          </a:p>
          <a:p>
            <a:r>
              <a:rPr lang="en-US" dirty="0"/>
              <a:t>She starves the fortress first, then takes the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Tuberculosis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More common in children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~25% adult</a:t>
            </a:r>
          </a:p>
          <a:p>
            <a:pPr>
              <a:lnSpc>
                <a:spcPct val="80000"/>
              </a:lnSpc>
            </a:pPr>
            <a:r>
              <a:rPr lang="en-US"/>
              <a:t>Unilateral Adenopathy (Uncommon-Adults)</a:t>
            </a:r>
          </a:p>
          <a:p>
            <a:pPr>
              <a:lnSpc>
                <a:spcPct val="80000"/>
              </a:lnSpc>
            </a:pPr>
            <a:r>
              <a:rPr lang="en-US"/>
              <a:t>Air-space Disease (More common-Adults)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No Lobar Predilection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+/- Cavitation/Satellite Nodules</a:t>
            </a:r>
          </a:p>
          <a:p>
            <a:pPr>
              <a:lnSpc>
                <a:spcPct val="80000"/>
              </a:lnSpc>
            </a:pPr>
            <a:r>
              <a:rPr lang="en-US"/>
              <a:t>Pleural Effusion Alone-5%</a:t>
            </a:r>
          </a:p>
          <a:p>
            <a:pPr>
              <a:lnSpc>
                <a:spcPct val="80000"/>
              </a:lnSpc>
            </a:pPr>
            <a:r>
              <a:rPr lang="en-US"/>
              <a:t>Miliary Disease-5%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400"/>
              <a:t>			</a:t>
            </a:r>
          </a:p>
          <a:p>
            <a:pPr>
              <a:lnSpc>
                <a:spcPct val="8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7" name="Picture 7" descr="Figure 13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463925" cy="662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8" descr="Figure 13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990600"/>
            <a:ext cx="5486400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3" name="Picture 5" descr="tb2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7425" y="0"/>
            <a:ext cx="4427538" cy="670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9" name="Picture 11" descr="2192308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23570" r="16487" b="19186"/>
          <a:stretch>
            <a:fillRect/>
          </a:stretch>
        </p:blipFill>
        <p:spPr>
          <a:xfrm>
            <a:off x="179388" y="1447800"/>
            <a:ext cx="5092700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23" name="Picture 15" descr="22021397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3943" r="8000" b="23311"/>
          <a:stretch>
            <a:fillRect/>
          </a:stretch>
        </p:blipFill>
        <p:spPr>
          <a:xfrm>
            <a:off x="5257800" y="1447800"/>
            <a:ext cx="32004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24" name="Picture 16" descr="22021394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5022" r="11990" b="29245"/>
          <a:stretch>
            <a:fillRect/>
          </a:stretch>
        </p:blipFill>
        <p:spPr>
          <a:xfrm>
            <a:off x="5257800" y="4164013"/>
            <a:ext cx="3200400" cy="2693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photo1_carto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8001000" cy="664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Primary TB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Continuum of Primary Disease</a:t>
            </a:r>
          </a:p>
          <a:p>
            <a:pPr lvl="1"/>
            <a:r>
              <a:rPr lang="en-US"/>
              <a:t>~5% of Primary Disease</a:t>
            </a:r>
          </a:p>
          <a:p>
            <a:r>
              <a:rPr lang="en-US"/>
              <a:t>Resembles Post-Primary TB</a:t>
            </a:r>
          </a:p>
          <a:p>
            <a:r>
              <a:rPr lang="en-US"/>
              <a:t>Recent PPD Conversion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4266" r="7740" b="7111"/>
          <a:stretch/>
        </p:blipFill>
        <p:spPr>
          <a:xfrm>
            <a:off x="1295400" y="533400"/>
            <a:ext cx="6477000" cy="5859388"/>
          </a:xfrm>
        </p:spPr>
      </p:pic>
    </p:spTree>
    <p:extLst>
      <p:ext uri="{BB962C8B-B14F-4D97-AF65-F5344CB8AC3E}">
        <p14:creationId xmlns:p14="http://schemas.microsoft.com/office/powerpoint/2010/main" val="27640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17276" r="16119" b="30131"/>
          <a:stretch/>
        </p:blipFill>
        <p:spPr>
          <a:xfrm>
            <a:off x="35269" y="1905000"/>
            <a:ext cx="4612293" cy="36575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23694" r="20591" b="33875"/>
          <a:stretch/>
        </p:blipFill>
        <p:spPr>
          <a:xfrm>
            <a:off x="4322269" y="1905000"/>
            <a:ext cx="4774118" cy="3618601"/>
          </a:xfrm>
        </p:spPr>
      </p:pic>
    </p:spTree>
    <p:extLst>
      <p:ext uri="{BB962C8B-B14F-4D97-AF65-F5344CB8AC3E}">
        <p14:creationId xmlns:p14="http://schemas.microsoft.com/office/powerpoint/2010/main" val="37262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3959" name="Picture 7" descr="1867515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5051" r="10001" b="32655"/>
          <a:stretch>
            <a:fillRect/>
          </a:stretch>
        </p:blipFill>
        <p:spPr>
          <a:xfrm>
            <a:off x="0" y="533400"/>
            <a:ext cx="5189538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3960" name="Picture 8" descr="1867515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059" r="22972" b="27605"/>
          <a:stretch>
            <a:fillRect/>
          </a:stretch>
        </p:blipFill>
        <p:spPr>
          <a:xfrm>
            <a:off x="5013325" y="533400"/>
            <a:ext cx="4130675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9" name="Picture 9" descr="18675202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27887" r="11940" b="23311"/>
          <a:stretch>
            <a:fillRect/>
          </a:stretch>
        </p:blipFill>
        <p:spPr>
          <a:xfrm>
            <a:off x="152400" y="457200"/>
            <a:ext cx="4038600" cy="3325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10" name="Picture 10" descr="1867520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27887" r="11940" b="26797"/>
          <a:stretch>
            <a:fillRect/>
          </a:stretch>
        </p:blipFill>
        <p:spPr>
          <a:xfrm>
            <a:off x="4191000" y="457200"/>
            <a:ext cx="4495800" cy="307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11" name="Picture 11" descr="1867520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21988" r="7455" b="29245"/>
          <a:stretch>
            <a:fillRect/>
          </a:stretch>
        </p:blipFill>
        <p:spPr>
          <a:xfrm>
            <a:off x="152400" y="3733800"/>
            <a:ext cx="4038600" cy="2974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12" name="Picture 12" descr="18675204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1988" r="2982" b="25761"/>
          <a:stretch>
            <a:fillRect/>
          </a:stretch>
        </p:blipFill>
        <p:spPr>
          <a:xfrm>
            <a:off x="4191000" y="3494088"/>
            <a:ext cx="4495800" cy="3211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Miliary TB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Hematogenous Dissemination</a:t>
            </a:r>
          </a:p>
          <a:p>
            <a:r>
              <a:rPr lang="en-US" sz="2800"/>
              <a:t>1-4 mm Interstitial Nodules</a:t>
            </a:r>
          </a:p>
          <a:p>
            <a:r>
              <a:rPr lang="en-US" sz="2800"/>
              <a:t>Upper lobe Predominant</a:t>
            </a:r>
          </a:p>
          <a:p>
            <a:pPr lvl="1"/>
            <a:r>
              <a:rPr lang="en-US" sz="2400"/>
              <a:t>May Be Coalescent in Upper Lobes</a:t>
            </a:r>
          </a:p>
        </p:txBody>
      </p:sp>
      <p:pic>
        <p:nvPicPr>
          <p:cNvPr id="26629" name="Picture 5" descr="Foxtail_Millet_se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t="2667" r="11320" b="26440"/>
          <a:stretch>
            <a:fillRect/>
          </a:stretch>
        </p:blipFill>
        <p:spPr>
          <a:xfrm>
            <a:off x="4433888" y="1447800"/>
            <a:ext cx="4405312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22992"/>
          <a:stretch/>
        </p:blipFill>
        <p:spPr>
          <a:xfrm>
            <a:off x="914400" y="685800"/>
            <a:ext cx="7519812" cy="5649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29257" r="10728" b="17446"/>
          <a:stretch/>
        </p:blipFill>
        <p:spPr>
          <a:xfrm>
            <a:off x="860201" y="838200"/>
            <a:ext cx="7651028" cy="5105400"/>
          </a:xfrm>
        </p:spPr>
      </p:pic>
    </p:spTree>
    <p:extLst>
      <p:ext uri="{BB962C8B-B14F-4D97-AF65-F5344CB8AC3E}">
        <p14:creationId xmlns:p14="http://schemas.microsoft.com/office/powerpoint/2010/main" val="32598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References to “TB” as far back as 3400 BC</a:t>
            </a:r>
          </a:p>
          <a:p>
            <a:r>
              <a:rPr lang="en-US" sz="2800"/>
              <a:t>Drawings of Hunchbacks</a:t>
            </a:r>
          </a:p>
          <a:p>
            <a:r>
              <a:rPr lang="en-US" sz="2800"/>
              <a:t>Recovery from Mummified Remains</a:t>
            </a:r>
          </a:p>
        </p:txBody>
      </p:sp>
      <p:pic>
        <p:nvPicPr>
          <p:cNvPr id="238599" name="Picture 7" descr="po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25" y="1600200"/>
            <a:ext cx="3249613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3270" r="818"/>
          <a:stretch/>
        </p:blipFill>
        <p:spPr>
          <a:xfrm>
            <a:off x="1371600" y="533400"/>
            <a:ext cx="7008060" cy="5987482"/>
          </a:xfrm>
        </p:spPr>
      </p:pic>
    </p:spTree>
    <p:extLst>
      <p:ext uri="{BB962C8B-B14F-4D97-AF65-F5344CB8AC3E}">
        <p14:creationId xmlns:p14="http://schemas.microsoft.com/office/powerpoint/2010/main" val="30803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32608" r="13281" b="16760"/>
          <a:stretch/>
        </p:blipFill>
        <p:spPr>
          <a:xfrm>
            <a:off x="1447800" y="1295400"/>
            <a:ext cx="5943600" cy="4663193"/>
          </a:xfrm>
        </p:spPr>
      </p:pic>
    </p:spTree>
    <p:extLst>
      <p:ext uri="{BB962C8B-B14F-4D97-AF65-F5344CB8AC3E}">
        <p14:creationId xmlns:p14="http://schemas.microsoft.com/office/powerpoint/2010/main" val="5662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miliaryTBpath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457200"/>
            <a:ext cx="7543800" cy="577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9" descr="7Ca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3675"/>
            <a:ext cx="8686800" cy="5908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Fredrick Chopin (1810-1849)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Mallorca 1838</a:t>
            </a:r>
          </a:p>
          <a:p>
            <a:r>
              <a:rPr lang="en-US"/>
              <a:t>One sniffed at what I spat, the second tapped where I spat it from, the third poked about and listened how I spat it.  One said I already had died, the second that I am dying, the third that I shall die…I can scarcely keep them from bleeding me…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Post-Primary TB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5-10% of cases</a:t>
            </a:r>
          </a:p>
          <a:p>
            <a:pPr>
              <a:lnSpc>
                <a:spcPct val="90000"/>
              </a:lnSpc>
            </a:pPr>
            <a:r>
              <a:rPr lang="en-US" sz="2800"/>
              <a:t>Delayed Manifestation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Alcohol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Malnutrition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Elderly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Immunodeficiency</a:t>
            </a:r>
          </a:p>
          <a:p>
            <a:pPr>
              <a:lnSpc>
                <a:spcPct val="90000"/>
              </a:lnSpc>
            </a:pPr>
            <a:r>
              <a:rPr lang="en-US" sz="2800"/>
              <a:t>Apical/Posterior Segment Upper Lobes-80-85%</a:t>
            </a:r>
          </a:p>
          <a:p>
            <a:pPr>
              <a:lnSpc>
                <a:spcPct val="90000"/>
              </a:lnSpc>
            </a:pPr>
            <a:r>
              <a:rPr lang="en-US" sz="2800"/>
              <a:t>Superior Segment Lower Lobes-10-15%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Poor Lymphatic Drainage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High Oxygen Tension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Post-Primary TB</a:t>
            </a:r>
            <a:br>
              <a:rPr lang="en-US" sz="4000"/>
            </a:br>
            <a:r>
              <a:rPr lang="en-US" sz="4000"/>
              <a:t>Chest Radiograph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Course Reticulonodular Opacities</a:t>
            </a:r>
          </a:p>
          <a:p>
            <a:r>
              <a:rPr lang="en-US"/>
              <a:t>Cavitation-45%</a:t>
            </a:r>
          </a:p>
          <a:p>
            <a:r>
              <a:rPr lang="en-US"/>
              <a:t>Endobronchial Spread-20%</a:t>
            </a:r>
          </a:p>
          <a:p>
            <a:r>
              <a:rPr lang="en-US"/>
              <a:t>Architectural Distortion</a:t>
            </a:r>
          </a:p>
          <a:p>
            <a:r>
              <a:rPr lang="en-US"/>
              <a:t>Volume Loss</a:t>
            </a:r>
          </a:p>
          <a:p>
            <a:r>
              <a:rPr lang="en-US"/>
              <a:t>Typical Distribution</a:t>
            </a:r>
          </a:p>
          <a:p>
            <a:r>
              <a:rPr lang="en-US"/>
              <a:t>~5% SPN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31" name="Picture 7" descr="1876054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5717"/>
          <a:stretch>
            <a:fillRect/>
          </a:stretch>
        </p:blipFill>
        <p:spPr>
          <a:xfrm>
            <a:off x="0" y="990600"/>
            <a:ext cx="4894263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32" name="Picture 8" descr="1876054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8418" b="5717"/>
          <a:stretch>
            <a:fillRect/>
          </a:stretch>
        </p:blipFill>
        <p:spPr>
          <a:xfrm>
            <a:off x="4800600" y="990600"/>
            <a:ext cx="430530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9" name="Picture 7" descr="114353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31913"/>
            <a:ext cx="5943600" cy="4878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80" name="Picture 8" descr="114353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22565"/>
          <a:stretch>
            <a:fillRect/>
          </a:stretch>
        </p:blipFill>
        <p:spPr>
          <a:xfrm>
            <a:off x="5867400" y="1371600"/>
            <a:ext cx="2927350" cy="4830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7" name="Picture 7" descr="1702333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8418" b="22554"/>
          <a:stretch>
            <a:fillRect/>
          </a:stretch>
        </p:blipFill>
        <p:spPr>
          <a:xfrm>
            <a:off x="0" y="1176338"/>
            <a:ext cx="5105400" cy="4786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8" name="Picture 8" descr="1702333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3368" r="8028" b="25920"/>
          <a:stretch>
            <a:fillRect/>
          </a:stretch>
        </p:blipFill>
        <p:spPr>
          <a:xfrm>
            <a:off x="5105400" y="1219200"/>
            <a:ext cx="39370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History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Hippocrates</a:t>
            </a:r>
          </a:p>
          <a:p>
            <a:r>
              <a:rPr lang="en-US" sz="2800"/>
              <a:t>Phthisis</a:t>
            </a:r>
          </a:p>
          <a:p>
            <a:pPr lvl="1"/>
            <a:r>
              <a:rPr lang="en-US" sz="2400"/>
              <a:t>To Consume</a:t>
            </a:r>
          </a:p>
          <a:p>
            <a:pPr lvl="1"/>
            <a:r>
              <a:rPr lang="en-US" sz="2400"/>
              <a:t>To Spit</a:t>
            </a:r>
          </a:p>
          <a:p>
            <a:pPr lvl="1"/>
            <a:r>
              <a:rPr lang="en-US" sz="2400"/>
              <a:t>To Waste Away</a:t>
            </a:r>
          </a:p>
        </p:txBody>
      </p:sp>
      <p:pic>
        <p:nvPicPr>
          <p:cNvPr id="6150" name="Picture 6" descr="hi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3" y="1676400"/>
            <a:ext cx="32766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51" name="Picture 7" descr="1910600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18867"/>
          <a:stretch>
            <a:fillRect/>
          </a:stretch>
        </p:blipFill>
        <p:spPr>
          <a:xfrm>
            <a:off x="0" y="457200"/>
            <a:ext cx="5413375" cy="587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2" name="Picture 8" descr="19106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r="30190"/>
          <a:stretch>
            <a:fillRect/>
          </a:stretch>
        </p:blipFill>
        <p:spPr>
          <a:xfrm>
            <a:off x="5410200" y="533400"/>
            <a:ext cx="3608388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7" name="Picture 9" descr="tbpic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3413" y="609600"/>
            <a:ext cx="5756275" cy="624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Cry of the Poor Consumptive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the end for you, it is not in sight</a:t>
            </a:r>
          </a:p>
          <a:p>
            <a:r>
              <a:rPr lang="en-US"/>
              <a:t>For death by bacillus has slow degrees</a:t>
            </a:r>
          </a:p>
          <a:p>
            <a:r>
              <a:rPr lang="en-US"/>
              <a:t>A cough by day and a sweat by night</a:t>
            </a:r>
          </a:p>
          <a:p>
            <a:r>
              <a:rPr lang="en-US"/>
              <a:t>And the lung turned leisurely into cheese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Post-Primary Tuberculosis</a:t>
            </a:r>
            <a:br>
              <a:rPr lang="en-US" sz="4000"/>
            </a:br>
            <a:r>
              <a:rPr lang="en-US" sz="4000"/>
              <a:t>CT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Course Reticulonodular Opacities</a:t>
            </a:r>
          </a:p>
          <a:p>
            <a:r>
              <a:rPr lang="en-US"/>
              <a:t>Cavitation</a:t>
            </a:r>
          </a:p>
          <a:p>
            <a:r>
              <a:rPr lang="en-US"/>
              <a:t>Endobronchial Spread-95%</a:t>
            </a:r>
          </a:p>
          <a:p>
            <a:pPr lvl="1"/>
            <a:r>
              <a:rPr lang="en-US"/>
              <a:t>Tree-in-bud Opacities</a:t>
            </a:r>
          </a:p>
          <a:p>
            <a:pPr lvl="1"/>
            <a:r>
              <a:rPr lang="en-US"/>
              <a:t>Centrilobular Nodules</a:t>
            </a:r>
          </a:p>
          <a:p>
            <a:r>
              <a:rPr lang="en-US"/>
              <a:t>Adenopathy Uncommon</a:t>
            </a:r>
          </a:p>
          <a:p>
            <a:r>
              <a:rPr lang="en-US"/>
              <a:t>20-40% Evidence of Primary Infection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43" name="Picture 7" descr="MTBact1_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2825"/>
            <a:ext cx="4953000" cy="315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4" name="Picture 8" descr="MTBact2_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362200"/>
            <a:ext cx="4114800" cy="307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3" name="Picture 7" descr="1702529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25255" r="16637" b="30971"/>
          <a:stretch>
            <a:fillRect/>
          </a:stretch>
        </p:blipFill>
        <p:spPr>
          <a:xfrm>
            <a:off x="0" y="2298700"/>
            <a:ext cx="4267200" cy="326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7464" name="Picture 8" descr="1876756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t="30305" r="12399" b="29288"/>
          <a:stretch>
            <a:fillRect/>
          </a:stretch>
        </p:blipFill>
        <p:spPr>
          <a:xfrm>
            <a:off x="4267200" y="2165350"/>
            <a:ext cx="4876800" cy="344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2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91" name="Picture 7" descr="1910936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1372" r="22054" b="2397"/>
          <a:stretch>
            <a:fillRect/>
          </a:stretch>
        </p:blipFill>
        <p:spPr>
          <a:xfrm>
            <a:off x="838200" y="1255713"/>
            <a:ext cx="3276600" cy="2706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96" name="Picture 12" descr="1910936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t="32439" r="22093" b="1379"/>
          <a:stretch>
            <a:fillRect/>
          </a:stretch>
        </p:blipFill>
        <p:spPr>
          <a:xfrm>
            <a:off x="838200" y="3989388"/>
            <a:ext cx="3276600" cy="2830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97" name="Picture 13" descr="1910936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31372" r="19626" b="-1089"/>
          <a:stretch>
            <a:fillRect/>
          </a:stretch>
        </p:blipFill>
        <p:spPr>
          <a:xfrm>
            <a:off x="4114800" y="1295400"/>
            <a:ext cx="3124200" cy="271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98" name="Picture 14" descr="19109361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3" t="28955" r="14813"/>
          <a:stretch>
            <a:fillRect/>
          </a:stretch>
        </p:blipFill>
        <p:spPr>
          <a:xfrm>
            <a:off x="4114800" y="3962400"/>
            <a:ext cx="3733800" cy="262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Jimmy Rogers 1931</a:t>
            </a:r>
            <a:br>
              <a:rPr lang="en-US" sz="4000"/>
            </a:br>
            <a:r>
              <a:rPr lang="en-US" sz="4000"/>
              <a:t>TB Blues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I’m fighting like a lion; looks like I’m going to lose</a:t>
            </a:r>
          </a:p>
          <a:p>
            <a:r>
              <a:rPr lang="en-US"/>
              <a:t>Cause there ain’t nobody ever whipped the TB blues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vs. Inactive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 Month Stability</a:t>
            </a:r>
          </a:p>
          <a:p>
            <a:r>
              <a:rPr lang="en-US"/>
              <a:t>Overlap of Findings</a:t>
            </a:r>
          </a:p>
          <a:p>
            <a:r>
              <a:rPr lang="en-US"/>
              <a:t>Presence of Endobronchial Spread-Active</a:t>
            </a:r>
          </a:p>
          <a:p>
            <a:r>
              <a:rPr lang="en-US"/>
              <a:t>Sputum Culture Needed for Definitive Diagnosis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TB-Pleura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Effusion Rare in Children</a:t>
            </a:r>
          </a:p>
          <a:p>
            <a:r>
              <a:rPr lang="en-US"/>
              <a:t>1/3 Adults</a:t>
            </a:r>
          </a:p>
          <a:p>
            <a:r>
              <a:rPr lang="en-US"/>
              <a:t>Ipsilateral 80%/Bilateral 20%</a:t>
            </a:r>
          </a:p>
          <a:p>
            <a:r>
              <a:rPr lang="en-US"/>
              <a:t>Only Manifestation-5%</a:t>
            </a:r>
          </a:p>
          <a:p>
            <a:r>
              <a:rPr lang="en-US"/>
              <a:t>Air-Fluid Level=Bronchopleural Fistula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Aphorisms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Autumn is a bad season for persons in consumption</a:t>
            </a:r>
          </a:p>
          <a:p>
            <a:r>
              <a:rPr lang="en-US"/>
              <a:t>In persons affected with phthisis, if the sputa which they cough up have a heavy smell when put upon coals, and if the hairs of the head fall off, the disease will prove fatal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Pleura Disease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6-12 weeks following infection</a:t>
            </a:r>
          </a:p>
          <a:p>
            <a:r>
              <a:rPr lang="en-US"/>
              <a:t>Rupture of Subpleural Caseous Necrosis</a:t>
            </a:r>
          </a:p>
          <a:p>
            <a:r>
              <a:rPr lang="en-US"/>
              <a:t>Delayed Hypersensitivity Reaction</a:t>
            </a:r>
          </a:p>
          <a:p>
            <a:r>
              <a:rPr lang="en-US"/>
              <a:t>Sanguinous or Serosanguinous Fluid</a:t>
            </a:r>
          </a:p>
          <a:p>
            <a:r>
              <a:rPr lang="en-US"/>
              <a:t>Few Tubercle Bacilli in Fluid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Post-Primary Pleura Disease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Usually Small</a:t>
            </a:r>
          </a:p>
          <a:p>
            <a:r>
              <a:rPr lang="en-US"/>
              <a:t>Setting of Active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Tuberculous Empyema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May have Subacute or Indolent Course</a:t>
            </a:r>
          </a:p>
          <a:p>
            <a:pPr>
              <a:lnSpc>
                <a:spcPct val="90000"/>
              </a:lnSpc>
            </a:pPr>
            <a:r>
              <a:rPr lang="en-US"/>
              <a:t>Thick White Cloudy Fluid (Pseudochylous) or Pus</a:t>
            </a:r>
          </a:p>
          <a:p>
            <a:pPr>
              <a:lnSpc>
                <a:spcPct val="90000"/>
              </a:lnSpc>
            </a:pPr>
            <a:r>
              <a:rPr lang="en-US"/>
              <a:t>Pleural Thickening +/- Calcification</a:t>
            </a:r>
          </a:p>
          <a:p>
            <a:pPr>
              <a:lnSpc>
                <a:spcPct val="90000"/>
              </a:lnSpc>
            </a:pPr>
            <a:r>
              <a:rPr lang="en-US"/>
              <a:t>Lymphocyte Predominant</a:t>
            </a:r>
          </a:p>
          <a:p>
            <a:pPr>
              <a:lnSpc>
                <a:spcPct val="90000"/>
              </a:lnSpc>
            </a:pPr>
            <a:r>
              <a:rPr lang="en-US"/>
              <a:t>Low Glucose/Triglycerides</a:t>
            </a:r>
          </a:p>
          <a:p>
            <a:pPr>
              <a:lnSpc>
                <a:spcPct val="90000"/>
              </a:lnSpc>
            </a:pPr>
            <a:r>
              <a:rPr lang="en-US"/>
              <a:t>Extension into Chest Wall-Empyema Necessitatis (Bronchopleuralcutaneous fistula)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7" descr="TBa1effusi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"/>
            <a:ext cx="6400800" cy="605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9" name="Picture 7" descr="786087TBpa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5486400" cy="4502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63" name="Picture 11" descr="786087TBct1_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7430" r="8537" b="14273"/>
          <a:stretch>
            <a:fillRect/>
          </a:stretch>
        </p:blipFill>
        <p:spPr>
          <a:xfrm>
            <a:off x="5181600" y="0"/>
            <a:ext cx="3962400" cy="325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64" name="Picture 12" descr="786087TBct3_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20454" r="11363" b="13637"/>
          <a:stretch>
            <a:fillRect/>
          </a:stretch>
        </p:blipFill>
        <p:spPr>
          <a:xfrm>
            <a:off x="5181600" y="3200400"/>
            <a:ext cx="3962400" cy="319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43" name="Picture 7" descr="1786704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17502"/>
          <a:stretch>
            <a:fillRect/>
          </a:stretch>
        </p:blipFill>
        <p:spPr>
          <a:xfrm>
            <a:off x="0" y="860425"/>
            <a:ext cx="6172200" cy="5202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4" name="Picture 8" descr="1786707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2157"/>
          <a:stretch>
            <a:fillRect/>
          </a:stretch>
        </p:blipFill>
        <p:spPr>
          <a:xfrm>
            <a:off x="6073775" y="762000"/>
            <a:ext cx="3070225" cy="5364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91" name="Picture 7" descr="2053289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0" b="22554"/>
          <a:stretch>
            <a:fillRect/>
          </a:stretch>
        </p:blipFill>
        <p:spPr>
          <a:xfrm>
            <a:off x="0" y="1808163"/>
            <a:ext cx="4495800" cy="310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2" name="Picture 8" descr="205328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25920"/>
          <a:stretch>
            <a:fillRect/>
          </a:stretch>
        </p:blipFill>
        <p:spPr>
          <a:xfrm>
            <a:off x="4495800" y="1839913"/>
            <a:ext cx="4648200" cy="3113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5" name="Picture 7" descr="1821754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/>
          <a:stretch>
            <a:fillRect/>
          </a:stretch>
        </p:blipFill>
        <p:spPr>
          <a:xfrm>
            <a:off x="0" y="1468438"/>
            <a:ext cx="5257800" cy="508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9" name="Picture 11" descr="18219847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24400" r="6390" b="19826"/>
          <a:stretch>
            <a:fillRect/>
          </a:stretch>
        </p:blipFill>
        <p:spPr>
          <a:xfrm>
            <a:off x="5181600" y="990600"/>
            <a:ext cx="3733800" cy="2597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80" name="Picture 12" descr="18219848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18504" r="2975" b="11829"/>
          <a:stretch>
            <a:fillRect/>
          </a:stretch>
        </p:blipFill>
        <p:spPr>
          <a:xfrm>
            <a:off x="5181600" y="3581400"/>
            <a:ext cx="3733800" cy="2987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Empyema Necessitatis</a:t>
            </a:r>
          </a:p>
        </p:txBody>
      </p:sp>
      <p:pic>
        <p:nvPicPr>
          <p:cNvPr id="92167" name="Picture 7" descr="43yF%2006%2015%2002%20CX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22463"/>
            <a:ext cx="4800600" cy="4006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8" name="Picture 8" descr="43yF%2006%2016%2002%20CTSoftTis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211388"/>
            <a:ext cx="4419600" cy="294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TB-Endobronchial Disease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Primary or Post-Primary</a:t>
            </a:r>
          </a:p>
          <a:p>
            <a:r>
              <a:rPr lang="en-US"/>
              <a:t>2-4%</a:t>
            </a:r>
          </a:p>
          <a:p>
            <a:r>
              <a:rPr lang="en-US"/>
              <a:t>Irregular or smooth narrowing</a:t>
            </a:r>
          </a:p>
          <a:p>
            <a:r>
              <a:rPr lang="en-US"/>
              <a:t>Mural Thickening</a:t>
            </a:r>
          </a:p>
          <a:p>
            <a:r>
              <a:rPr lang="en-US"/>
              <a:t>Adenopathy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History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Aristotle-Observance of spread by close contact</a:t>
            </a:r>
          </a:p>
          <a:p>
            <a:pPr>
              <a:lnSpc>
                <a:spcPct val="80000"/>
              </a:lnSpc>
            </a:pPr>
            <a:r>
              <a:rPr lang="en-US"/>
              <a:t>1500’s theory of contagion widely accepted</a:t>
            </a:r>
          </a:p>
          <a:p>
            <a:pPr>
              <a:lnSpc>
                <a:spcPct val="80000"/>
              </a:lnSpc>
            </a:pPr>
            <a:r>
              <a:rPr lang="en-US"/>
              <a:t>Hereditary Disease?</a:t>
            </a:r>
          </a:p>
          <a:p>
            <a:pPr>
              <a:lnSpc>
                <a:spcPct val="80000"/>
              </a:lnSpc>
            </a:pPr>
            <a:r>
              <a:rPr lang="en-US"/>
              <a:t>1865 Jean Villemin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TB is a specific infection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Can be readily inoculated</a:t>
            </a:r>
          </a:p>
          <a:p>
            <a:pPr>
              <a:lnSpc>
                <a:spcPct val="80000"/>
              </a:lnSpc>
            </a:pPr>
            <a:r>
              <a:rPr lang="en-US"/>
              <a:t>1882 Robert Koch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Able to establish adherence to Koch’s Postulates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11" name="Picture 7" descr="1951346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1786" b="34338"/>
          <a:stretch>
            <a:fillRect/>
          </a:stretch>
        </p:blipFill>
        <p:spPr>
          <a:xfrm>
            <a:off x="0" y="838200"/>
            <a:ext cx="4800600" cy="4559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6" name="Picture 12" descr="1952111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32439" r="12082" b="25761"/>
          <a:stretch>
            <a:fillRect/>
          </a:stretch>
        </p:blipFill>
        <p:spPr>
          <a:xfrm>
            <a:off x="4800600" y="3962400"/>
            <a:ext cx="3810000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8" name="Picture 14" descr="19521117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27887" r="12082" b="23311"/>
          <a:stretch>
            <a:fillRect/>
          </a:stretch>
        </p:blipFill>
        <p:spPr>
          <a:xfrm>
            <a:off x="4800600" y="838200"/>
            <a:ext cx="3810000" cy="313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5" name="Picture 7" descr="457538TB2_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78050"/>
            <a:ext cx="4876800" cy="331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6" name="Picture 8" descr="457538TB3_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209800"/>
            <a:ext cx="4191000" cy="3262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303" name="Picture 7" descr="457538endoTB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4117975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4" name="Picture 8" descr="457538L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143000"/>
            <a:ext cx="4935538" cy="4991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 Pericardium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Direct Spread from Mediastinal Nodes</a:t>
            </a:r>
          </a:p>
          <a:p>
            <a:r>
              <a:rPr lang="en-US"/>
              <a:t>Hematogenous Dissemination</a:t>
            </a:r>
          </a:p>
          <a:p>
            <a:r>
              <a:rPr lang="en-US"/>
              <a:t>Thickening With or Without Effusion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83" name="Picture 7" descr="1974490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30305" r="9230" b="25920"/>
          <a:stretch>
            <a:fillRect/>
          </a:stretch>
        </p:blipFill>
        <p:spPr>
          <a:xfrm>
            <a:off x="0" y="2357438"/>
            <a:ext cx="4648200" cy="335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4" name="Picture 8" descr="197449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33672" r="16479" b="27605"/>
          <a:stretch>
            <a:fillRect/>
          </a:stretch>
        </p:blipFill>
        <p:spPr>
          <a:xfrm>
            <a:off x="4495800" y="2357438"/>
            <a:ext cx="4648200" cy="3341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 Complications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Aspergilloma</a:t>
            </a:r>
          </a:p>
          <a:p>
            <a:pPr lvl="1">
              <a:lnSpc>
                <a:spcPct val="90000"/>
              </a:lnSpc>
            </a:pPr>
            <a:r>
              <a:rPr lang="en-US"/>
              <a:t>Prevalence 10% Chronic Cavitary TB</a:t>
            </a:r>
          </a:p>
          <a:p>
            <a:pPr lvl="2">
              <a:lnSpc>
                <a:spcPct val="90000"/>
              </a:lnSpc>
            </a:pPr>
            <a:r>
              <a:rPr lang="en-US"/>
              <a:t>20-50% Aspergilloma in setting of TB</a:t>
            </a:r>
          </a:p>
          <a:p>
            <a:pPr lvl="1">
              <a:lnSpc>
                <a:spcPct val="90000"/>
              </a:lnSpc>
            </a:pPr>
            <a:r>
              <a:rPr lang="en-US"/>
              <a:t>Hemoptyis Common</a:t>
            </a:r>
          </a:p>
          <a:p>
            <a:pPr>
              <a:lnSpc>
                <a:spcPct val="90000"/>
              </a:lnSpc>
            </a:pPr>
            <a:r>
              <a:rPr lang="en-US"/>
              <a:t>Hypertrophied Bronchial Arteries</a:t>
            </a:r>
          </a:p>
          <a:p>
            <a:pPr lvl="1">
              <a:lnSpc>
                <a:spcPct val="90000"/>
              </a:lnSpc>
            </a:pPr>
            <a:r>
              <a:rPr lang="en-US"/>
              <a:t>May Protrude Through Cavity Wall</a:t>
            </a:r>
          </a:p>
          <a:p>
            <a:pPr>
              <a:lnSpc>
                <a:spcPct val="90000"/>
              </a:lnSpc>
            </a:pPr>
            <a:r>
              <a:rPr lang="en-US"/>
              <a:t>Rasmussen Aneurysm</a:t>
            </a:r>
          </a:p>
          <a:p>
            <a:pPr lvl="1">
              <a:lnSpc>
                <a:spcPct val="90000"/>
              </a:lnSpc>
            </a:pPr>
            <a:r>
              <a:rPr lang="en-US"/>
              <a:t>Pseudoaneurysm of Pulmonary Artery</a:t>
            </a:r>
          </a:p>
          <a:p>
            <a:pPr lvl="1">
              <a:lnSpc>
                <a:spcPct val="90000"/>
              </a:lnSpc>
            </a:pPr>
            <a:r>
              <a:rPr lang="en-US"/>
              <a:t>5% at autopsy</a:t>
            </a:r>
          </a:p>
          <a:p>
            <a:pPr lvl="1"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11" name="Picture 7" descr="1901254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r="3722" b="5717"/>
          <a:stretch>
            <a:fillRect/>
          </a:stretch>
        </p:blipFill>
        <p:spPr>
          <a:xfrm>
            <a:off x="609600" y="1219200"/>
            <a:ext cx="4545013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2" name="Picture 8" descr="1901254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r="8026" b="20869"/>
          <a:stretch>
            <a:fillRect/>
          </a:stretch>
        </p:blipFill>
        <p:spPr>
          <a:xfrm>
            <a:off x="5105400" y="1219200"/>
            <a:ext cx="3748088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1" name="Picture 9" descr="17904745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20" r="11636" b="30467"/>
          <a:stretch>
            <a:fillRect/>
          </a:stretch>
        </p:blipFill>
        <p:spPr>
          <a:xfrm>
            <a:off x="1143000" y="152400"/>
            <a:ext cx="6705600" cy="670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5" name="Picture 7" descr="g01jl06g13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24013"/>
            <a:ext cx="4572000" cy="401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6" name="Picture 8" descr="g01jl06g13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71625"/>
            <a:ext cx="4343400" cy="4017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63" name="Picture 7" descr="g01jl06g14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81200"/>
            <a:ext cx="48006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4" name="Picture 8" descr="g01jl06g1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27238"/>
            <a:ext cx="4191000" cy="3875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History</a:t>
            </a: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Francis Williams 1900</a:t>
            </a:r>
          </a:p>
          <a:p>
            <a:pPr lvl="1"/>
            <a:r>
              <a:rPr lang="en-US" sz="2400"/>
              <a:t>Fluoroscopy</a:t>
            </a:r>
          </a:p>
          <a:p>
            <a:pPr lvl="1"/>
            <a:r>
              <a:rPr lang="en-US" sz="2400"/>
              <a:t>Radiographic findings worse than Physical Findings</a:t>
            </a:r>
          </a:p>
          <a:p>
            <a:pPr lvl="1"/>
            <a:r>
              <a:rPr lang="en-US" sz="2400"/>
              <a:t>Diagnosis before symptoms</a:t>
            </a:r>
          </a:p>
          <a:p>
            <a:pPr lvl="1"/>
            <a:r>
              <a:rPr lang="en-US" sz="2400"/>
              <a:t>Follow-up of Disease</a:t>
            </a:r>
          </a:p>
        </p:txBody>
      </p:sp>
      <p:pic>
        <p:nvPicPr>
          <p:cNvPr id="242694" name="Picture 6" descr="tuberculos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20850"/>
            <a:ext cx="41910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"It is arterial blood. I cannot be deceived. That drop of blood is my death warrant. I must die." </a:t>
            </a:r>
          </a:p>
          <a:p>
            <a:r>
              <a:rPr lang="en-US"/>
              <a:t>1820, the poet John Keats died 1 year later at age 25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1" name="Picture 5" descr="tuberculosi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0" y="0"/>
            <a:ext cx="4768850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 and HIV</a:t>
            </a:r>
          </a:p>
        </p:txBody>
      </p:sp>
      <p:pic>
        <p:nvPicPr>
          <p:cNvPr id="19461" name="Picture 5" descr="tbpic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4613" y="1219200"/>
            <a:ext cx="3684587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HIV Coinfection in Persons </a:t>
            </a:r>
            <a:br>
              <a:rPr lang="en-US" dirty="0" smtClean="0"/>
            </a:br>
            <a:r>
              <a:rPr lang="en-US" dirty="0" smtClean="0"/>
              <a:t>Reported with TB, United States, 1993 – 2013*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" y="5943600"/>
            <a:ext cx="6705600" cy="609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100" dirty="0" smtClean="0">
                <a:solidFill>
                  <a:schemeClr val="accent5"/>
                </a:solidFill>
              </a:rPr>
              <a:t>*Updated as of </a:t>
            </a:r>
            <a:r>
              <a:rPr lang="en-US" sz="1100" dirty="0">
                <a:solidFill>
                  <a:srgbClr val="4983F2"/>
                </a:solidFill>
              </a:rPr>
              <a:t>June </a:t>
            </a:r>
            <a:r>
              <a:rPr lang="en-US" sz="1100" dirty="0" smtClean="0">
                <a:solidFill>
                  <a:srgbClr val="4983F2"/>
                </a:solidFill>
              </a:rPr>
              <a:t>11, 2014.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accent5"/>
                </a:solidFill>
              </a:rPr>
              <a:t>Note: Minimum estimates based on reported HIV-positive status among all TB cases in the age group.</a:t>
            </a:r>
            <a:endParaRPr lang="en-US" sz="1100" dirty="0">
              <a:solidFill>
                <a:schemeClr val="accent5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-1652796" y="2995404"/>
            <a:ext cx="41862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% Coinfection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15587789"/>
              </p:ext>
            </p:extLst>
          </p:nvPr>
        </p:nvGraphicFramePr>
        <p:xfrm>
          <a:off x="609600" y="1397000"/>
          <a:ext cx="8153400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3933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and TB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Manifestation Depends on CD4 Count</a:t>
            </a:r>
          </a:p>
          <a:p>
            <a:r>
              <a:rPr lang="en-US"/>
              <a:t>&gt;200-Post-Primary Disease</a:t>
            </a:r>
          </a:p>
          <a:p>
            <a:r>
              <a:rPr lang="en-US"/>
              <a:t>&lt;200</a:t>
            </a:r>
          </a:p>
          <a:p>
            <a:pPr lvl="1"/>
            <a:r>
              <a:rPr lang="en-US"/>
              <a:t>10-20% Normal Chest Radiograph</a:t>
            </a:r>
          </a:p>
          <a:p>
            <a:pPr lvl="1"/>
            <a:r>
              <a:rPr lang="en-US"/>
              <a:t>Low Prevalence of Cavitation</a:t>
            </a:r>
          </a:p>
          <a:p>
            <a:pPr lvl="1"/>
            <a:r>
              <a:rPr lang="en-US"/>
              <a:t>Adenopathy Common</a:t>
            </a:r>
          </a:p>
          <a:p>
            <a:pPr lvl="1"/>
            <a:r>
              <a:rPr lang="en-US"/>
              <a:t>Miliary Disease</a:t>
            </a:r>
          </a:p>
          <a:p>
            <a:r>
              <a:rPr lang="en-US"/>
              <a:t>May Transiently “Worsen” with HAART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9" name="Picture 7" descr="127131_TB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68438"/>
            <a:ext cx="5029200" cy="492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600" name="Picture 8" descr="127131_TB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925" y="1524000"/>
            <a:ext cx="4029075" cy="4906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9" name="Picture 9" descr="127131_TBct1_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57800" cy="3462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50" name="Picture 10" descr="127131_TBct2_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46463"/>
            <a:ext cx="3810000" cy="3411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51" name="Picture 11" descr="127131_TBct3_2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429000"/>
            <a:ext cx="2709863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52" name="Picture 12" descr="127131_TBct4_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429000"/>
            <a:ext cx="290195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51" name="Picture 7" descr="181979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31989" r="14413" b="29288"/>
          <a:stretch>
            <a:fillRect/>
          </a:stretch>
        </p:blipFill>
        <p:spPr>
          <a:xfrm>
            <a:off x="228600" y="2133600"/>
            <a:ext cx="4495800" cy="3133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2" name="Picture 8" descr="181979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28621" r="12259" b="29288"/>
          <a:stretch>
            <a:fillRect/>
          </a:stretch>
        </p:blipFill>
        <p:spPr>
          <a:xfrm>
            <a:off x="4572000" y="2101850"/>
            <a:ext cx="4572000" cy="317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 descr="poster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88963"/>
            <a:ext cx="8229600" cy="5222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Cures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Cato of Rome</a:t>
            </a:r>
          </a:p>
          <a:p>
            <a:pPr lvl="1">
              <a:lnSpc>
                <a:spcPct val="90000"/>
              </a:lnSpc>
            </a:pPr>
            <a:r>
              <a:rPr lang="en-US"/>
              <a:t>Lukewarm bath of human urine from a person who had eaten cabbage</a:t>
            </a:r>
          </a:p>
          <a:p>
            <a:pPr>
              <a:lnSpc>
                <a:spcPct val="90000"/>
              </a:lnSpc>
            </a:pPr>
            <a:r>
              <a:rPr lang="en-US"/>
              <a:t>Pliny the Elder</a:t>
            </a:r>
          </a:p>
          <a:p>
            <a:pPr lvl="1">
              <a:lnSpc>
                <a:spcPct val="90000"/>
              </a:lnSpc>
            </a:pPr>
            <a:r>
              <a:rPr lang="en-US"/>
              <a:t>Wolf lung boiled in wine</a:t>
            </a:r>
          </a:p>
          <a:p>
            <a:pPr lvl="1">
              <a:lnSpc>
                <a:spcPct val="90000"/>
              </a:lnSpc>
            </a:pPr>
            <a:r>
              <a:rPr lang="en-US"/>
              <a:t>Bear’s blood mixed with honey</a:t>
            </a:r>
          </a:p>
          <a:p>
            <a:pPr>
              <a:lnSpc>
                <a:spcPct val="90000"/>
              </a:lnSpc>
            </a:pPr>
            <a:r>
              <a:rPr lang="en-US"/>
              <a:t>Petrus Forestus</a:t>
            </a:r>
          </a:p>
          <a:p>
            <a:pPr lvl="1">
              <a:lnSpc>
                <a:spcPct val="90000"/>
              </a:lnSpc>
            </a:pPr>
            <a:r>
              <a:rPr lang="en-US"/>
              <a:t>Nurse from a young woman placed so they can suckle continuously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Worldwide</a:t>
            </a:r>
          </a:p>
          <a:p>
            <a:pPr lvl="1"/>
            <a:r>
              <a:rPr lang="en-US" dirty="0" smtClean="0"/>
              <a:t>9 </a:t>
            </a:r>
            <a:r>
              <a:rPr lang="en-US" dirty="0"/>
              <a:t>million cases/year</a:t>
            </a:r>
          </a:p>
          <a:p>
            <a:pPr lvl="1"/>
            <a:r>
              <a:rPr lang="en-US" dirty="0" smtClean="0"/>
              <a:t>1.5 </a:t>
            </a:r>
            <a:r>
              <a:rPr lang="en-US" dirty="0"/>
              <a:t>million deaths</a:t>
            </a:r>
          </a:p>
          <a:p>
            <a:pPr lvl="1"/>
            <a:r>
              <a:rPr lang="en-US" dirty="0"/>
              <a:t>Leading cause of death due to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Broussais (1772-1838)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Strong Pulse, Strong Patient-Bleed</a:t>
            </a:r>
          </a:p>
          <a:p>
            <a:r>
              <a:rPr lang="en-US"/>
              <a:t>Strong Pulse, Weak Patient-Bleed</a:t>
            </a:r>
          </a:p>
          <a:p>
            <a:r>
              <a:rPr lang="en-US"/>
              <a:t>Weak Pulse, Strong Patient-Prefer to Bleed</a:t>
            </a:r>
          </a:p>
          <a:p>
            <a:r>
              <a:rPr lang="en-US"/>
              <a:t>Weak Pulse, Weak Patient-Bleeding Containdicated</a:t>
            </a:r>
          </a:p>
          <a:p>
            <a:endParaRPr lang="en-US"/>
          </a:p>
          <a:p>
            <a:r>
              <a:rPr lang="en-US"/>
              <a:t>50 Leeches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z="4000"/>
              <a:t>TB Surgical Therapy</a:t>
            </a:r>
            <a:br>
              <a:rPr lang="en-US" sz="4000"/>
            </a:br>
            <a:endParaRPr lang="en-US" sz="4000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/>
              <a:t>Incision/Drainage</a:t>
            </a:r>
          </a:p>
          <a:p>
            <a:r>
              <a:rPr lang="en-US"/>
              <a:t>Collapse Therapy</a:t>
            </a:r>
          </a:p>
          <a:p>
            <a:pPr lvl="1"/>
            <a:r>
              <a:rPr lang="en-US"/>
              <a:t>Pneumothorax</a:t>
            </a:r>
          </a:p>
          <a:p>
            <a:r>
              <a:rPr lang="en-US"/>
              <a:t>Resection</a:t>
            </a:r>
          </a:p>
        </p:txBody>
      </p:sp>
      <p:pic>
        <p:nvPicPr>
          <p:cNvPr id="21513" name="Picture 9" descr="s10a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625" y="0"/>
            <a:ext cx="26193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4" name="Picture 10" descr="plombag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>
          <a:xfrm>
            <a:off x="0" y="3435350"/>
            <a:ext cx="3505200" cy="3422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5" name="Picture 11" descr="1465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16745" r="13388" b="22278"/>
          <a:stretch>
            <a:fillRect/>
          </a:stretch>
        </p:blipFill>
        <p:spPr>
          <a:xfrm>
            <a:off x="3505200" y="3429000"/>
            <a:ext cx="312420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 descr="4Porch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04838"/>
            <a:ext cx="7772400" cy="563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5" name="Picture 5" descr="FEATURE-PHOSPHORUS-325_tcm18-18856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513" y="228600"/>
            <a:ext cx="4408487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TB Therapy-Current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1940’s-Streptomycin</a:t>
            </a:r>
          </a:p>
          <a:p>
            <a:r>
              <a:rPr lang="en-US"/>
              <a:t>1952-Isoniazid</a:t>
            </a:r>
          </a:p>
          <a:p>
            <a:r>
              <a:rPr lang="en-US"/>
              <a:t>1970’s-Isoniazid + Rifampin Shortens Duration 18 to 9 Months</a:t>
            </a:r>
          </a:p>
          <a:p>
            <a:r>
              <a:rPr lang="en-US"/>
              <a:t>1980’s-Pyrozinamide-3 drugs, 6 Months</a:t>
            </a:r>
          </a:p>
          <a:p>
            <a:r>
              <a:rPr lang="en-US"/>
              <a:t>Ethambutol</a:t>
            </a:r>
          </a:p>
          <a:p>
            <a:r>
              <a:rPr lang="en-US"/>
              <a:t>Multi-drug Resistance</a:t>
            </a:r>
          </a:p>
          <a:p>
            <a:pPr lvl="1"/>
            <a:r>
              <a:rPr lang="en-US"/>
              <a:t>Resistance to Isoniazid and Rifampin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r>
              <a:rPr lang="en-US" sz="3600"/>
              <a:t>“Dad always thought laughter was the best medicine, which I guess is why several of us died of tuberculosis”</a:t>
            </a:r>
            <a:r>
              <a:rPr lang="en-US"/>
              <a:t> </a:t>
            </a:r>
          </a:p>
          <a:p>
            <a:endParaRPr lang="en-US"/>
          </a:p>
          <a:p>
            <a:pPr lvl="1"/>
            <a:r>
              <a:rPr lang="en-US"/>
              <a:t>Deep Thoughts with Jack Handy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Response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/>
              <a:t>Sputum Culture</a:t>
            </a:r>
          </a:p>
          <a:p>
            <a:r>
              <a:rPr lang="en-US"/>
              <a:t>Radiographs Poor Predictor</a:t>
            </a:r>
          </a:p>
          <a:p>
            <a:r>
              <a:rPr lang="en-US"/>
              <a:t>May Transiently Worsen over First 3 Months</a:t>
            </a:r>
          </a:p>
          <a:p>
            <a:r>
              <a:rPr lang="en-US"/>
              <a:t>Failure to Regress After 3 Months Suggests Drug Resistance (or Non-Compliance)</a:t>
            </a:r>
          </a:p>
          <a:p>
            <a:r>
              <a:rPr lang="en-US"/>
              <a:t>May take up to 2 Years to Resolve Completely</a:t>
            </a:r>
          </a:p>
          <a:p>
            <a:r>
              <a:rPr lang="en-US"/>
              <a:t>Residual Cavities/Bronchiectasis 70%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5" name="Picture 5" descr="poster_spitti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314325"/>
            <a:ext cx="7086600" cy="5367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to suspect TB</a:t>
            </a:r>
          </a:p>
          <a:p>
            <a:pPr lvl="1"/>
            <a:r>
              <a:rPr lang="en-US"/>
              <a:t>Cavitary Disease Apical Posterior Segment</a:t>
            </a:r>
          </a:p>
          <a:p>
            <a:pPr lvl="2"/>
            <a:r>
              <a:rPr lang="en-US"/>
              <a:t>Endobronchial Spread</a:t>
            </a:r>
          </a:p>
          <a:p>
            <a:pPr lvl="1"/>
            <a:r>
              <a:rPr lang="en-US"/>
              <a:t>Upper Lobe Pneumonia in Debilitated, Alcoholic, Prisoner, etc.</a:t>
            </a:r>
          </a:p>
          <a:p>
            <a:pPr lvl="1"/>
            <a:r>
              <a:rPr lang="en-US"/>
              <a:t>Unilateral Adenopathy in Child</a:t>
            </a:r>
          </a:p>
          <a:p>
            <a:pPr lvl="1"/>
            <a:r>
              <a:rPr lang="en-US"/>
              <a:t>Adenopathy in HIV</a:t>
            </a:r>
          </a:p>
          <a:p>
            <a:r>
              <a:rPr lang="en-US"/>
              <a:t>If You Suspect TB, You MUST Call</a:t>
            </a:r>
          </a:p>
          <a:p>
            <a:pPr lvl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ShockwaveFlash1" r:id="rId2" imgW="8000000" imgH="4800000"/>
        </mc:Choice>
        <mc:Fallback>
          <p:control name="ShockwaveFlash1" r:id="rId2" imgW="8000000" imgH="48000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1524000"/>
                  <a:ext cx="7999413" cy="480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27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1400</Words>
  <Application>Microsoft Office PowerPoint</Application>
  <PresentationFormat>On-screen Show (4:3)</PresentationFormat>
  <Paragraphs>362</Paragraphs>
  <Slides>100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Default Design</vt:lpstr>
      <vt:lpstr>Tuberculosis</vt:lpstr>
      <vt:lpstr>PowerPoint Presentation</vt:lpstr>
      <vt:lpstr>PowerPoint Presentation</vt:lpstr>
      <vt:lpstr>PowerPoint Presentation</vt:lpstr>
      <vt:lpstr>A Little History</vt:lpstr>
      <vt:lpstr>Aphorisms</vt:lpstr>
      <vt:lpstr>A Little History</vt:lpstr>
      <vt:lpstr>A Little History</vt:lpstr>
      <vt:lpstr>Epidemiology</vt:lpstr>
      <vt:lpstr>Reported TB Cases  United States, 1982–2013*</vt:lpstr>
      <vt:lpstr>TB Morbidity United States, 2008–2013</vt:lpstr>
      <vt:lpstr>TB Case Rates,* United States, 2013</vt:lpstr>
      <vt:lpstr>TB Case Rates* by Age Group  United States, 1993–2013</vt:lpstr>
      <vt:lpstr>TB Case Rates by Age Group and Sex,  United States, 2013</vt:lpstr>
      <vt:lpstr>Trends in TB Cases in Foreign-born Persons, United States, 1993 – 2013*</vt:lpstr>
      <vt:lpstr>TB Cases by Residence in Correctional Facilities, Age ≥15, United States, 1993-2013*</vt:lpstr>
      <vt:lpstr>TB Cases Reported as Homeless in the  12 Months Prior to Diagnosis,  Age ≥15, United States, 1993-2013*</vt:lpstr>
      <vt:lpstr>PowerPoint Presentation</vt:lpstr>
      <vt:lpstr>Pathophysiology</vt:lpstr>
      <vt:lpstr>Pathophysiology</vt:lpstr>
      <vt:lpstr>PowerPoint Presentation</vt:lpstr>
      <vt:lpstr>PowerPoint Presentation</vt:lpstr>
      <vt:lpstr>Signs and Symptoms</vt:lpstr>
      <vt:lpstr>PowerPoint Presentation</vt:lpstr>
      <vt:lpstr>Diagnosis</vt:lpstr>
      <vt:lpstr>PowerPoint Presentation</vt:lpstr>
      <vt:lpstr>Sir Samuel Garth</vt:lpstr>
      <vt:lpstr>Primary Tuberculosis</vt:lpstr>
      <vt:lpstr>PowerPoint Presentation</vt:lpstr>
      <vt:lpstr>PowerPoint Presentation</vt:lpstr>
      <vt:lpstr>PowerPoint Presentation</vt:lpstr>
      <vt:lpstr>Progressive Primary TB</vt:lpstr>
      <vt:lpstr>PowerPoint Presentation</vt:lpstr>
      <vt:lpstr>PowerPoint Presentation</vt:lpstr>
      <vt:lpstr>PowerPoint Presentation</vt:lpstr>
      <vt:lpstr>PowerPoint Presentation</vt:lpstr>
      <vt:lpstr>Miliary TB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Fredrick Chopin (1810-1849)</vt:lpstr>
      <vt:lpstr>Post-Primary TB</vt:lpstr>
      <vt:lpstr>Post-Primary TB Chest Radiograph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Cry of the Poor Consumptive</vt:lpstr>
      <vt:lpstr>Post-Primary Tuberculosis CT</vt:lpstr>
      <vt:lpstr>PowerPoint Presentation</vt:lpstr>
      <vt:lpstr>PowerPoint Presentation</vt:lpstr>
      <vt:lpstr>PowerPoint Presentation</vt:lpstr>
      <vt:lpstr>Jimmy Rogers 1931 TB Blues</vt:lpstr>
      <vt:lpstr>Active vs. Inactive</vt:lpstr>
      <vt:lpstr>TB-Pleura</vt:lpstr>
      <vt:lpstr>Primary Pleura Disease</vt:lpstr>
      <vt:lpstr>Post-Primary Pleura Disease</vt:lpstr>
      <vt:lpstr>Tuberculous Empyema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Empyema Necessitatis</vt:lpstr>
      <vt:lpstr>TB-Endobronchial Disease</vt:lpstr>
      <vt:lpstr>PowerPoint Presentation</vt:lpstr>
      <vt:lpstr>PowerPoint Presentation</vt:lpstr>
      <vt:lpstr>PowerPoint Presentation</vt:lpstr>
      <vt:lpstr>TB Pericardium</vt:lpstr>
      <vt:lpstr>PowerPoint Presentation</vt:lpstr>
      <vt:lpstr>TB Complications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TB and HIV</vt:lpstr>
      <vt:lpstr>Estimated HIV Coinfection in Persons  Reported with TB, United States, 1993 – 2013*</vt:lpstr>
      <vt:lpstr>HIV and TB</vt:lpstr>
      <vt:lpstr>PowerPoint Presentation</vt:lpstr>
      <vt:lpstr>PowerPoint Presentation</vt:lpstr>
      <vt:lpstr>PowerPoint Presentation</vt:lpstr>
      <vt:lpstr>PowerPoint Presentation</vt:lpstr>
      <vt:lpstr>Early Cures</vt:lpstr>
      <vt:lpstr>Broussais (1772-1838)</vt:lpstr>
      <vt:lpstr>TB Surgical Therapy </vt:lpstr>
      <vt:lpstr>PowerPoint Presentation</vt:lpstr>
      <vt:lpstr>PowerPoint Presentation</vt:lpstr>
      <vt:lpstr>TB Therapy-Current</vt:lpstr>
      <vt:lpstr>PowerPoint Presentation</vt:lpstr>
      <vt:lpstr>Treatment Response</vt:lpstr>
      <vt:lpstr>PowerPoint Presentation</vt:lpstr>
      <vt:lpstr>Conclusion</vt:lpstr>
      <vt:lpstr>PowerPoint Presentation</vt:lpstr>
      <vt:lpstr>PowerPoint Presentation</vt:lpstr>
    </vt:vector>
  </TitlesOfParts>
  <Company>MUSC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Tuberculosis</dc:title>
  <dc:creator>Preferred Customer</dc:creator>
  <cp:lastModifiedBy>Windows User</cp:lastModifiedBy>
  <cp:revision>24</cp:revision>
  <dcterms:created xsi:type="dcterms:W3CDTF">2007-03-14T12:25:46Z</dcterms:created>
  <dcterms:modified xsi:type="dcterms:W3CDTF">2017-04-21T18:58:36Z</dcterms:modified>
</cp:coreProperties>
</file>