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4.xml" ContentType="application/vnd.openxmlformats-officedocument.presentationml.notesSlide+xml"/>
  <Override PartName="/ppt/charts/chart5.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60"/>
  </p:notesMasterIdLst>
  <p:sldIdLst>
    <p:sldId id="256" r:id="rId2"/>
    <p:sldId id="257" r:id="rId3"/>
    <p:sldId id="260" r:id="rId4"/>
    <p:sldId id="273" r:id="rId5"/>
    <p:sldId id="304" r:id="rId6"/>
    <p:sldId id="305" r:id="rId7"/>
    <p:sldId id="306" r:id="rId8"/>
    <p:sldId id="307" r:id="rId9"/>
    <p:sldId id="262" r:id="rId10"/>
    <p:sldId id="290" r:id="rId11"/>
    <p:sldId id="263" r:id="rId12"/>
    <p:sldId id="267" r:id="rId13"/>
    <p:sldId id="268" r:id="rId14"/>
    <p:sldId id="272" r:id="rId15"/>
    <p:sldId id="299" r:id="rId16"/>
    <p:sldId id="276" r:id="rId17"/>
    <p:sldId id="270" r:id="rId18"/>
    <p:sldId id="277" r:id="rId19"/>
    <p:sldId id="274" r:id="rId20"/>
    <p:sldId id="283" r:id="rId21"/>
    <p:sldId id="280" r:id="rId22"/>
    <p:sldId id="293" r:id="rId23"/>
    <p:sldId id="275" r:id="rId24"/>
    <p:sldId id="303" r:id="rId25"/>
    <p:sldId id="284" r:id="rId26"/>
    <p:sldId id="294" r:id="rId27"/>
    <p:sldId id="278" r:id="rId28"/>
    <p:sldId id="302" r:id="rId29"/>
    <p:sldId id="279" r:id="rId30"/>
    <p:sldId id="282" r:id="rId31"/>
    <p:sldId id="285" r:id="rId32"/>
    <p:sldId id="297" r:id="rId33"/>
    <p:sldId id="296" r:id="rId34"/>
    <p:sldId id="287" r:id="rId35"/>
    <p:sldId id="325" r:id="rId36"/>
    <p:sldId id="317" r:id="rId37"/>
    <p:sldId id="318" r:id="rId38"/>
    <p:sldId id="309" r:id="rId39"/>
    <p:sldId id="326" r:id="rId40"/>
    <p:sldId id="312" r:id="rId41"/>
    <p:sldId id="310" r:id="rId42"/>
    <p:sldId id="313" r:id="rId43"/>
    <p:sldId id="314" r:id="rId44"/>
    <p:sldId id="315" r:id="rId45"/>
    <p:sldId id="316" r:id="rId46"/>
    <p:sldId id="319" r:id="rId47"/>
    <p:sldId id="320" r:id="rId48"/>
    <p:sldId id="321" r:id="rId49"/>
    <p:sldId id="322" r:id="rId50"/>
    <p:sldId id="323" r:id="rId51"/>
    <p:sldId id="324" r:id="rId52"/>
    <p:sldId id="327" r:id="rId53"/>
    <p:sldId id="328" r:id="rId54"/>
    <p:sldId id="329" r:id="rId55"/>
    <p:sldId id="332" r:id="rId56"/>
    <p:sldId id="330" r:id="rId57"/>
    <p:sldId id="331" r:id="rId58"/>
    <p:sldId id="289"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yes, Sabrina L." initials="SL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76" autoAdjust="0"/>
  </p:normalViewPr>
  <p:slideViewPr>
    <p:cSldViewPr>
      <p:cViewPr>
        <p:scale>
          <a:sx n="80" d="100"/>
          <a:sy n="80" d="100"/>
        </p:scale>
        <p:origin x="-1960" y="-27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2088"/>
    </p:cViewPr>
  </p:sorterViewPr>
  <p:notesViewPr>
    <p:cSldViewPr>
      <p:cViewPr varScale="1">
        <p:scale>
          <a:sx n="32" d="100"/>
          <a:sy n="32" d="100"/>
        </p:scale>
        <p:origin x="-274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printerSettings" Target="printerSettings/printerSettings1.bin"/><Relationship Id="rId62" Type="http://schemas.openxmlformats.org/officeDocument/2006/relationships/commentAuthors" Target="commentAuthor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https://insite.spectrum-health.org/secure/urology-research/Research%20Documents/ProstateMRIdatabase2016.01.28%20S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insite.spectrum-health.org/secure/urology-research/Research%20Documents/ProstateMRIdatabase2016.01.28%20S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insite.spectrum-health.org/secure/urology-research/Research%20Documents/ProstateMRIdatabase2016.01.28%20SN.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266140088443089"/>
          <c:y val="0.0231484896970971"/>
          <c:w val="0.752178450536006"/>
          <c:h val="0.703288225309338"/>
        </c:manualLayout>
      </c:layout>
      <c:bar3DChart>
        <c:barDir val="col"/>
        <c:grouping val="stacked"/>
        <c:varyColors val="0"/>
        <c:ser>
          <c:idx val="2"/>
          <c:order val="0"/>
          <c:tx>
            <c:strRef>
              <c:f>Sheet2!$F$4</c:f>
              <c:strCache>
                <c:ptCount val="1"/>
                <c:pt idx="0">
                  <c:v>Other</c:v>
                </c:pt>
              </c:strCache>
            </c:strRef>
          </c:tx>
          <c:invertIfNegative val="0"/>
          <c:cat>
            <c:numRef>
              <c:f>Sheet2!$G$1:$L$1</c:f>
              <c:numCache>
                <c:formatCode>General</c:formatCode>
                <c:ptCount val="6"/>
                <c:pt idx="0">
                  <c:v>2010.0</c:v>
                </c:pt>
                <c:pt idx="1">
                  <c:v>2011.0</c:v>
                </c:pt>
                <c:pt idx="2">
                  <c:v>2012.0</c:v>
                </c:pt>
                <c:pt idx="3">
                  <c:v>2013.0</c:v>
                </c:pt>
                <c:pt idx="4">
                  <c:v>2014.0</c:v>
                </c:pt>
                <c:pt idx="5">
                  <c:v>2015.0</c:v>
                </c:pt>
              </c:numCache>
            </c:numRef>
          </c:cat>
          <c:val>
            <c:numRef>
              <c:f>Sheet2!$G$4:$L$4</c:f>
              <c:numCache>
                <c:formatCode>General</c:formatCode>
                <c:ptCount val="6"/>
                <c:pt idx="0">
                  <c:v>2.0</c:v>
                </c:pt>
                <c:pt idx="1">
                  <c:v>2.0</c:v>
                </c:pt>
                <c:pt idx="2">
                  <c:v>1.0</c:v>
                </c:pt>
                <c:pt idx="3">
                  <c:v>3.0</c:v>
                </c:pt>
                <c:pt idx="4">
                  <c:v>2.0</c:v>
                </c:pt>
                <c:pt idx="5">
                  <c:v>5.0</c:v>
                </c:pt>
              </c:numCache>
            </c:numRef>
          </c:val>
        </c:ser>
        <c:ser>
          <c:idx val="1"/>
          <c:order val="1"/>
          <c:tx>
            <c:strRef>
              <c:f>Sheet2!$F$3</c:f>
              <c:strCache>
                <c:ptCount val="1"/>
                <c:pt idx="0">
                  <c:v>PCa screening</c:v>
                </c:pt>
              </c:strCache>
            </c:strRef>
          </c:tx>
          <c:invertIfNegative val="0"/>
          <c:cat>
            <c:numRef>
              <c:f>Sheet2!$G$1:$L$1</c:f>
              <c:numCache>
                <c:formatCode>General</c:formatCode>
                <c:ptCount val="6"/>
                <c:pt idx="0">
                  <c:v>2010.0</c:v>
                </c:pt>
                <c:pt idx="1">
                  <c:v>2011.0</c:v>
                </c:pt>
                <c:pt idx="2">
                  <c:v>2012.0</c:v>
                </c:pt>
                <c:pt idx="3">
                  <c:v>2013.0</c:v>
                </c:pt>
                <c:pt idx="4">
                  <c:v>2014.0</c:v>
                </c:pt>
                <c:pt idx="5">
                  <c:v>2015.0</c:v>
                </c:pt>
              </c:numCache>
            </c:numRef>
          </c:cat>
          <c:val>
            <c:numRef>
              <c:f>Sheet2!$G$3:$L$3</c:f>
              <c:numCache>
                <c:formatCode>General</c:formatCode>
                <c:ptCount val="6"/>
                <c:pt idx="0">
                  <c:v>2.0</c:v>
                </c:pt>
                <c:pt idx="1">
                  <c:v>13.0</c:v>
                </c:pt>
                <c:pt idx="2">
                  <c:v>10.0</c:v>
                </c:pt>
                <c:pt idx="3">
                  <c:v>33.0</c:v>
                </c:pt>
                <c:pt idx="4">
                  <c:v>49.0</c:v>
                </c:pt>
                <c:pt idx="5">
                  <c:v>92.0</c:v>
                </c:pt>
              </c:numCache>
            </c:numRef>
          </c:val>
        </c:ser>
        <c:ser>
          <c:idx val="0"/>
          <c:order val="2"/>
          <c:tx>
            <c:strRef>
              <c:f>Sheet2!$F$2</c:f>
              <c:strCache>
                <c:ptCount val="1"/>
                <c:pt idx="0">
                  <c:v>PCa </c:v>
                </c:pt>
              </c:strCache>
            </c:strRef>
          </c:tx>
          <c:invertIfNegative val="0"/>
          <c:cat>
            <c:numRef>
              <c:f>Sheet2!$G$1:$L$1</c:f>
              <c:numCache>
                <c:formatCode>General</c:formatCode>
                <c:ptCount val="6"/>
                <c:pt idx="0">
                  <c:v>2010.0</c:v>
                </c:pt>
                <c:pt idx="1">
                  <c:v>2011.0</c:v>
                </c:pt>
                <c:pt idx="2">
                  <c:v>2012.0</c:v>
                </c:pt>
                <c:pt idx="3">
                  <c:v>2013.0</c:v>
                </c:pt>
                <c:pt idx="4">
                  <c:v>2014.0</c:v>
                </c:pt>
                <c:pt idx="5">
                  <c:v>2015.0</c:v>
                </c:pt>
              </c:numCache>
            </c:numRef>
          </c:cat>
          <c:val>
            <c:numRef>
              <c:f>Sheet2!$G$2:$L$2</c:f>
              <c:numCache>
                <c:formatCode>General</c:formatCode>
                <c:ptCount val="6"/>
                <c:pt idx="0">
                  <c:v>17.0</c:v>
                </c:pt>
                <c:pt idx="1">
                  <c:v>32.0</c:v>
                </c:pt>
                <c:pt idx="2">
                  <c:v>37.0</c:v>
                </c:pt>
                <c:pt idx="3">
                  <c:v>53.0</c:v>
                </c:pt>
                <c:pt idx="4">
                  <c:v>57.0</c:v>
                </c:pt>
                <c:pt idx="5">
                  <c:v>127.0</c:v>
                </c:pt>
              </c:numCache>
            </c:numRef>
          </c:val>
        </c:ser>
        <c:dLbls>
          <c:showLegendKey val="0"/>
          <c:showVal val="0"/>
          <c:showCatName val="0"/>
          <c:showSerName val="0"/>
          <c:showPercent val="0"/>
          <c:showBubbleSize val="0"/>
        </c:dLbls>
        <c:gapWidth val="95"/>
        <c:gapDepth val="95"/>
        <c:shape val="box"/>
        <c:axId val="-2120858392"/>
        <c:axId val="-2120856040"/>
        <c:axId val="0"/>
      </c:bar3DChart>
      <c:catAx>
        <c:axId val="-2120858392"/>
        <c:scaling>
          <c:orientation val="minMax"/>
        </c:scaling>
        <c:delete val="0"/>
        <c:axPos val="b"/>
        <c:numFmt formatCode="General" sourceLinked="1"/>
        <c:majorTickMark val="none"/>
        <c:minorTickMark val="none"/>
        <c:tickLblPos val="nextTo"/>
        <c:crossAx val="-2120856040"/>
        <c:crosses val="autoZero"/>
        <c:auto val="1"/>
        <c:lblAlgn val="ctr"/>
        <c:lblOffset val="100"/>
        <c:noMultiLvlLbl val="0"/>
      </c:catAx>
      <c:valAx>
        <c:axId val="-2120856040"/>
        <c:scaling>
          <c:orientation val="minMax"/>
        </c:scaling>
        <c:delete val="0"/>
        <c:axPos val="l"/>
        <c:majorGridlines/>
        <c:title>
          <c:tx>
            <c:rich>
              <a:bodyPr/>
              <a:lstStyle/>
              <a:p>
                <a:pPr>
                  <a:defRPr/>
                </a:pPr>
                <a:r>
                  <a:rPr lang="en-US"/>
                  <a:t>MRI</a:t>
                </a:r>
              </a:p>
            </c:rich>
          </c:tx>
          <c:layout>
            <c:manualLayout>
              <c:xMode val="edge"/>
              <c:yMode val="edge"/>
              <c:x val="0.103989647145935"/>
              <c:y val="0.213349494046811"/>
            </c:manualLayout>
          </c:layout>
          <c:overlay val="0"/>
        </c:title>
        <c:numFmt formatCode="General" sourceLinked="1"/>
        <c:majorTickMark val="none"/>
        <c:minorTickMark val="none"/>
        <c:tickLblPos val="nextTo"/>
        <c:crossAx val="-2120858392"/>
        <c:crosses val="autoZero"/>
        <c:crossBetween val="between"/>
      </c:valAx>
      <c:dTable>
        <c:showHorzBorder val="1"/>
        <c:showVertBorder val="1"/>
        <c:showOutline val="1"/>
        <c:showKeys val="1"/>
      </c:dTable>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249277340332459"/>
          <c:y val="0.0514005540974045"/>
          <c:w val="0.750722659667543"/>
          <c:h val="0.709996719160106"/>
        </c:manualLayout>
      </c:layout>
      <c:bar3DChart>
        <c:barDir val="col"/>
        <c:grouping val="stacked"/>
        <c:varyColors val="0"/>
        <c:ser>
          <c:idx val="1"/>
          <c:order val="0"/>
          <c:tx>
            <c:strRef>
              <c:f>Sheet2!$A$94</c:f>
              <c:strCache>
                <c:ptCount val="1"/>
                <c:pt idx="0">
                  <c:v>Other physician</c:v>
                </c:pt>
              </c:strCache>
            </c:strRef>
          </c:tx>
          <c:invertIfNegative val="0"/>
          <c:cat>
            <c:numRef>
              <c:f>Sheet2!$B$92:$G$92</c:f>
              <c:numCache>
                <c:formatCode>General</c:formatCode>
                <c:ptCount val="6"/>
                <c:pt idx="0">
                  <c:v>2010.0</c:v>
                </c:pt>
                <c:pt idx="1">
                  <c:v>2011.0</c:v>
                </c:pt>
                <c:pt idx="2">
                  <c:v>2012.0</c:v>
                </c:pt>
                <c:pt idx="3">
                  <c:v>2013.0</c:v>
                </c:pt>
                <c:pt idx="4">
                  <c:v>2014.0</c:v>
                </c:pt>
                <c:pt idx="5">
                  <c:v>2015.0</c:v>
                </c:pt>
              </c:numCache>
            </c:numRef>
          </c:cat>
          <c:val>
            <c:numRef>
              <c:f>Sheet2!$B$94:$G$94</c:f>
              <c:numCache>
                <c:formatCode>General</c:formatCode>
                <c:ptCount val="6"/>
                <c:pt idx="0">
                  <c:v>0.0</c:v>
                </c:pt>
                <c:pt idx="1">
                  <c:v>3.0</c:v>
                </c:pt>
                <c:pt idx="2">
                  <c:v>1.0</c:v>
                </c:pt>
                <c:pt idx="3">
                  <c:v>2.0</c:v>
                </c:pt>
                <c:pt idx="4">
                  <c:v>8.0</c:v>
                </c:pt>
                <c:pt idx="5">
                  <c:v>14.0</c:v>
                </c:pt>
              </c:numCache>
            </c:numRef>
          </c:val>
        </c:ser>
        <c:ser>
          <c:idx val="0"/>
          <c:order val="1"/>
          <c:tx>
            <c:strRef>
              <c:f>Sheet2!$A$93</c:f>
              <c:strCache>
                <c:ptCount val="1"/>
                <c:pt idx="0">
                  <c:v>Urologist</c:v>
                </c:pt>
              </c:strCache>
            </c:strRef>
          </c:tx>
          <c:invertIfNegative val="0"/>
          <c:cat>
            <c:numRef>
              <c:f>Sheet2!$B$92:$G$92</c:f>
              <c:numCache>
                <c:formatCode>General</c:formatCode>
                <c:ptCount val="6"/>
                <c:pt idx="0">
                  <c:v>2010.0</c:v>
                </c:pt>
                <c:pt idx="1">
                  <c:v>2011.0</c:v>
                </c:pt>
                <c:pt idx="2">
                  <c:v>2012.0</c:v>
                </c:pt>
                <c:pt idx="3">
                  <c:v>2013.0</c:v>
                </c:pt>
                <c:pt idx="4">
                  <c:v>2014.0</c:v>
                </c:pt>
                <c:pt idx="5">
                  <c:v>2015.0</c:v>
                </c:pt>
              </c:numCache>
            </c:numRef>
          </c:cat>
          <c:val>
            <c:numRef>
              <c:f>Sheet2!$B$93:$G$93</c:f>
              <c:numCache>
                <c:formatCode>General</c:formatCode>
                <c:ptCount val="6"/>
                <c:pt idx="0">
                  <c:v>4.0</c:v>
                </c:pt>
                <c:pt idx="1">
                  <c:v>10.0</c:v>
                </c:pt>
                <c:pt idx="2">
                  <c:v>5.0</c:v>
                </c:pt>
                <c:pt idx="3">
                  <c:v>13.0</c:v>
                </c:pt>
                <c:pt idx="4">
                  <c:v>16.0</c:v>
                </c:pt>
                <c:pt idx="5">
                  <c:v>28.0</c:v>
                </c:pt>
              </c:numCache>
            </c:numRef>
          </c:val>
        </c:ser>
        <c:dLbls>
          <c:showLegendKey val="0"/>
          <c:showVal val="0"/>
          <c:showCatName val="0"/>
          <c:showSerName val="0"/>
          <c:showPercent val="0"/>
          <c:showBubbleSize val="0"/>
        </c:dLbls>
        <c:gapWidth val="95"/>
        <c:gapDepth val="95"/>
        <c:shape val="box"/>
        <c:axId val="-2122399864"/>
        <c:axId val="-2122396888"/>
        <c:axId val="0"/>
      </c:bar3DChart>
      <c:catAx>
        <c:axId val="-2122399864"/>
        <c:scaling>
          <c:orientation val="minMax"/>
        </c:scaling>
        <c:delete val="0"/>
        <c:axPos val="b"/>
        <c:numFmt formatCode="General" sourceLinked="1"/>
        <c:majorTickMark val="none"/>
        <c:minorTickMark val="none"/>
        <c:tickLblPos val="nextTo"/>
        <c:crossAx val="-2122396888"/>
        <c:crosses val="autoZero"/>
        <c:auto val="1"/>
        <c:lblAlgn val="ctr"/>
        <c:lblOffset val="100"/>
        <c:noMultiLvlLbl val="0"/>
      </c:catAx>
      <c:valAx>
        <c:axId val="-2122396888"/>
        <c:scaling>
          <c:orientation val="minMax"/>
        </c:scaling>
        <c:delete val="0"/>
        <c:axPos val="l"/>
        <c:majorGridlines/>
        <c:title>
          <c:tx>
            <c:rich>
              <a:bodyPr/>
              <a:lstStyle/>
              <a:p>
                <a:pPr>
                  <a:defRPr/>
                </a:pPr>
                <a:r>
                  <a:rPr lang="en-US"/>
                  <a:t>Ordering Physician</a:t>
                </a:r>
              </a:p>
            </c:rich>
          </c:tx>
          <c:layout>
            <c:manualLayout>
              <c:xMode val="edge"/>
              <c:yMode val="edge"/>
              <c:x val="0.150832877892202"/>
              <c:y val="0.147330842119311"/>
            </c:manualLayout>
          </c:layout>
          <c:overlay val="0"/>
        </c:title>
        <c:numFmt formatCode="General" sourceLinked="1"/>
        <c:majorTickMark val="none"/>
        <c:minorTickMark val="none"/>
        <c:tickLblPos val="nextTo"/>
        <c:crossAx val="-2122399864"/>
        <c:crosses val="autoZero"/>
        <c:crossBetween val="between"/>
      </c:valAx>
      <c:dTable>
        <c:showHorzBorder val="1"/>
        <c:showVertBorder val="1"/>
        <c:showOutline val="1"/>
        <c:showKeys val="1"/>
      </c:dTable>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floor>
    <c:sideWall>
      <c:thickness val="0"/>
    </c:sideWall>
    <c:backWall>
      <c:thickness val="0"/>
    </c:backWall>
    <c:plotArea>
      <c:layout>
        <c:manualLayout>
          <c:layoutTarget val="inner"/>
          <c:xMode val="edge"/>
          <c:yMode val="edge"/>
          <c:x val="0.131734595092412"/>
          <c:y val="0.024227552785344"/>
          <c:w val="0.850178040244969"/>
          <c:h val="0.63027793691775"/>
        </c:manualLayout>
      </c:layout>
      <c:bar3DChart>
        <c:barDir val="col"/>
        <c:grouping val="stacked"/>
        <c:varyColors val="0"/>
        <c:ser>
          <c:idx val="0"/>
          <c:order val="0"/>
          <c:tx>
            <c:strRef>
              <c:f>Sheet1!$J$23</c:f>
              <c:strCache>
                <c:ptCount val="1"/>
                <c:pt idx="0">
                  <c:v>Low</c:v>
                </c:pt>
              </c:strCache>
            </c:strRef>
          </c:tx>
          <c:invertIfNegative val="0"/>
          <c:cat>
            <c:strRef>
              <c:f>Sheet1!$I$24:$I$26</c:f>
              <c:strCache>
                <c:ptCount val="3"/>
                <c:pt idx="0">
                  <c:v>Early</c:v>
                </c:pt>
                <c:pt idx="1">
                  <c:v>Mid</c:v>
                </c:pt>
                <c:pt idx="2">
                  <c:v>PI-RADS</c:v>
                </c:pt>
              </c:strCache>
            </c:strRef>
          </c:cat>
          <c:val>
            <c:numRef>
              <c:f>Sheet1!$J$24:$J$26</c:f>
              <c:numCache>
                <c:formatCode>0.0%</c:formatCode>
                <c:ptCount val="3"/>
                <c:pt idx="0">
                  <c:v>0.225296442687748</c:v>
                </c:pt>
                <c:pt idx="1">
                  <c:v>0.304347826086957</c:v>
                </c:pt>
                <c:pt idx="2">
                  <c:v>0.421875000000001</c:v>
                </c:pt>
              </c:numCache>
            </c:numRef>
          </c:val>
        </c:ser>
        <c:ser>
          <c:idx val="1"/>
          <c:order val="1"/>
          <c:tx>
            <c:strRef>
              <c:f>Sheet1!$K$23</c:f>
              <c:strCache>
                <c:ptCount val="1"/>
                <c:pt idx="0">
                  <c:v>Intermediate</c:v>
                </c:pt>
              </c:strCache>
            </c:strRef>
          </c:tx>
          <c:invertIfNegative val="0"/>
          <c:cat>
            <c:strRef>
              <c:f>Sheet1!$I$24:$I$26</c:f>
              <c:strCache>
                <c:ptCount val="3"/>
                <c:pt idx="0">
                  <c:v>Early</c:v>
                </c:pt>
                <c:pt idx="1">
                  <c:v>Mid</c:v>
                </c:pt>
                <c:pt idx="2">
                  <c:v>PI-RADS</c:v>
                </c:pt>
              </c:strCache>
            </c:strRef>
          </c:cat>
          <c:val>
            <c:numRef>
              <c:f>Sheet1!$K$24:$K$26</c:f>
              <c:numCache>
                <c:formatCode>0.0%</c:formatCode>
                <c:ptCount val="3"/>
                <c:pt idx="0">
                  <c:v>0.158102766798419</c:v>
                </c:pt>
                <c:pt idx="1">
                  <c:v>0.141304347826087</c:v>
                </c:pt>
                <c:pt idx="2">
                  <c:v>0.15625</c:v>
                </c:pt>
              </c:numCache>
            </c:numRef>
          </c:val>
        </c:ser>
        <c:ser>
          <c:idx val="2"/>
          <c:order val="2"/>
          <c:tx>
            <c:strRef>
              <c:f>Sheet1!$L$23</c:f>
              <c:strCache>
                <c:ptCount val="1"/>
                <c:pt idx="0">
                  <c:v>High</c:v>
                </c:pt>
              </c:strCache>
            </c:strRef>
          </c:tx>
          <c:invertIfNegative val="0"/>
          <c:cat>
            <c:strRef>
              <c:f>Sheet1!$I$24:$I$26</c:f>
              <c:strCache>
                <c:ptCount val="3"/>
                <c:pt idx="0">
                  <c:v>Early</c:v>
                </c:pt>
                <c:pt idx="1">
                  <c:v>Mid</c:v>
                </c:pt>
                <c:pt idx="2">
                  <c:v>PI-RADS</c:v>
                </c:pt>
              </c:strCache>
            </c:strRef>
          </c:cat>
          <c:val>
            <c:numRef>
              <c:f>Sheet1!$L$24:$L$26</c:f>
              <c:numCache>
                <c:formatCode>0.0%</c:formatCode>
                <c:ptCount val="3"/>
                <c:pt idx="0">
                  <c:v>0.616600790513836</c:v>
                </c:pt>
                <c:pt idx="1">
                  <c:v>0.554347826086957</c:v>
                </c:pt>
                <c:pt idx="2">
                  <c:v>0.421875000000001</c:v>
                </c:pt>
              </c:numCache>
            </c:numRef>
          </c:val>
        </c:ser>
        <c:dLbls>
          <c:showLegendKey val="0"/>
          <c:showVal val="0"/>
          <c:showCatName val="0"/>
          <c:showSerName val="0"/>
          <c:showPercent val="0"/>
          <c:showBubbleSize val="0"/>
        </c:dLbls>
        <c:gapWidth val="95"/>
        <c:gapDepth val="95"/>
        <c:shape val="box"/>
        <c:axId val="-2120258712"/>
        <c:axId val="-2120255736"/>
        <c:axId val="0"/>
      </c:bar3DChart>
      <c:catAx>
        <c:axId val="-2120258712"/>
        <c:scaling>
          <c:orientation val="minMax"/>
        </c:scaling>
        <c:delete val="0"/>
        <c:axPos val="b"/>
        <c:majorTickMark val="none"/>
        <c:minorTickMark val="none"/>
        <c:tickLblPos val="nextTo"/>
        <c:crossAx val="-2120255736"/>
        <c:crosses val="autoZero"/>
        <c:auto val="1"/>
        <c:lblAlgn val="ctr"/>
        <c:lblOffset val="100"/>
        <c:noMultiLvlLbl val="0"/>
      </c:catAx>
      <c:valAx>
        <c:axId val="-2120255736"/>
        <c:scaling>
          <c:orientation val="minMax"/>
        </c:scaling>
        <c:delete val="0"/>
        <c:axPos val="l"/>
        <c:majorGridlines/>
        <c:title>
          <c:tx>
            <c:rich>
              <a:bodyPr/>
              <a:lstStyle/>
              <a:p>
                <a:pPr>
                  <a:defRPr/>
                </a:pPr>
                <a:r>
                  <a:rPr lang="en-US"/>
                  <a:t>Suspicion level</a:t>
                </a:r>
              </a:p>
            </c:rich>
          </c:tx>
          <c:layout>
            <c:manualLayout>
              <c:xMode val="edge"/>
              <c:yMode val="edge"/>
              <c:x val="0.04225656167979"/>
              <c:y val="0.137379337999417"/>
            </c:manualLayout>
          </c:layout>
          <c:overlay val="0"/>
        </c:title>
        <c:numFmt formatCode="0%" sourceLinked="0"/>
        <c:majorTickMark val="none"/>
        <c:minorTickMark val="none"/>
        <c:tickLblPos val="nextTo"/>
        <c:crossAx val="-2120258712"/>
        <c:crosses val="autoZero"/>
        <c:crossBetween val="between"/>
        <c:majorUnit val="0.2"/>
      </c:valAx>
      <c:dTable>
        <c:showHorzBorder val="1"/>
        <c:showVertBorder val="1"/>
        <c:showOutline val="1"/>
        <c:showKeys val="1"/>
      </c:dTable>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734595092412"/>
          <c:y val="0.0791863517060368"/>
          <c:w val="0.850178040244969"/>
          <c:h val="0.596141732283465"/>
        </c:manualLayout>
      </c:layout>
      <c:barChart>
        <c:barDir val="col"/>
        <c:grouping val="percentStacked"/>
        <c:varyColors val="0"/>
        <c:ser>
          <c:idx val="0"/>
          <c:order val="0"/>
          <c:tx>
            <c:strRef>
              <c:f>Sheet1!$J$23</c:f>
              <c:strCache>
                <c:ptCount val="1"/>
                <c:pt idx="0">
                  <c:v>Low</c:v>
                </c:pt>
              </c:strCache>
            </c:strRef>
          </c:tx>
          <c:invertIfNegative val="0"/>
          <c:cat>
            <c:strRef>
              <c:f>Sheet1!$I$24:$I$32</c:f>
              <c:strCache>
                <c:ptCount val="9"/>
                <c:pt idx="0">
                  <c:v>Early</c:v>
                </c:pt>
                <c:pt idx="1">
                  <c:v>Mid</c:v>
                </c:pt>
                <c:pt idx="2">
                  <c:v>PI-RADS</c:v>
                </c:pt>
                <c:pt idx="3">
                  <c:v>Early</c:v>
                </c:pt>
                <c:pt idx="4">
                  <c:v>Mid</c:v>
                </c:pt>
                <c:pt idx="5">
                  <c:v>PI-RADS</c:v>
                </c:pt>
                <c:pt idx="6">
                  <c:v>Early</c:v>
                </c:pt>
                <c:pt idx="7">
                  <c:v>Mid</c:v>
                </c:pt>
                <c:pt idx="8">
                  <c:v>PI-RADS</c:v>
                </c:pt>
              </c:strCache>
            </c:strRef>
          </c:cat>
          <c:val>
            <c:numRef>
              <c:f>Sheet1!$J$24:$J$32</c:f>
              <c:numCache>
                <c:formatCode>0%</c:formatCode>
                <c:ptCount val="9"/>
                <c:pt idx="0">
                  <c:v>0.225296442687747</c:v>
                </c:pt>
                <c:pt idx="1">
                  <c:v>0.304347826086957</c:v>
                </c:pt>
                <c:pt idx="2">
                  <c:v>0.421875</c:v>
                </c:pt>
                <c:pt idx="3">
                  <c:v>0.333333333333333</c:v>
                </c:pt>
                <c:pt idx="4">
                  <c:v>0.425</c:v>
                </c:pt>
                <c:pt idx="5">
                  <c:v>0.526315789473684</c:v>
                </c:pt>
                <c:pt idx="6">
                  <c:v>0.141104294478528</c:v>
                </c:pt>
                <c:pt idx="7">
                  <c:v>0.196078431372549</c:v>
                </c:pt>
                <c:pt idx="8">
                  <c:v>0.324324324324324</c:v>
                </c:pt>
              </c:numCache>
            </c:numRef>
          </c:val>
        </c:ser>
        <c:ser>
          <c:idx val="1"/>
          <c:order val="1"/>
          <c:tx>
            <c:strRef>
              <c:f>Sheet1!$K$23</c:f>
              <c:strCache>
                <c:ptCount val="1"/>
                <c:pt idx="0">
                  <c:v>Intermediate</c:v>
                </c:pt>
              </c:strCache>
            </c:strRef>
          </c:tx>
          <c:invertIfNegative val="0"/>
          <c:cat>
            <c:strRef>
              <c:f>Sheet1!$I$24:$I$32</c:f>
              <c:strCache>
                <c:ptCount val="9"/>
                <c:pt idx="0">
                  <c:v>Early</c:v>
                </c:pt>
                <c:pt idx="1">
                  <c:v>Mid</c:v>
                </c:pt>
                <c:pt idx="2">
                  <c:v>PI-RADS</c:v>
                </c:pt>
                <c:pt idx="3">
                  <c:v>Early</c:v>
                </c:pt>
                <c:pt idx="4">
                  <c:v>Mid</c:v>
                </c:pt>
                <c:pt idx="5">
                  <c:v>PI-RADS</c:v>
                </c:pt>
                <c:pt idx="6">
                  <c:v>Early</c:v>
                </c:pt>
                <c:pt idx="7">
                  <c:v>Mid</c:v>
                </c:pt>
                <c:pt idx="8">
                  <c:v>PI-RADS</c:v>
                </c:pt>
              </c:strCache>
            </c:strRef>
          </c:cat>
          <c:val>
            <c:numRef>
              <c:f>Sheet1!$K$24:$K$32</c:f>
              <c:numCache>
                <c:formatCode>0%</c:formatCode>
                <c:ptCount val="9"/>
                <c:pt idx="0">
                  <c:v>0.158102766798419</c:v>
                </c:pt>
                <c:pt idx="1">
                  <c:v>0.141304347826087</c:v>
                </c:pt>
                <c:pt idx="2">
                  <c:v>0.15625</c:v>
                </c:pt>
                <c:pt idx="3">
                  <c:v>0.222222222222222</c:v>
                </c:pt>
                <c:pt idx="4">
                  <c:v>0.225</c:v>
                </c:pt>
                <c:pt idx="5">
                  <c:v>0.184210526315789</c:v>
                </c:pt>
                <c:pt idx="6">
                  <c:v>0.128834355828221</c:v>
                </c:pt>
                <c:pt idx="7">
                  <c:v>0.0784313725490196</c:v>
                </c:pt>
                <c:pt idx="8">
                  <c:v>0.144144144144144</c:v>
                </c:pt>
              </c:numCache>
            </c:numRef>
          </c:val>
        </c:ser>
        <c:ser>
          <c:idx val="2"/>
          <c:order val="2"/>
          <c:tx>
            <c:strRef>
              <c:f>Sheet1!$L$23</c:f>
              <c:strCache>
                <c:ptCount val="1"/>
                <c:pt idx="0">
                  <c:v>High</c:v>
                </c:pt>
              </c:strCache>
            </c:strRef>
          </c:tx>
          <c:invertIfNegative val="0"/>
          <c:cat>
            <c:strRef>
              <c:f>Sheet1!$I$24:$I$32</c:f>
              <c:strCache>
                <c:ptCount val="9"/>
                <c:pt idx="0">
                  <c:v>Early</c:v>
                </c:pt>
                <c:pt idx="1">
                  <c:v>Mid</c:v>
                </c:pt>
                <c:pt idx="2">
                  <c:v>PI-RADS</c:v>
                </c:pt>
                <c:pt idx="3">
                  <c:v>Early</c:v>
                </c:pt>
                <c:pt idx="4">
                  <c:v>Mid</c:v>
                </c:pt>
                <c:pt idx="5">
                  <c:v>PI-RADS</c:v>
                </c:pt>
                <c:pt idx="6">
                  <c:v>Early</c:v>
                </c:pt>
                <c:pt idx="7">
                  <c:v>Mid</c:v>
                </c:pt>
                <c:pt idx="8">
                  <c:v>PI-RADS</c:v>
                </c:pt>
              </c:strCache>
            </c:strRef>
          </c:cat>
          <c:val>
            <c:numRef>
              <c:f>Sheet1!$L$24:$L$32</c:f>
              <c:numCache>
                <c:formatCode>0%</c:formatCode>
                <c:ptCount val="9"/>
                <c:pt idx="0">
                  <c:v>0.616600790513834</c:v>
                </c:pt>
                <c:pt idx="1">
                  <c:v>0.554347826086957</c:v>
                </c:pt>
                <c:pt idx="2">
                  <c:v>0.421875</c:v>
                </c:pt>
                <c:pt idx="3">
                  <c:v>0.444444444444444</c:v>
                </c:pt>
                <c:pt idx="4">
                  <c:v>0.35</c:v>
                </c:pt>
                <c:pt idx="5">
                  <c:v>0.289473684210526</c:v>
                </c:pt>
                <c:pt idx="6">
                  <c:v>0.730061349693251</c:v>
                </c:pt>
                <c:pt idx="7">
                  <c:v>0.725490196078431</c:v>
                </c:pt>
                <c:pt idx="8">
                  <c:v>0.531531531531532</c:v>
                </c:pt>
              </c:numCache>
            </c:numRef>
          </c:val>
        </c:ser>
        <c:dLbls>
          <c:showLegendKey val="0"/>
          <c:showVal val="0"/>
          <c:showCatName val="0"/>
          <c:showSerName val="0"/>
          <c:showPercent val="0"/>
          <c:showBubbleSize val="0"/>
        </c:dLbls>
        <c:gapWidth val="95"/>
        <c:overlap val="100"/>
        <c:axId val="-2121148296"/>
        <c:axId val="-2121145320"/>
      </c:barChart>
      <c:catAx>
        <c:axId val="-2121148296"/>
        <c:scaling>
          <c:orientation val="minMax"/>
        </c:scaling>
        <c:delete val="0"/>
        <c:axPos val="b"/>
        <c:majorTickMark val="none"/>
        <c:minorTickMark val="none"/>
        <c:tickLblPos val="nextTo"/>
        <c:crossAx val="-2121145320"/>
        <c:crosses val="autoZero"/>
        <c:auto val="1"/>
        <c:lblAlgn val="ctr"/>
        <c:lblOffset val="100"/>
        <c:noMultiLvlLbl val="0"/>
      </c:catAx>
      <c:valAx>
        <c:axId val="-2121145320"/>
        <c:scaling>
          <c:orientation val="minMax"/>
        </c:scaling>
        <c:delete val="0"/>
        <c:axPos val="l"/>
        <c:majorGridlines/>
        <c:title>
          <c:tx>
            <c:rich>
              <a:bodyPr/>
              <a:lstStyle/>
              <a:p>
                <a:pPr>
                  <a:defRPr/>
                </a:pPr>
                <a:r>
                  <a:rPr lang="en-US"/>
                  <a:t>Suspicion level</a:t>
                </a:r>
              </a:p>
            </c:rich>
          </c:tx>
          <c:layout>
            <c:manualLayout>
              <c:xMode val="edge"/>
              <c:yMode val="edge"/>
              <c:x val="0.04225656167979"/>
              <c:y val="0.137379337999417"/>
            </c:manualLayout>
          </c:layout>
          <c:overlay val="0"/>
        </c:title>
        <c:numFmt formatCode="0%" sourceLinked="0"/>
        <c:majorTickMark val="none"/>
        <c:minorTickMark val="none"/>
        <c:tickLblPos val="nextTo"/>
        <c:crossAx val="-2121148296"/>
        <c:crosses val="autoZero"/>
        <c:crossBetween val="between"/>
        <c:majorUnit val="0.2"/>
      </c:valAx>
      <c:dTable>
        <c:showHorzBorder val="1"/>
        <c:showVertBorder val="1"/>
        <c:showOutline val="1"/>
        <c:showKeys val="1"/>
      </c:dTable>
    </c:plotArea>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invertIfNegative val="0"/>
          <c:cat>
            <c:strRef>
              <c:f>Sheet1!$A$1:$A$3</c:f>
              <c:strCache>
                <c:ptCount val="3"/>
                <c:pt idx="0">
                  <c:v>Early</c:v>
                </c:pt>
                <c:pt idx="1">
                  <c:v>Mid</c:v>
                </c:pt>
                <c:pt idx="2">
                  <c:v>PI-RADSv2</c:v>
                </c:pt>
              </c:strCache>
            </c:strRef>
          </c:cat>
          <c:val>
            <c:numRef>
              <c:f>Sheet1!$B$1:$B$3</c:f>
              <c:numCache>
                <c:formatCode>0%</c:formatCode>
                <c:ptCount val="3"/>
                <c:pt idx="0">
                  <c:v>0.49</c:v>
                </c:pt>
                <c:pt idx="1">
                  <c:v>0.47</c:v>
                </c:pt>
                <c:pt idx="2">
                  <c:v>0.700000000000001</c:v>
                </c:pt>
              </c:numCache>
            </c:numRef>
          </c:val>
        </c:ser>
        <c:dLbls>
          <c:showLegendKey val="0"/>
          <c:showVal val="0"/>
          <c:showCatName val="0"/>
          <c:showSerName val="0"/>
          <c:showPercent val="0"/>
          <c:showBubbleSize val="0"/>
        </c:dLbls>
        <c:gapWidth val="150"/>
        <c:shape val="box"/>
        <c:axId val="-2127702648"/>
        <c:axId val="-2127699512"/>
        <c:axId val="0"/>
      </c:bar3DChart>
      <c:catAx>
        <c:axId val="-2127702648"/>
        <c:scaling>
          <c:orientation val="minMax"/>
        </c:scaling>
        <c:delete val="0"/>
        <c:axPos val="b"/>
        <c:majorTickMark val="out"/>
        <c:minorTickMark val="none"/>
        <c:tickLblPos val="nextTo"/>
        <c:txPr>
          <a:bodyPr/>
          <a:lstStyle/>
          <a:p>
            <a:pPr>
              <a:defRPr sz="1400" b="1" i="0" baseline="0"/>
            </a:pPr>
            <a:endParaRPr lang="en-US"/>
          </a:p>
        </c:txPr>
        <c:crossAx val="-2127699512"/>
        <c:crosses val="autoZero"/>
        <c:auto val="1"/>
        <c:lblAlgn val="ctr"/>
        <c:lblOffset val="100"/>
        <c:noMultiLvlLbl val="0"/>
      </c:catAx>
      <c:valAx>
        <c:axId val="-2127699512"/>
        <c:scaling>
          <c:orientation val="minMax"/>
        </c:scaling>
        <c:delete val="0"/>
        <c:axPos val="l"/>
        <c:majorGridlines/>
        <c:numFmt formatCode="0%" sourceLinked="1"/>
        <c:majorTickMark val="out"/>
        <c:minorTickMark val="none"/>
        <c:tickLblPos val="nextTo"/>
        <c:txPr>
          <a:bodyPr/>
          <a:lstStyle/>
          <a:p>
            <a:pPr>
              <a:defRPr sz="1400" b="0" i="0" baseline="0"/>
            </a:pPr>
            <a:endParaRPr lang="en-US"/>
          </a:p>
        </c:txPr>
        <c:crossAx val="-2127702648"/>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5EF0CB-12AA-4C5D-8A65-A007B5BB91C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57EA767B-34DE-42E6-BADB-945FBBEE2EEB}">
      <dgm:prSet phldrT="[Text]"/>
      <dgm:spPr>
        <a:solidFill>
          <a:schemeClr val="accent4"/>
        </a:solidFill>
      </dgm:spPr>
      <dgm:t>
        <a:bodyPr/>
        <a:lstStyle/>
        <a:p>
          <a:r>
            <a:rPr lang="en-US" dirty="0" smtClean="0"/>
            <a:t>PMR</a:t>
          </a:r>
          <a:endParaRPr lang="en-US" dirty="0"/>
        </a:p>
      </dgm:t>
    </dgm:pt>
    <dgm:pt modelId="{B841C4E7-49E0-4B64-A0DC-3777BAC56DE4}" type="parTrans" cxnId="{786A0108-BAA6-4359-B999-C61ED4BAA4F7}">
      <dgm:prSet/>
      <dgm:spPr/>
      <dgm:t>
        <a:bodyPr/>
        <a:lstStyle/>
        <a:p>
          <a:endParaRPr lang="en-US"/>
        </a:p>
      </dgm:t>
    </dgm:pt>
    <dgm:pt modelId="{1EE5AA20-0E56-473F-BA9F-5E3571B31C04}" type="sibTrans" cxnId="{786A0108-BAA6-4359-B999-C61ED4BAA4F7}">
      <dgm:prSet/>
      <dgm:spPr/>
      <dgm:t>
        <a:bodyPr/>
        <a:lstStyle/>
        <a:p>
          <a:endParaRPr lang="en-US"/>
        </a:p>
      </dgm:t>
    </dgm:pt>
    <dgm:pt modelId="{119571E7-7FE8-4D5C-AD91-DA211943D975}">
      <dgm:prSet phldrT="[Text]" custT="1"/>
      <dgm:spPr>
        <a:solidFill>
          <a:schemeClr val="accent6"/>
        </a:solidFill>
      </dgm:spPr>
      <dgm:t>
        <a:bodyPr/>
        <a:lstStyle/>
        <a:p>
          <a:r>
            <a:rPr lang="en-US" sz="2000" dirty="0" smtClean="0"/>
            <a:t>Radiologists</a:t>
          </a:r>
          <a:endParaRPr lang="en-US" sz="2000" dirty="0"/>
        </a:p>
      </dgm:t>
    </dgm:pt>
    <dgm:pt modelId="{BA19A2E6-952A-406A-9E62-A6A04781554E}" type="parTrans" cxnId="{7F778260-055A-4A9C-9706-E609A80A9D95}">
      <dgm:prSet/>
      <dgm:spPr/>
      <dgm:t>
        <a:bodyPr/>
        <a:lstStyle/>
        <a:p>
          <a:endParaRPr lang="en-US"/>
        </a:p>
      </dgm:t>
    </dgm:pt>
    <dgm:pt modelId="{CC6C5A5D-6C19-4B4E-BF75-AC613F16AE76}" type="sibTrans" cxnId="{7F778260-055A-4A9C-9706-E609A80A9D95}">
      <dgm:prSet/>
      <dgm:spPr/>
      <dgm:t>
        <a:bodyPr/>
        <a:lstStyle/>
        <a:p>
          <a:endParaRPr lang="en-US"/>
        </a:p>
      </dgm:t>
    </dgm:pt>
    <dgm:pt modelId="{B3D98926-5FFB-4159-8BA0-2380903CD592}">
      <dgm:prSet phldrT="[Text]" custT="1"/>
      <dgm:spPr>
        <a:solidFill>
          <a:schemeClr val="accent2"/>
        </a:solidFill>
      </dgm:spPr>
      <dgm:t>
        <a:bodyPr/>
        <a:lstStyle/>
        <a:p>
          <a:r>
            <a:rPr lang="en-US" sz="2000" dirty="0" smtClean="0"/>
            <a:t>Application Specialists</a:t>
          </a:r>
          <a:endParaRPr lang="en-US" sz="2000" dirty="0"/>
        </a:p>
      </dgm:t>
    </dgm:pt>
    <dgm:pt modelId="{4AC0FF0B-E515-499A-8F7E-E1FCDE894991}" type="parTrans" cxnId="{333E35B4-AAF2-4F87-97F0-8F8ADF914BE5}">
      <dgm:prSet/>
      <dgm:spPr/>
      <dgm:t>
        <a:bodyPr/>
        <a:lstStyle/>
        <a:p>
          <a:endParaRPr lang="en-US"/>
        </a:p>
      </dgm:t>
    </dgm:pt>
    <dgm:pt modelId="{068B51DB-8CD0-4979-8E05-A151513905B4}" type="sibTrans" cxnId="{333E35B4-AAF2-4F87-97F0-8F8ADF914BE5}">
      <dgm:prSet/>
      <dgm:spPr/>
      <dgm:t>
        <a:bodyPr/>
        <a:lstStyle/>
        <a:p>
          <a:endParaRPr lang="en-US"/>
        </a:p>
      </dgm:t>
    </dgm:pt>
    <dgm:pt modelId="{90366157-4444-4AE4-A905-CE2663F54BF6}">
      <dgm:prSet phldrT="[Text]" custT="1"/>
      <dgm:spPr>
        <a:solidFill>
          <a:schemeClr val="accent1"/>
        </a:solidFill>
      </dgm:spPr>
      <dgm:t>
        <a:bodyPr/>
        <a:lstStyle/>
        <a:p>
          <a:r>
            <a:rPr lang="en-US" sz="2000" dirty="0" smtClean="0"/>
            <a:t>Urologists</a:t>
          </a:r>
          <a:endParaRPr lang="en-US" sz="2000" dirty="0"/>
        </a:p>
      </dgm:t>
    </dgm:pt>
    <dgm:pt modelId="{19AB3D51-C791-4CB5-BC29-47DE83DDC520}" type="sibTrans" cxnId="{6E0CE213-E703-4F79-A5E1-466AB93889CA}">
      <dgm:prSet/>
      <dgm:spPr/>
      <dgm:t>
        <a:bodyPr/>
        <a:lstStyle/>
        <a:p>
          <a:endParaRPr lang="en-US"/>
        </a:p>
      </dgm:t>
    </dgm:pt>
    <dgm:pt modelId="{18D96131-E8D7-431F-9A64-60BB6ABD68A7}" type="parTrans" cxnId="{6E0CE213-E703-4F79-A5E1-466AB93889CA}">
      <dgm:prSet/>
      <dgm:spPr/>
      <dgm:t>
        <a:bodyPr/>
        <a:lstStyle/>
        <a:p>
          <a:endParaRPr lang="en-US"/>
        </a:p>
      </dgm:t>
    </dgm:pt>
    <dgm:pt modelId="{8B68D70A-0C91-4AFF-9246-792696D281CB}" type="pres">
      <dgm:prSet presAssocID="{925EF0CB-12AA-4C5D-8A65-A007B5BB91C1}" presName="Name0" presStyleCnt="0">
        <dgm:presLayoutVars>
          <dgm:chMax val="1"/>
          <dgm:dir/>
          <dgm:animLvl val="ctr"/>
          <dgm:resizeHandles val="exact"/>
        </dgm:presLayoutVars>
      </dgm:prSet>
      <dgm:spPr/>
      <dgm:t>
        <a:bodyPr/>
        <a:lstStyle/>
        <a:p>
          <a:endParaRPr lang="en-US"/>
        </a:p>
      </dgm:t>
    </dgm:pt>
    <dgm:pt modelId="{232DFE93-9CFE-4A7B-8906-8417BF2C40FF}" type="pres">
      <dgm:prSet presAssocID="{57EA767B-34DE-42E6-BADB-945FBBEE2EEB}" presName="centerShape" presStyleLbl="node0" presStyleIdx="0" presStyleCnt="1" custLinFactNeighborX="-244" custLinFactNeighborY="-3044"/>
      <dgm:spPr/>
      <dgm:t>
        <a:bodyPr/>
        <a:lstStyle/>
        <a:p>
          <a:endParaRPr lang="en-US"/>
        </a:p>
      </dgm:t>
    </dgm:pt>
    <dgm:pt modelId="{83FCD19B-F79B-4369-8B0D-27B4BE6CA6EB}" type="pres">
      <dgm:prSet presAssocID="{90366157-4444-4AE4-A905-CE2663F54BF6}" presName="node" presStyleLbl="node1" presStyleIdx="0" presStyleCnt="3" custScaleX="133948" custScaleY="121038">
        <dgm:presLayoutVars>
          <dgm:bulletEnabled val="1"/>
        </dgm:presLayoutVars>
      </dgm:prSet>
      <dgm:spPr/>
      <dgm:t>
        <a:bodyPr/>
        <a:lstStyle/>
        <a:p>
          <a:endParaRPr lang="en-US"/>
        </a:p>
      </dgm:t>
    </dgm:pt>
    <dgm:pt modelId="{47EDAE53-F932-4968-95EB-0B322B7B1481}" type="pres">
      <dgm:prSet presAssocID="{90366157-4444-4AE4-A905-CE2663F54BF6}" presName="dummy" presStyleCnt="0"/>
      <dgm:spPr/>
    </dgm:pt>
    <dgm:pt modelId="{C3DF490D-0B95-454A-9D24-A256ADBF2639}" type="pres">
      <dgm:prSet presAssocID="{19AB3D51-C791-4CB5-BC29-47DE83DDC520}" presName="sibTrans" presStyleLbl="sibTrans2D1" presStyleIdx="0" presStyleCnt="3"/>
      <dgm:spPr/>
      <dgm:t>
        <a:bodyPr/>
        <a:lstStyle/>
        <a:p>
          <a:endParaRPr lang="en-US"/>
        </a:p>
      </dgm:t>
    </dgm:pt>
    <dgm:pt modelId="{1ECDCFD7-ADBA-4685-97FF-E25744F6E6B5}" type="pres">
      <dgm:prSet presAssocID="{119571E7-7FE8-4D5C-AD91-DA211943D975}" presName="node" presStyleLbl="node1" presStyleIdx="1" presStyleCnt="3" custScaleX="145323" custScaleY="144069">
        <dgm:presLayoutVars>
          <dgm:bulletEnabled val="1"/>
        </dgm:presLayoutVars>
      </dgm:prSet>
      <dgm:spPr/>
      <dgm:t>
        <a:bodyPr/>
        <a:lstStyle/>
        <a:p>
          <a:endParaRPr lang="en-US"/>
        </a:p>
      </dgm:t>
    </dgm:pt>
    <dgm:pt modelId="{992DB6D2-99E4-4E26-BD7C-509131184147}" type="pres">
      <dgm:prSet presAssocID="{119571E7-7FE8-4D5C-AD91-DA211943D975}" presName="dummy" presStyleCnt="0"/>
      <dgm:spPr/>
    </dgm:pt>
    <dgm:pt modelId="{230A246D-4F28-49FE-BC69-0AC9DDFE8881}" type="pres">
      <dgm:prSet presAssocID="{CC6C5A5D-6C19-4B4E-BF75-AC613F16AE76}" presName="sibTrans" presStyleLbl="sibTrans2D1" presStyleIdx="1" presStyleCnt="3"/>
      <dgm:spPr/>
      <dgm:t>
        <a:bodyPr/>
        <a:lstStyle/>
        <a:p>
          <a:endParaRPr lang="en-US"/>
        </a:p>
      </dgm:t>
    </dgm:pt>
    <dgm:pt modelId="{051C7AEE-9F3E-4CA7-A7ED-6A02F03D9186}" type="pres">
      <dgm:prSet presAssocID="{B3D98926-5FFB-4159-8BA0-2380903CD592}" presName="node" presStyleLbl="node1" presStyleIdx="2" presStyleCnt="3" custScaleX="144273" custScaleY="140061" custRadScaleRad="102376" custRadScaleInc="-1044">
        <dgm:presLayoutVars>
          <dgm:bulletEnabled val="1"/>
        </dgm:presLayoutVars>
      </dgm:prSet>
      <dgm:spPr/>
      <dgm:t>
        <a:bodyPr/>
        <a:lstStyle/>
        <a:p>
          <a:endParaRPr lang="en-US"/>
        </a:p>
      </dgm:t>
    </dgm:pt>
    <dgm:pt modelId="{4D9615F7-F59C-4546-AF02-4966663D3F5A}" type="pres">
      <dgm:prSet presAssocID="{B3D98926-5FFB-4159-8BA0-2380903CD592}" presName="dummy" presStyleCnt="0"/>
      <dgm:spPr/>
    </dgm:pt>
    <dgm:pt modelId="{92010F09-FB04-4105-9BFC-65CC33282D88}" type="pres">
      <dgm:prSet presAssocID="{068B51DB-8CD0-4979-8E05-A151513905B4}" presName="sibTrans" presStyleLbl="sibTrans2D1" presStyleIdx="2" presStyleCnt="3"/>
      <dgm:spPr/>
      <dgm:t>
        <a:bodyPr/>
        <a:lstStyle/>
        <a:p>
          <a:endParaRPr lang="en-US"/>
        </a:p>
      </dgm:t>
    </dgm:pt>
  </dgm:ptLst>
  <dgm:cxnLst>
    <dgm:cxn modelId="{333E35B4-AAF2-4F87-97F0-8F8ADF914BE5}" srcId="{57EA767B-34DE-42E6-BADB-945FBBEE2EEB}" destId="{B3D98926-5FFB-4159-8BA0-2380903CD592}" srcOrd="2" destOrd="0" parTransId="{4AC0FF0B-E515-499A-8F7E-E1FCDE894991}" sibTransId="{068B51DB-8CD0-4979-8E05-A151513905B4}"/>
    <dgm:cxn modelId="{2547C66C-E09A-48F3-940C-4E3CB1AA2FB3}" type="presOf" srcId="{CC6C5A5D-6C19-4B4E-BF75-AC613F16AE76}" destId="{230A246D-4F28-49FE-BC69-0AC9DDFE8881}" srcOrd="0" destOrd="0" presId="urn:microsoft.com/office/officeart/2005/8/layout/radial6"/>
    <dgm:cxn modelId="{D872A3C8-8CA6-4C25-A043-9E6E235BAF90}" type="presOf" srcId="{925EF0CB-12AA-4C5D-8A65-A007B5BB91C1}" destId="{8B68D70A-0C91-4AFF-9246-792696D281CB}" srcOrd="0" destOrd="0" presId="urn:microsoft.com/office/officeart/2005/8/layout/radial6"/>
    <dgm:cxn modelId="{3F28041E-66F7-44E2-B5DD-AE40715FB41F}" type="presOf" srcId="{90366157-4444-4AE4-A905-CE2663F54BF6}" destId="{83FCD19B-F79B-4369-8B0D-27B4BE6CA6EB}" srcOrd="0" destOrd="0" presId="urn:microsoft.com/office/officeart/2005/8/layout/radial6"/>
    <dgm:cxn modelId="{6E0CE213-E703-4F79-A5E1-466AB93889CA}" srcId="{57EA767B-34DE-42E6-BADB-945FBBEE2EEB}" destId="{90366157-4444-4AE4-A905-CE2663F54BF6}" srcOrd="0" destOrd="0" parTransId="{18D96131-E8D7-431F-9A64-60BB6ABD68A7}" sibTransId="{19AB3D51-C791-4CB5-BC29-47DE83DDC520}"/>
    <dgm:cxn modelId="{7F778260-055A-4A9C-9706-E609A80A9D95}" srcId="{57EA767B-34DE-42E6-BADB-945FBBEE2EEB}" destId="{119571E7-7FE8-4D5C-AD91-DA211943D975}" srcOrd="1" destOrd="0" parTransId="{BA19A2E6-952A-406A-9E62-A6A04781554E}" sibTransId="{CC6C5A5D-6C19-4B4E-BF75-AC613F16AE76}"/>
    <dgm:cxn modelId="{038E59B1-C0BB-4AC8-85A2-632F10F049C5}" type="presOf" srcId="{B3D98926-5FFB-4159-8BA0-2380903CD592}" destId="{051C7AEE-9F3E-4CA7-A7ED-6A02F03D9186}" srcOrd="0" destOrd="0" presId="urn:microsoft.com/office/officeart/2005/8/layout/radial6"/>
    <dgm:cxn modelId="{786A0108-BAA6-4359-B999-C61ED4BAA4F7}" srcId="{925EF0CB-12AA-4C5D-8A65-A007B5BB91C1}" destId="{57EA767B-34DE-42E6-BADB-945FBBEE2EEB}" srcOrd="0" destOrd="0" parTransId="{B841C4E7-49E0-4B64-A0DC-3777BAC56DE4}" sibTransId="{1EE5AA20-0E56-473F-BA9F-5E3571B31C04}"/>
    <dgm:cxn modelId="{ABD20F4C-BA11-4F28-8799-C34714B7A1E2}" type="presOf" srcId="{19AB3D51-C791-4CB5-BC29-47DE83DDC520}" destId="{C3DF490D-0B95-454A-9D24-A256ADBF2639}" srcOrd="0" destOrd="0" presId="urn:microsoft.com/office/officeart/2005/8/layout/radial6"/>
    <dgm:cxn modelId="{040BC21A-C3AA-4E34-84B4-FAFBEE0A0E57}" type="presOf" srcId="{068B51DB-8CD0-4979-8E05-A151513905B4}" destId="{92010F09-FB04-4105-9BFC-65CC33282D88}" srcOrd="0" destOrd="0" presId="urn:microsoft.com/office/officeart/2005/8/layout/radial6"/>
    <dgm:cxn modelId="{A48E8B72-A48F-4204-8421-93312639AC8B}" type="presOf" srcId="{119571E7-7FE8-4D5C-AD91-DA211943D975}" destId="{1ECDCFD7-ADBA-4685-97FF-E25744F6E6B5}" srcOrd="0" destOrd="0" presId="urn:microsoft.com/office/officeart/2005/8/layout/radial6"/>
    <dgm:cxn modelId="{30288E49-95BB-4704-B0AA-B5D179229F5F}" type="presOf" srcId="{57EA767B-34DE-42E6-BADB-945FBBEE2EEB}" destId="{232DFE93-9CFE-4A7B-8906-8417BF2C40FF}" srcOrd="0" destOrd="0" presId="urn:microsoft.com/office/officeart/2005/8/layout/radial6"/>
    <dgm:cxn modelId="{F77FA5D3-D6D9-4AAF-830B-FE368DB29B7E}" type="presParOf" srcId="{8B68D70A-0C91-4AFF-9246-792696D281CB}" destId="{232DFE93-9CFE-4A7B-8906-8417BF2C40FF}" srcOrd="0" destOrd="0" presId="urn:microsoft.com/office/officeart/2005/8/layout/radial6"/>
    <dgm:cxn modelId="{9C0962E1-ADAD-4CEB-8882-380560502D8D}" type="presParOf" srcId="{8B68D70A-0C91-4AFF-9246-792696D281CB}" destId="{83FCD19B-F79B-4369-8B0D-27B4BE6CA6EB}" srcOrd="1" destOrd="0" presId="urn:microsoft.com/office/officeart/2005/8/layout/radial6"/>
    <dgm:cxn modelId="{99FA456E-C440-4450-AB38-7DD5EE1A7316}" type="presParOf" srcId="{8B68D70A-0C91-4AFF-9246-792696D281CB}" destId="{47EDAE53-F932-4968-95EB-0B322B7B1481}" srcOrd="2" destOrd="0" presId="urn:microsoft.com/office/officeart/2005/8/layout/radial6"/>
    <dgm:cxn modelId="{895F3F1E-76E5-4CFB-9EF5-A146010D6457}" type="presParOf" srcId="{8B68D70A-0C91-4AFF-9246-792696D281CB}" destId="{C3DF490D-0B95-454A-9D24-A256ADBF2639}" srcOrd="3" destOrd="0" presId="urn:microsoft.com/office/officeart/2005/8/layout/radial6"/>
    <dgm:cxn modelId="{DDF3F0E5-5587-4088-908F-1B0C840204DB}" type="presParOf" srcId="{8B68D70A-0C91-4AFF-9246-792696D281CB}" destId="{1ECDCFD7-ADBA-4685-97FF-E25744F6E6B5}" srcOrd="4" destOrd="0" presId="urn:microsoft.com/office/officeart/2005/8/layout/radial6"/>
    <dgm:cxn modelId="{F099F9EC-1A23-4669-A9FE-5E5C959AD409}" type="presParOf" srcId="{8B68D70A-0C91-4AFF-9246-792696D281CB}" destId="{992DB6D2-99E4-4E26-BD7C-509131184147}" srcOrd="5" destOrd="0" presId="urn:microsoft.com/office/officeart/2005/8/layout/radial6"/>
    <dgm:cxn modelId="{E3803761-452B-4890-87C9-E6B50EDFAE4D}" type="presParOf" srcId="{8B68D70A-0C91-4AFF-9246-792696D281CB}" destId="{230A246D-4F28-49FE-BC69-0AC9DDFE8881}" srcOrd="6" destOrd="0" presId="urn:microsoft.com/office/officeart/2005/8/layout/radial6"/>
    <dgm:cxn modelId="{969FDA8E-FC8B-431B-BF8D-221CE7104334}" type="presParOf" srcId="{8B68D70A-0C91-4AFF-9246-792696D281CB}" destId="{051C7AEE-9F3E-4CA7-A7ED-6A02F03D9186}" srcOrd="7" destOrd="0" presId="urn:microsoft.com/office/officeart/2005/8/layout/radial6"/>
    <dgm:cxn modelId="{9134C3C7-A3ED-4BBA-B613-5960A2E43A24}" type="presParOf" srcId="{8B68D70A-0C91-4AFF-9246-792696D281CB}" destId="{4D9615F7-F59C-4546-AF02-4966663D3F5A}" srcOrd="8" destOrd="0" presId="urn:microsoft.com/office/officeart/2005/8/layout/radial6"/>
    <dgm:cxn modelId="{1B87826B-0858-4560-AC70-365B21EAD481}" type="presParOf" srcId="{8B68D70A-0C91-4AFF-9246-792696D281CB}" destId="{92010F09-FB04-4105-9BFC-65CC33282D88}"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10F09-FB04-4105-9BFC-65CC33282D88}">
      <dsp:nvSpPr>
        <dsp:cNvPr id="0" name=""/>
        <dsp:cNvSpPr/>
      </dsp:nvSpPr>
      <dsp:spPr>
        <a:xfrm>
          <a:off x="1475013" y="708242"/>
          <a:ext cx="4242368" cy="4242368"/>
        </a:xfrm>
        <a:prstGeom prst="blockArc">
          <a:avLst>
            <a:gd name="adj1" fmla="val 8925223"/>
            <a:gd name="adj2" fmla="val 16295933"/>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0A246D-4F28-49FE-BC69-0AC9DDFE8881}">
      <dsp:nvSpPr>
        <dsp:cNvPr id="0" name=""/>
        <dsp:cNvSpPr/>
      </dsp:nvSpPr>
      <dsp:spPr>
        <a:xfrm>
          <a:off x="1504866" y="759061"/>
          <a:ext cx="4242368" cy="4242368"/>
        </a:xfrm>
        <a:prstGeom prst="blockArc">
          <a:avLst>
            <a:gd name="adj1" fmla="val 1704931"/>
            <a:gd name="adj2" fmla="val 9023016"/>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DF490D-0B95-454A-9D24-A256ADBF2639}">
      <dsp:nvSpPr>
        <dsp:cNvPr id="0" name=""/>
        <dsp:cNvSpPr/>
      </dsp:nvSpPr>
      <dsp:spPr>
        <a:xfrm>
          <a:off x="1532825" y="709049"/>
          <a:ext cx="4242368" cy="4242368"/>
        </a:xfrm>
        <a:prstGeom prst="blockArc">
          <a:avLst>
            <a:gd name="adj1" fmla="val 16200000"/>
            <a:gd name="adj2" fmla="val 1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2DFE93-9CFE-4A7B-8906-8417BF2C40FF}">
      <dsp:nvSpPr>
        <dsp:cNvPr id="0" name=""/>
        <dsp:cNvSpPr/>
      </dsp:nvSpPr>
      <dsp:spPr>
        <a:xfrm>
          <a:off x="2666990" y="1727185"/>
          <a:ext cx="1953815" cy="1953815"/>
        </a:xfrm>
        <a:prstGeom prst="ellipse">
          <a:avLst/>
        </a:prstGeom>
        <a:solidFill>
          <a:schemeClr val="accent4"/>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dirty="0" smtClean="0"/>
            <a:t>PMR</a:t>
          </a:r>
          <a:endParaRPr lang="en-US" sz="5000" kern="1200" dirty="0"/>
        </a:p>
      </dsp:txBody>
      <dsp:txXfrm>
        <a:off x="2953120" y="2013315"/>
        <a:ext cx="1381555" cy="1381555"/>
      </dsp:txXfrm>
    </dsp:sp>
    <dsp:sp modelId="{83FCD19B-F79B-4369-8B0D-27B4BE6CA6EB}">
      <dsp:nvSpPr>
        <dsp:cNvPr id="0" name=""/>
        <dsp:cNvSpPr/>
      </dsp:nvSpPr>
      <dsp:spPr>
        <a:xfrm>
          <a:off x="2738025" y="-69415"/>
          <a:ext cx="1831967" cy="1655401"/>
        </a:xfrm>
        <a:prstGeom prst="ellipse">
          <a:avLst/>
        </a:prstGeom>
        <a:solidFill>
          <a:schemeClr val="accent1"/>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Urologists</a:t>
          </a:r>
          <a:endParaRPr lang="en-US" sz="2000" kern="1200" dirty="0"/>
        </a:p>
      </dsp:txBody>
      <dsp:txXfrm>
        <a:off x="3006310" y="173013"/>
        <a:ext cx="1295397" cy="1170545"/>
      </dsp:txXfrm>
    </dsp:sp>
    <dsp:sp modelId="{1ECDCFD7-ADBA-4685-97FF-E25744F6E6B5}">
      <dsp:nvSpPr>
        <dsp:cNvPr id="0" name=""/>
        <dsp:cNvSpPr/>
      </dsp:nvSpPr>
      <dsp:spPr>
        <a:xfrm>
          <a:off x="4454599" y="2881012"/>
          <a:ext cx="1987540" cy="1970389"/>
        </a:xfrm>
        <a:prstGeom prst="ellipse">
          <a:avLst/>
        </a:prstGeom>
        <a:solidFill>
          <a:schemeClr val="accent6"/>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Radiologists</a:t>
          </a:r>
          <a:endParaRPr lang="en-US" sz="2000" kern="1200" dirty="0"/>
        </a:p>
      </dsp:txBody>
      <dsp:txXfrm>
        <a:off x="4745667" y="3169569"/>
        <a:ext cx="1405404" cy="1393275"/>
      </dsp:txXfrm>
    </dsp:sp>
    <dsp:sp modelId="{051C7AEE-9F3E-4CA7-A7ED-6A02F03D9186}">
      <dsp:nvSpPr>
        <dsp:cNvPr id="0" name=""/>
        <dsp:cNvSpPr/>
      </dsp:nvSpPr>
      <dsp:spPr>
        <a:xfrm>
          <a:off x="838205" y="2946396"/>
          <a:ext cx="1973179" cy="1915573"/>
        </a:xfrm>
        <a:prstGeom prst="ellipse">
          <a:avLst/>
        </a:prstGeom>
        <a:solidFill>
          <a:schemeClr val="accent2"/>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Application Specialists</a:t>
          </a:r>
          <a:endParaRPr lang="en-US" sz="2000" kern="1200" dirty="0"/>
        </a:p>
      </dsp:txBody>
      <dsp:txXfrm>
        <a:off x="1127170" y="3226925"/>
        <a:ext cx="1395249" cy="135451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025147-41A8-4EAD-B0FB-B733DCAF80D3}" type="datetimeFigureOut">
              <a:rPr lang="en-US" smtClean="0"/>
              <a:pPr/>
              <a:t>4/25/17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FF5C11-941B-439C-81D6-74717195B09E}" type="slidenum">
              <a:rPr lang="en-US" smtClean="0"/>
              <a:pPr/>
              <a:t>‹#›</a:t>
            </a:fld>
            <a:endParaRPr lang="en-US"/>
          </a:p>
        </p:txBody>
      </p:sp>
    </p:spTree>
    <p:extLst>
      <p:ext uri="{BB962C8B-B14F-4D97-AF65-F5344CB8AC3E}">
        <p14:creationId xmlns:p14="http://schemas.microsoft.com/office/powerpoint/2010/main" val="244153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solidFill>
                  <a:srgbClr val="FFFFFF"/>
                </a:solidFill>
              </a:rPr>
              <a:t>The prostate gland measures 80 mm transverse x 78 mm AP x 110 mm </a:t>
            </a:r>
            <a:r>
              <a:rPr lang="en-GB" sz="1200" dirty="0" err="1" smtClean="0">
                <a:solidFill>
                  <a:srgbClr val="FFFFFF"/>
                </a:solidFill>
              </a:rPr>
              <a:t>craniocaudal</a:t>
            </a:r>
            <a:r>
              <a:rPr lang="en-GB" sz="1200" dirty="0" smtClean="0">
                <a:solidFill>
                  <a:srgbClr val="FFFFFF"/>
                </a:solidFill>
              </a:rPr>
              <a:t>. Calculated gland volume: 357 </a:t>
            </a:r>
            <a:r>
              <a:rPr lang="en-GB" sz="1200" dirty="0" err="1" smtClean="0">
                <a:solidFill>
                  <a:srgbClr val="FFFFFF"/>
                </a:solidFill>
              </a:rPr>
              <a:t>mL</a:t>
            </a:r>
            <a:r>
              <a:rPr lang="en-GB" sz="1200" dirty="0" smtClean="0">
                <a:solidFill>
                  <a:srgbClr val="FFFFFF"/>
                </a:solidFill>
              </a:rPr>
              <a:t> (normal</a:t>
            </a:r>
            <a:r>
              <a:rPr lang="en-GB" sz="1200" baseline="0" dirty="0" smtClean="0">
                <a:solidFill>
                  <a:srgbClr val="FFFFFF"/>
                </a:solidFill>
              </a:rPr>
              <a:t> 15-30cc).</a:t>
            </a:r>
            <a:endParaRPr lang="en-US" dirty="0"/>
          </a:p>
        </p:txBody>
      </p:sp>
      <p:sp>
        <p:nvSpPr>
          <p:cNvPr id="4" name="Slide Number Placeholder 3"/>
          <p:cNvSpPr>
            <a:spLocks noGrp="1"/>
          </p:cNvSpPr>
          <p:nvPr>
            <p:ph type="sldNum" sz="quarter" idx="10"/>
          </p:nvPr>
        </p:nvSpPr>
        <p:spPr/>
        <p:txBody>
          <a:bodyPr/>
          <a:lstStyle/>
          <a:p>
            <a:fld id="{42FF5C11-941B-439C-81D6-74717195B09E}"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9517845-5843-4419-82C7-326E8C2A779E}" type="slidenum">
              <a:rPr lang="en-GB"/>
              <a:pPr/>
              <a:t>15</a:t>
            </a:fld>
            <a:endParaRPr lang="en-GB"/>
          </a:p>
        </p:txBody>
      </p:sp>
      <p:sp>
        <p:nvSpPr>
          <p:cNvPr id="174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410" name="Rectangle 2"/>
          <p:cNvSpPr txBox="1">
            <a:spLocks noGrp="1" noChangeArrowheads="1"/>
          </p:cNvSpPr>
          <p:nvPr>
            <p:ph type="body" idx="1"/>
          </p:nvPr>
        </p:nvSpPr>
        <p:spPr bwMode="auto">
          <a:xfrm>
            <a:off x="914400" y="4343400"/>
            <a:ext cx="5029200" cy="1228725"/>
          </a:xfrm>
          <a:prstGeom prst="rect">
            <a:avLst/>
          </a:prstGeom>
          <a:noFill/>
          <a:ln>
            <a:round/>
            <a:headEnd/>
            <a:tailEnd/>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Figure 1.  Number of PMR by diagnosis by year</a:t>
            </a:r>
          </a:p>
          <a:p>
            <a:endParaRPr lang="en-US" dirty="0"/>
          </a:p>
        </p:txBody>
      </p:sp>
      <p:sp>
        <p:nvSpPr>
          <p:cNvPr id="4" name="Slide Number Placeholder 3"/>
          <p:cNvSpPr>
            <a:spLocks noGrp="1"/>
          </p:cNvSpPr>
          <p:nvPr>
            <p:ph type="sldNum" sz="quarter" idx="10"/>
          </p:nvPr>
        </p:nvSpPr>
        <p:spPr/>
        <p:txBody>
          <a:bodyPr/>
          <a:lstStyle/>
          <a:p>
            <a:fld id="{42FF5C11-941B-439C-81D6-74717195B09E}"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Figure 2.  Number of PMRI by ordering physician by year</a:t>
            </a:r>
          </a:p>
          <a:p>
            <a:endParaRPr lang="en-US" dirty="0"/>
          </a:p>
        </p:txBody>
      </p:sp>
      <p:sp>
        <p:nvSpPr>
          <p:cNvPr id="4" name="Slide Number Placeholder 3"/>
          <p:cNvSpPr>
            <a:spLocks noGrp="1"/>
          </p:cNvSpPr>
          <p:nvPr>
            <p:ph type="sldNum" sz="quarter" idx="10"/>
          </p:nvPr>
        </p:nvSpPr>
        <p:spPr/>
        <p:txBody>
          <a:bodyPr/>
          <a:lstStyle/>
          <a:p>
            <a:fld id="{42FF5C11-941B-439C-81D6-74717195B09E}"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Figure 3.  Suspicion level of mpMRI by era.</a:t>
            </a:r>
          </a:p>
          <a:p>
            <a:endParaRPr lang="en-US" dirty="0"/>
          </a:p>
        </p:txBody>
      </p:sp>
      <p:sp>
        <p:nvSpPr>
          <p:cNvPr id="4" name="Slide Number Placeholder 3"/>
          <p:cNvSpPr>
            <a:spLocks noGrp="1"/>
          </p:cNvSpPr>
          <p:nvPr>
            <p:ph type="sldNum" sz="quarter" idx="10"/>
          </p:nvPr>
        </p:nvSpPr>
        <p:spPr/>
        <p:txBody>
          <a:bodyPr/>
          <a:lstStyle/>
          <a:p>
            <a:fld id="{42FF5C11-941B-439C-81D6-74717195B09E}" type="slidenum">
              <a:rPr lang="en-US" smtClean="0"/>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Published Sensitivities</a:t>
            </a:r>
            <a:r>
              <a:rPr lang="en-US" baseline="0" dirty="0" smtClean="0"/>
              <a:t>/Specificities for </a:t>
            </a:r>
            <a:r>
              <a:rPr lang="en-US" baseline="0" dirty="0" err="1" smtClean="0"/>
              <a:t>PCa</a:t>
            </a:r>
            <a:r>
              <a:rPr lang="en-US" baseline="0" dirty="0" smtClean="0"/>
              <a:t> evaluation in literature: 76-78% and 79-82%</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Loch R, Fowler K, Schmidt R, et al. Prostate magnetic resonance imaging: challenges of implementation. Current problems in diagnostic radiology. 2015;44(1):26-37.</a:t>
            </a:r>
          </a:p>
          <a:p>
            <a:r>
              <a:rPr lang="en-US" sz="1200" kern="1200" dirty="0" err="1" smtClean="0">
                <a:solidFill>
                  <a:schemeClr val="tx1"/>
                </a:solidFill>
                <a:effectLst/>
                <a:latin typeface="+mn-lt"/>
                <a:ea typeface="+mn-ea"/>
                <a:cs typeface="+mn-cs"/>
              </a:rPr>
              <a:t>Yoo</a:t>
            </a:r>
            <a:r>
              <a:rPr lang="en-US" sz="1200" kern="1200" dirty="0" smtClean="0">
                <a:solidFill>
                  <a:schemeClr val="tx1"/>
                </a:solidFill>
                <a:effectLst/>
                <a:latin typeface="+mn-lt"/>
                <a:ea typeface="+mn-ea"/>
                <a:cs typeface="+mn-cs"/>
              </a:rPr>
              <a:t> S, Kim JK, </a:t>
            </a:r>
            <a:r>
              <a:rPr lang="en-US" sz="1200" kern="1200" dirty="0" err="1" smtClean="0">
                <a:solidFill>
                  <a:schemeClr val="tx1"/>
                </a:solidFill>
                <a:effectLst/>
                <a:latin typeface="+mn-lt"/>
                <a:ea typeface="+mn-ea"/>
                <a:cs typeface="+mn-cs"/>
              </a:rPr>
              <a:t>Jeong</a:t>
            </a:r>
            <a:r>
              <a:rPr lang="en-US" sz="1200" kern="1200" dirty="0" smtClean="0">
                <a:solidFill>
                  <a:schemeClr val="tx1"/>
                </a:solidFill>
                <a:effectLst/>
                <a:latin typeface="+mn-lt"/>
                <a:ea typeface="+mn-ea"/>
                <a:cs typeface="+mn-cs"/>
              </a:rPr>
              <a:t> IG. </a:t>
            </a:r>
            <a:r>
              <a:rPr lang="en-US" sz="1200" kern="1200" dirty="0" err="1" smtClean="0">
                <a:solidFill>
                  <a:schemeClr val="tx1"/>
                </a:solidFill>
                <a:effectLst/>
                <a:latin typeface="+mn-lt"/>
                <a:ea typeface="+mn-ea"/>
                <a:cs typeface="+mn-cs"/>
              </a:rPr>
              <a:t>Multiparametric</a:t>
            </a:r>
            <a:r>
              <a:rPr lang="en-US" sz="1200" kern="1200" dirty="0" smtClean="0">
                <a:solidFill>
                  <a:schemeClr val="tx1"/>
                </a:solidFill>
                <a:effectLst/>
                <a:latin typeface="+mn-lt"/>
                <a:ea typeface="+mn-ea"/>
                <a:cs typeface="+mn-cs"/>
              </a:rPr>
              <a:t> magnetic resonance imaging for prostate cancer: A review and update for urologists. Korean journal of urology. 2015;56(7):487-97.</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Moyer VA, U.S. Preventative Services Task Force. (2012) Screening for prostate cancer: U.S. Preventive Services Task Force recommendation statement. </a:t>
            </a:r>
            <a:r>
              <a:rPr lang="en-US" i="1" dirty="0" smtClean="0"/>
              <a:t>Ann Intern Med 157(2):120-134.</a:t>
            </a:r>
          </a:p>
          <a:p>
            <a:endParaRPr lang="en-US" dirty="0"/>
          </a:p>
        </p:txBody>
      </p:sp>
      <p:sp>
        <p:nvSpPr>
          <p:cNvPr id="4" name="Slide Number Placeholder 3"/>
          <p:cNvSpPr>
            <a:spLocks noGrp="1"/>
          </p:cNvSpPr>
          <p:nvPr>
            <p:ph type="sldNum" sz="quarter" idx="10"/>
          </p:nvPr>
        </p:nvSpPr>
        <p:spPr/>
        <p:txBody>
          <a:bodyPr/>
          <a:lstStyle/>
          <a:p>
            <a:fld id="{42FF5C11-941B-439C-81D6-74717195B09E}" type="slidenum">
              <a:rPr lang="en-US" smtClean="0"/>
              <a:pPr/>
              <a:t>26</a:t>
            </a:fld>
            <a:endParaRPr lang="en-US"/>
          </a:p>
        </p:txBody>
      </p:sp>
    </p:spTree>
    <p:extLst>
      <p:ext uri="{BB962C8B-B14F-4D97-AF65-F5344CB8AC3E}">
        <p14:creationId xmlns:p14="http://schemas.microsoft.com/office/powerpoint/2010/main" val="3551512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Table 1. </a:t>
            </a:r>
            <a:r>
              <a:rPr lang="en-US" sz="1200" kern="1200" dirty="0" smtClean="0">
                <a:solidFill>
                  <a:schemeClr val="tx1"/>
                </a:solidFill>
                <a:latin typeface="+mn-lt"/>
                <a:ea typeface="+mn-ea"/>
                <a:cs typeface="+mn-cs"/>
              </a:rPr>
              <a:t>Reported percentages of patients with locally-advanced or metastatic PCa based on PMR findings.</a:t>
            </a:r>
          </a:p>
          <a:p>
            <a:endParaRPr lang="en-US" dirty="0"/>
          </a:p>
        </p:txBody>
      </p:sp>
      <p:sp>
        <p:nvSpPr>
          <p:cNvPr id="4" name="Slide Number Placeholder 3"/>
          <p:cNvSpPr>
            <a:spLocks noGrp="1"/>
          </p:cNvSpPr>
          <p:nvPr>
            <p:ph type="sldNum" sz="quarter" idx="10"/>
          </p:nvPr>
        </p:nvSpPr>
        <p:spPr/>
        <p:txBody>
          <a:bodyPr/>
          <a:lstStyle/>
          <a:p>
            <a:fld id="{42FF5C11-941B-439C-81D6-74717195B09E}" type="slidenum">
              <a:rPr lang="en-US" smtClean="0"/>
              <a:pPr/>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Table 2.</a:t>
            </a:r>
            <a:r>
              <a:rPr lang="en-US" sz="1200" kern="1200" dirty="0" smtClean="0">
                <a:solidFill>
                  <a:schemeClr val="tx1"/>
                </a:solidFill>
                <a:latin typeface="+mn-lt"/>
                <a:ea typeface="+mn-ea"/>
                <a:cs typeface="+mn-cs"/>
              </a:rPr>
              <a:t> Measures of diagnostic performance of PMR in patients with pathologic confirmation at prostatectomy.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Literature sensitivity/specificity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EPE: 13-95%, 49-97%</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SVI:</a:t>
            </a:r>
            <a:r>
              <a:rPr lang="en-US" sz="1200" kern="1200" baseline="0" dirty="0" smtClean="0">
                <a:solidFill>
                  <a:schemeClr val="tx1"/>
                </a:solidFill>
                <a:latin typeface="+mn-lt"/>
                <a:ea typeface="+mn-ea"/>
                <a:cs typeface="+mn-cs"/>
              </a:rPr>
              <a:t> 23-80%, 81-99%</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Bonekamp</a:t>
            </a:r>
            <a:r>
              <a:rPr lang="en-US" sz="1200" kern="1200" dirty="0" smtClean="0">
                <a:solidFill>
                  <a:schemeClr val="tx1"/>
                </a:solidFill>
                <a:latin typeface="+mn-lt"/>
                <a:ea typeface="+mn-ea"/>
                <a:cs typeface="+mn-cs"/>
              </a:rPr>
              <a:t> D, Jacobs MA, El-</a:t>
            </a:r>
            <a:r>
              <a:rPr lang="en-US" sz="1200" kern="1200" dirty="0" err="1" smtClean="0">
                <a:solidFill>
                  <a:schemeClr val="tx1"/>
                </a:solidFill>
                <a:latin typeface="+mn-lt"/>
                <a:ea typeface="+mn-ea"/>
                <a:cs typeface="+mn-cs"/>
              </a:rPr>
              <a:t>Khouli</a:t>
            </a:r>
            <a:r>
              <a:rPr lang="en-US" sz="1200" kern="1200" dirty="0" smtClean="0">
                <a:solidFill>
                  <a:schemeClr val="tx1"/>
                </a:solidFill>
                <a:latin typeface="+mn-lt"/>
                <a:ea typeface="+mn-ea"/>
                <a:cs typeface="+mn-cs"/>
              </a:rPr>
              <a:t> R, </a:t>
            </a:r>
            <a:r>
              <a:rPr lang="en-US" sz="1200" kern="1200" dirty="0" err="1" smtClean="0">
                <a:solidFill>
                  <a:schemeClr val="tx1"/>
                </a:solidFill>
                <a:latin typeface="+mn-lt"/>
                <a:ea typeface="+mn-ea"/>
                <a:cs typeface="+mn-cs"/>
              </a:rPr>
              <a:t>Stoianovici</a:t>
            </a:r>
            <a:r>
              <a:rPr lang="en-US" sz="1200" kern="1200" dirty="0" smtClean="0">
                <a:solidFill>
                  <a:schemeClr val="tx1"/>
                </a:solidFill>
                <a:latin typeface="+mn-lt"/>
                <a:ea typeface="+mn-ea"/>
                <a:cs typeface="+mn-cs"/>
              </a:rPr>
              <a:t> D, </a:t>
            </a:r>
            <a:r>
              <a:rPr lang="en-US" sz="1200" kern="1200" dirty="0" err="1" smtClean="0">
                <a:solidFill>
                  <a:schemeClr val="tx1"/>
                </a:solidFill>
                <a:latin typeface="+mn-lt"/>
                <a:ea typeface="+mn-ea"/>
                <a:cs typeface="+mn-cs"/>
              </a:rPr>
              <a:t>Macura</a:t>
            </a:r>
            <a:r>
              <a:rPr lang="en-US" sz="1200" kern="1200" dirty="0" smtClean="0">
                <a:solidFill>
                  <a:schemeClr val="tx1"/>
                </a:solidFill>
                <a:latin typeface="+mn-lt"/>
                <a:ea typeface="+mn-ea"/>
                <a:cs typeface="+mn-cs"/>
              </a:rPr>
              <a:t> KJ (2011) Advancements in MR imaging of the prostate: from diagnosis to interventions. </a:t>
            </a:r>
            <a:r>
              <a:rPr lang="en-US" sz="1200" kern="1200" dirty="0" err="1" smtClean="0">
                <a:solidFill>
                  <a:schemeClr val="tx1"/>
                </a:solidFill>
                <a:latin typeface="+mn-lt"/>
                <a:ea typeface="+mn-ea"/>
                <a:cs typeface="+mn-cs"/>
              </a:rPr>
              <a:t>Radiographics</a:t>
            </a:r>
            <a:r>
              <a:rPr lang="en-US" sz="1200" kern="1200" dirty="0" smtClean="0">
                <a:solidFill>
                  <a:schemeClr val="tx1"/>
                </a:solidFill>
                <a:latin typeface="+mn-lt"/>
                <a:ea typeface="+mn-ea"/>
                <a:cs typeface="+mn-cs"/>
              </a:rPr>
              <a:t> 31(3):677-703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2FF5C11-941B-439C-81D6-74717195B09E}" type="slidenum">
              <a:rPr lang="en-US" smtClean="0"/>
              <a:pPr/>
              <a:t>29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Literature sensitivity/specificity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EPE: 13-95%, 49-97%</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SVI:</a:t>
            </a:r>
            <a:r>
              <a:rPr lang="en-US" sz="1200" kern="1200" baseline="0" dirty="0" smtClean="0">
                <a:solidFill>
                  <a:schemeClr val="tx1"/>
                </a:solidFill>
                <a:latin typeface="+mn-lt"/>
                <a:ea typeface="+mn-ea"/>
                <a:cs typeface="+mn-cs"/>
              </a:rPr>
              <a:t> 23-80%, 81-99%</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Bonekamp</a:t>
            </a:r>
            <a:r>
              <a:rPr lang="en-US" sz="1200" kern="1200" dirty="0" smtClean="0">
                <a:solidFill>
                  <a:schemeClr val="tx1"/>
                </a:solidFill>
                <a:latin typeface="+mn-lt"/>
                <a:ea typeface="+mn-ea"/>
                <a:cs typeface="+mn-cs"/>
              </a:rPr>
              <a:t> D, Jacobs MA, El-</a:t>
            </a:r>
            <a:r>
              <a:rPr lang="en-US" sz="1200" kern="1200" dirty="0" err="1" smtClean="0">
                <a:solidFill>
                  <a:schemeClr val="tx1"/>
                </a:solidFill>
                <a:latin typeface="+mn-lt"/>
                <a:ea typeface="+mn-ea"/>
                <a:cs typeface="+mn-cs"/>
              </a:rPr>
              <a:t>Khouli</a:t>
            </a:r>
            <a:r>
              <a:rPr lang="en-US" sz="1200" kern="1200" dirty="0" smtClean="0">
                <a:solidFill>
                  <a:schemeClr val="tx1"/>
                </a:solidFill>
                <a:latin typeface="+mn-lt"/>
                <a:ea typeface="+mn-ea"/>
                <a:cs typeface="+mn-cs"/>
              </a:rPr>
              <a:t> R, </a:t>
            </a:r>
            <a:r>
              <a:rPr lang="en-US" sz="1200" kern="1200" dirty="0" err="1" smtClean="0">
                <a:solidFill>
                  <a:schemeClr val="tx1"/>
                </a:solidFill>
                <a:latin typeface="+mn-lt"/>
                <a:ea typeface="+mn-ea"/>
                <a:cs typeface="+mn-cs"/>
              </a:rPr>
              <a:t>Stoianovici</a:t>
            </a:r>
            <a:r>
              <a:rPr lang="en-US" sz="1200" kern="1200" dirty="0" smtClean="0">
                <a:solidFill>
                  <a:schemeClr val="tx1"/>
                </a:solidFill>
                <a:latin typeface="+mn-lt"/>
                <a:ea typeface="+mn-ea"/>
                <a:cs typeface="+mn-cs"/>
              </a:rPr>
              <a:t> D, </a:t>
            </a:r>
            <a:r>
              <a:rPr lang="en-US" sz="1200" kern="1200" dirty="0" err="1" smtClean="0">
                <a:solidFill>
                  <a:schemeClr val="tx1"/>
                </a:solidFill>
                <a:latin typeface="+mn-lt"/>
                <a:ea typeface="+mn-ea"/>
                <a:cs typeface="+mn-cs"/>
              </a:rPr>
              <a:t>Macura</a:t>
            </a:r>
            <a:r>
              <a:rPr lang="en-US" sz="1200" kern="1200" dirty="0" smtClean="0">
                <a:solidFill>
                  <a:schemeClr val="tx1"/>
                </a:solidFill>
                <a:latin typeface="+mn-lt"/>
                <a:ea typeface="+mn-ea"/>
                <a:cs typeface="+mn-cs"/>
              </a:rPr>
              <a:t> KJ (2011) Advancements in MR imaging of the prostate: from diagnosis to interventions. </a:t>
            </a:r>
            <a:r>
              <a:rPr lang="en-US" sz="1200" kern="1200" dirty="0" err="1" smtClean="0">
                <a:solidFill>
                  <a:schemeClr val="tx1"/>
                </a:solidFill>
                <a:latin typeface="+mn-lt"/>
                <a:ea typeface="+mn-ea"/>
                <a:cs typeface="+mn-cs"/>
              </a:rPr>
              <a:t>Radiographics</a:t>
            </a:r>
            <a:r>
              <a:rPr lang="en-US" sz="1200" kern="1200" dirty="0" smtClean="0">
                <a:solidFill>
                  <a:schemeClr val="tx1"/>
                </a:solidFill>
                <a:latin typeface="+mn-lt"/>
                <a:ea typeface="+mn-ea"/>
                <a:cs typeface="+mn-cs"/>
              </a:rPr>
              <a:t> 31(3):677-703</a:t>
            </a:r>
            <a:endParaRPr lang="en-US" dirty="0"/>
          </a:p>
        </p:txBody>
      </p:sp>
      <p:sp>
        <p:nvSpPr>
          <p:cNvPr id="4" name="Slide Number Placeholder 3"/>
          <p:cNvSpPr>
            <a:spLocks noGrp="1"/>
          </p:cNvSpPr>
          <p:nvPr>
            <p:ph type="sldNum" sz="quarter" idx="10"/>
          </p:nvPr>
        </p:nvSpPr>
        <p:spPr/>
        <p:txBody>
          <a:bodyPr/>
          <a:lstStyle/>
          <a:p>
            <a:fld id="{42FF5C11-941B-439C-81D6-74717195B09E}" type="slidenum">
              <a:rPr lang="en-US" smtClean="0"/>
              <a:pPr/>
              <a:t>30</a:t>
            </a:fld>
            <a:endParaRPr lang="en-US"/>
          </a:p>
        </p:txBody>
      </p:sp>
    </p:spTree>
    <p:extLst>
      <p:ext uri="{BB962C8B-B14F-4D97-AF65-F5344CB8AC3E}">
        <p14:creationId xmlns:p14="http://schemas.microsoft.com/office/powerpoint/2010/main" val="922295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Of 6 pts without cancer in target, 50% had low-grade cancer (3+3 in 1-3 of 12 systematic cores) in other parts of the prostate</a:t>
            </a:r>
          </a:p>
          <a:p>
            <a:endParaRPr lang="en-US" dirty="0"/>
          </a:p>
        </p:txBody>
      </p:sp>
      <p:sp>
        <p:nvSpPr>
          <p:cNvPr id="4" name="Slide Number Placeholder 3"/>
          <p:cNvSpPr>
            <a:spLocks noGrp="1"/>
          </p:cNvSpPr>
          <p:nvPr>
            <p:ph type="sldNum" sz="quarter" idx="10"/>
          </p:nvPr>
        </p:nvSpPr>
        <p:spPr/>
        <p:txBody>
          <a:bodyPr/>
          <a:lstStyle/>
          <a:p>
            <a:fld id="{42FF5C11-941B-439C-81D6-74717195B09E}" type="slidenum">
              <a:rPr lang="en-US" smtClean="0"/>
              <a:pPr/>
              <a:t>32</a:t>
            </a:fld>
            <a:endParaRPr lang="en-US"/>
          </a:p>
        </p:txBody>
      </p:sp>
    </p:spTree>
    <p:extLst>
      <p:ext uri="{BB962C8B-B14F-4D97-AF65-F5344CB8AC3E}">
        <p14:creationId xmlns:p14="http://schemas.microsoft.com/office/powerpoint/2010/main" val="1650260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F5C11-941B-439C-81D6-74717195B09E}" type="slidenum">
              <a:rPr lang="en-US" smtClean="0"/>
              <a:pPr/>
              <a:t>38</a:t>
            </a:fld>
            <a:endParaRPr lang="en-US"/>
          </a:p>
        </p:txBody>
      </p:sp>
    </p:spTree>
    <p:extLst>
      <p:ext uri="{BB962C8B-B14F-4D97-AF65-F5344CB8AC3E}">
        <p14:creationId xmlns:p14="http://schemas.microsoft.com/office/powerpoint/2010/main" val="3503501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Prostate cancer (PCa) is the second leading cause of cancer (behind skin cancer) and the second leading cause of cancer death (behind lung cancer) for men in the United States</a:t>
            </a:r>
          </a:p>
          <a:p>
            <a:r>
              <a:rPr lang="en-US" sz="1200" kern="1200" dirty="0" smtClean="0">
                <a:solidFill>
                  <a:schemeClr val="tx1"/>
                </a:solidFill>
                <a:latin typeface="+mn-lt"/>
                <a:ea typeface="+mn-ea"/>
                <a:cs typeface="+mn-cs"/>
              </a:rPr>
              <a:t>While these high survival rates can be attributed at least in part to early detection and successful treatment, they also illustrate the variable course and relatively long natural history of the disease, with a high prevalence of low-grade, slow-growing tumors that do not shorten life expectancy.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lvl="2"/>
            <a:r>
              <a:rPr lang="en-US" dirty="0" smtClean="0"/>
              <a:t>1/7 men will be diagnosed with </a:t>
            </a:r>
            <a:r>
              <a:rPr lang="en-US" dirty="0" err="1" smtClean="0"/>
              <a:t>PCa</a:t>
            </a:r>
            <a:r>
              <a:rPr lang="en-US" dirty="0" smtClean="0"/>
              <a:t> in their lifetime</a:t>
            </a:r>
          </a:p>
          <a:p>
            <a:pPr lvl="1"/>
            <a:r>
              <a:rPr lang="en-US" dirty="0" smtClean="0"/>
              <a:t>~26,120 deaths from </a:t>
            </a:r>
            <a:r>
              <a:rPr lang="en-US" dirty="0" err="1" smtClean="0"/>
              <a:t>PCa</a:t>
            </a:r>
            <a:r>
              <a:rPr lang="en-US" dirty="0" smtClean="0"/>
              <a:t>   </a:t>
            </a:r>
          </a:p>
          <a:p>
            <a:pPr lvl="2"/>
            <a:r>
              <a:rPr lang="en-US" dirty="0" smtClean="0"/>
              <a:t>1/39 men will die from it</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2FF5C11-941B-439C-81D6-74717195B09E}"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F5C11-941B-439C-81D6-74717195B09E}" type="slidenum">
              <a:rPr lang="en-US" smtClean="0"/>
              <a:pPr/>
              <a:t>39</a:t>
            </a:fld>
            <a:endParaRPr lang="en-US"/>
          </a:p>
        </p:txBody>
      </p:sp>
    </p:spTree>
    <p:extLst>
      <p:ext uri="{BB962C8B-B14F-4D97-AF65-F5344CB8AC3E}">
        <p14:creationId xmlns:p14="http://schemas.microsoft.com/office/powerpoint/2010/main" val="3503501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F5C11-941B-439C-81D6-74717195B09E}" type="slidenum">
              <a:rPr lang="en-US" smtClean="0"/>
              <a:pPr/>
              <a:t>41</a:t>
            </a:fld>
            <a:endParaRPr lang="en-US"/>
          </a:p>
        </p:txBody>
      </p:sp>
    </p:spTree>
    <p:extLst>
      <p:ext uri="{BB962C8B-B14F-4D97-AF65-F5344CB8AC3E}">
        <p14:creationId xmlns:p14="http://schemas.microsoft.com/office/powerpoint/2010/main" val="4069443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dirty="0" smtClean="0"/>
          </a:p>
        </p:txBody>
      </p:sp>
      <p:sp>
        <p:nvSpPr>
          <p:cNvPr id="4" name="Slide Number Placeholder 3"/>
          <p:cNvSpPr>
            <a:spLocks noGrp="1"/>
          </p:cNvSpPr>
          <p:nvPr>
            <p:ph type="sldNum" sz="quarter" idx="10"/>
          </p:nvPr>
        </p:nvSpPr>
        <p:spPr/>
        <p:txBody>
          <a:bodyPr/>
          <a:lstStyle/>
          <a:p>
            <a:fld id="{42FF5C11-941B-439C-81D6-74717195B09E}" type="slidenum">
              <a:rPr lang="en-US" smtClean="0"/>
              <a:pPr/>
              <a:t>42</a:t>
            </a:fld>
            <a:endParaRPr lang="en-US"/>
          </a:p>
        </p:txBody>
      </p:sp>
    </p:spTree>
    <p:extLst>
      <p:ext uri="{BB962C8B-B14F-4D97-AF65-F5344CB8AC3E}">
        <p14:creationId xmlns:p14="http://schemas.microsoft.com/office/powerpoint/2010/main" val="4069443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smtClean="0"/>
          </a:p>
        </p:txBody>
      </p:sp>
      <p:sp>
        <p:nvSpPr>
          <p:cNvPr id="4" name="Slide Number Placeholder 3"/>
          <p:cNvSpPr>
            <a:spLocks noGrp="1"/>
          </p:cNvSpPr>
          <p:nvPr>
            <p:ph type="sldNum" sz="quarter" idx="10"/>
          </p:nvPr>
        </p:nvSpPr>
        <p:spPr/>
        <p:txBody>
          <a:bodyPr/>
          <a:lstStyle/>
          <a:p>
            <a:fld id="{42FF5C11-941B-439C-81D6-74717195B09E}" type="slidenum">
              <a:rPr lang="en-US" smtClean="0"/>
              <a:pPr/>
              <a:t>43</a:t>
            </a:fld>
            <a:endParaRPr lang="en-US"/>
          </a:p>
        </p:txBody>
      </p:sp>
    </p:spTree>
    <p:extLst>
      <p:ext uri="{BB962C8B-B14F-4D97-AF65-F5344CB8AC3E}">
        <p14:creationId xmlns:p14="http://schemas.microsoft.com/office/powerpoint/2010/main" val="4069443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smtClean="0"/>
          </a:p>
        </p:txBody>
      </p:sp>
      <p:sp>
        <p:nvSpPr>
          <p:cNvPr id="4" name="Slide Number Placeholder 3"/>
          <p:cNvSpPr>
            <a:spLocks noGrp="1"/>
          </p:cNvSpPr>
          <p:nvPr>
            <p:ph type="sldNum" sz="quarter" idx="10"/>
          </p:nvPr>
        </p:nvSpPr>
        <p:spPr/>
        <p:txBody>
          <a:bodyPr/>
          <a:lstStyle/>
          <a:p>
            <a:fld id="{42FF5C11-941B-439C-81D6-74717195B09E}" type="slidenum">
              <a:rPr lang="en-US" smtClean="0"/>
              <a:pPr/>
              <a:t>44</a:t>
            </a:fld>
            <a:endParaRPr lang="en-US"/>
          </a:p>
        </p:txBody>
      </p:sp>
    </p:spTree>
    <p:extLst>
      <p:ext uri="{BB962C8B-B14F-4D97-AF65-F5344CB8AC3E}">
        <p14:creationId xmlns:p14="http://schemas.microsoft.com/office/powerpoint/2010/main" val="4069443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smtClean="0"/>
          </a:p>
        </p:txBody>
      </p:sp>
      <p:sp>
        <p:nvSpPr>
          <p:cNvPr id="4" name="Slide Number Placeholder 3"/>
          <p:cNvSpPr>
            <a:spLocks noGrp="1"/>
          </p:cNvSpPr>
          <p:nvPr>
            <p:ph type="sldNum" sz="quarter" idx="10"/>
          </p:nvPr>
        </p:nvSpPr>
        <p:spPr/>
        <p:txBody>
          <a:bodyPr/>
          <a:lstStyle/>
          <a:p>
            <a:fld id="{42FF5C11-941B-439C-81D6-74717195B09E}" type="slidenum">
              <a:rPr lang="en-US" smtClean="0"/>
              <a:pPr/>
              <a:t>45</a:t>
            </a:fld>
            <a:endParaRPr lang="en-US"/>
          </a:p>
        </p:txBody>
      </p:sp>
    </p:spTree>
    <p:extLst>
      <p:ext uri="{BB962C8B-B14F-4D97-AF65-F5344CB8AC3E}">
        <p14:creationId xmlns:p14="http://schemas.microsoft.com/office/powerpoint/2010/main" val="40694438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smtClean="0"/>
          </a:p>
        </p:txBody>
      </p:sp>
      <p:sp>
        <p:nvSpPr>
          <p:cNvPr id="4" name="Slide Number Placeholder 3"/>
          <p:cNvSpPr>
            <a:spLocks noGrp="1"/>
          </p:cNvSpPr>
          <p:nvPr>
            <p:ph type="sldNum" sz="quarter" idx="10"/>
          </p:nvPr>
        </p:nvSpPr>
        <p:spPr/>
        <p:txBody>
          <a:bodyPr/>
          <a:lstStyle/>
          <a:p>
            <a:fld id="{42FF5C11-941B-439C-81D6-74717195B09E}" type="slidenum">
              <a:rPr lang="en-US" smtClean="0"/>
              <a:pPr/>
              <a:t>46</a:t>
            </a:fld>
            <a:endParaRPr lang="en-US"/>
          </a:p>
        </p:txBody>
      </p:sp>
    </p:spTree>
    <p:extLst>
      <p:ext uri="{BB962C8B-B14F-4D97-AF65-F5344CB8AC3E}">
        <p14:creationId xmlns:p14="http://schemas.microsoft.com/office/powerpoint/2010/main" val="4069443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smtClean="0"/>
          </a:p>
        </p:txBody>
      </p:sp>
      <p:sp>
        <p:nvSpPr>
          <p:cNvPr id="4" name="Slide Number Placeholder 3"/>
          <p:cNvSpPr>
            <a:spLocks noGrp="1"/>
          </p:cNvSpPr>
          <p:nvPr>
            <p:ph type="sldNum" sz="quarter" idx="10"/>
          </p:nvPr>
        </p:nvSpPr>
        <p:spPr/>
        <p:txBody>
          <a:bodyPr/>
          <a:lstStyle/>
          <a:p>
            <a:fld id="{42FF5C11-941B-439C-81D6-74717195B09E}" type="slidenum">
              <a:rPr lang="en-US" smtClean="0"/>
              <a:pPr/>
              <a:t>47</a:t>
            </a:fld>
            <a:endParaRPr lang="en-US"/>
          </a:p>
        </p:txBody>
      </p:sp>
    </p:spTree>
    <p:extLst>
      <p:ext uri="{BB962C8B-B14F-4D97-AF65-F5344CB8AC3E}">
        <p14:creationId xmlns:p14="http://schemas.microsoft.com/office/powerpoint/2010/main" val="4069443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smtClean="0"/>
          </a:p>
        </p:txBody>
      </p:sp>
      <p:sp>
        <p:nvSpPr>
          <p:cNvPr id="4" name="Slide Number Placeholder 3"/>
          <p:cNvSpPr>
            <a:spLocks noGrp="1"/>
          </p:cNvSpPr>
          <p:nvPr>
            <p:ph type="sldNum" sz="quarter" idx="10"/>
          </p:nvPr>
        </p:nvSpPr>
        <p:spPr/>
        <p:txBody>
          <a:bodyPr/>
          <a:lstStyle/>
          <a:p>
            <a:fld id="{42FF5C11-941B-439C-81D6-74717195B09E}" type="slidenum">
              <a:rPr lang="en-US" smtClean="0"/>
              <a:pPr/>
              <a:t>48</a:t>
            </a:fld>
            <a:endParaRPr lang="en-US"/>
          </a:p>
        </p:txBody>
      </p:sp>
    </p:spTree>
    <p:extLst>
      <p:ext uri="{BB962C8B-B14F-4D97-AF65-F5344CB8AC3E}">
        <p14:creationId xmlns:p14="http://schemas.microsoft.com/office/powerpoint/2010/main" val="40694438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smtClean="0"/>
          </a:p>
        </p:txBody>
      </p:sp>
      <p:sp>
        <p:nvSpPr>
          <p:cNvPr id="4" name="Slide Number Placeholder 3"/>
          <p:cNvSpPr>
            <a:spLocks noGrp="1"/>
          </p:cNvSpPr>
          <p:nvPr>
            <p:ph type="sldNum" sz="quarter" idx="10"/>
          </p:nvPr>
        </p:nvSpPr>
        <p:spPr/>
        <p:txBody>
          <a:bodyPr/>
          <a:lstStyle/>
          <a:p>
            <a:fld id="{42FF5C11-941B-439C-81D6-74717195B09E}" type="slidenum">
              <a:rPr lang="en-US" smtClean="0"/>
              <a:pPr/>
              <a:t>49</a:t>
            </a:fld>
            <a:endParaRPr lang="en-US"/>
          </a:p>
        </p:txBody>
      </p:sp>
    </p:spTree>
    <p:extLst>
      <p:ext uri="{BB962C8B-B14F-4D97-AF65-F5344CB8AC3E}">
        <p14:creationId xmlns:p14="http://schemas.microsoft.com/office/powerpoint/2010/main" val="4069443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Randomized</a:t>
            </a:r>
            <a:r>
              <a:rPr lang="en-US" baseline="0" dirty="0" smtClean="0"/>
              <a:t> trials showed increased diagnosis of PCa in screened populations, leading to increased interventions but no difference in prostate cancer mortality or all-cause mortality. Lack of survival benefit and increased morbidity associated with intervention led to Grade D recommendation.</a:t>
            </a:r>
            <a:endParaRPr lang="en-US" dirty="0"/>
          </a:p>
        </p:txBody>
      </p:sp>
      <p:sp>
        <p:nvSpPr>
          <p:cNvPr id="4" name="Slide Number Placeholder 3"/>
          <p:cNvSpPr>
            <a:spLocks noGrp="1"/>
          </p:cNvSpPr>
          <p:nvPr>
            <p:ph type="sldNum" sz="quarter" idx="10"/>
          </p:nvPr>
        </p:nvSpPr>
        <p:spPr/>
        <p:txBody>
          <a:bodyPr/>
          <a:lstStyle/>
          <a:p>
            <a:fld id="{42FF5C11-941B-439C-81D6-74717195B09E}"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smtClean="0"/>
          </a:p>
        </p:txBody>
      </p:sp>
      <p:sp>
        <p:nvSpPr>
          <p:cNvPr id="4" name="Slide Number Placeholder 3"/>
          <p:cNvSpPr>
            <a:spLocks noGrp="1"/>
          </p:cNvSpPr>
          <p:nvPr>
            <p:ph type="sldNum" sz="quarter" idx="10"/>
          </p:nvPr>
        </p:nvSpPr>
        <p:spPr/>
        <p:txBody>
          <a:bodyPr/>
          <a:lstStyle/>
          <a:p>
            <a:fld id="{42FF5C11-941B-439C-81D6-74717195B09E}" type="slidenum">
              <a:rPr lang="en-US" smtClean="0"/>
              <a:pPr/>
              <a:t>50</a:t>
            </a:fld>
            <a:endParaRPr lang="en-US"/>
          </a:p>
        </p:txBody>
      </p:sp>
    </p:spTree>
    <p:extLst>
      <p:ext uri="{BB962C8B-B14F-4D97-AF65-F5344CB8AC3E}">
        <p14:creationId xmlns:p14="http://schemas.microsoft.com/office/powerpoint/2010/main" val="4069443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smtClean="0"/>
          </a:p>
        </p:txBody>
      </p:sp>
      <p:sp>
        <p:nvSpPr>
          <p:cNvPr id="4" name="Slide Number Placeholder 3"/>
          <p:cNvSpPr>
            <a:spLocks noGrp="1"/>
          </p:cNvSpPr>
          <p:nvPr>
            <p:ph type="sldNum" sz="quarter" idx="10"/>
          </p:nvPr>
        </p:nvSpPr>
        <p:spPr/>
        <p:txBody>
          <a:bodyPr/>
          <a:lstStyle/>
          <a:p>
            <a:fld id="{42FF5C11-941B-439C-81D6-74717195B09E}" type="slidenum">
              <a:rPr lang="en-US" smtClean="0"/>
              <a:pPr/>
              <a:t>51</a:t>
            </a:fld>
            <a:endParaRPr lang="en-US"/>
          </a:p>
        </p:txBody>
      </p:sp>
    </p:spTree>
    <p:extLst>
      <p:ext uri="{BB962C8B-B14F-4D97-AF65-F5344CB8AC3E}">
        <p14:creationId xmlns:p14="http://schemas.microsoft.com/office/powerpoint/2010/main" val="40694438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smtClean="0"/>
          </a:p>
        </p:txBody>
      </p:sp>
      <p:sp>
        <p:nvSpPr>
          <p:cNvPr id="4" name="Slide Number Placeholder 3"/>
          <p:cNvSpPr>
            <a:spLocks noGrp="1"/>
          </p:cNvSpPr>
          <p:nvPr>
            <p:ph type="sldNum" sz="quarter" idx="10"/>
          </p:nvPr>
        </p:nvSpPr>
        <p:spPr/>
        <p:txBody>
          <a:bodyPr/>
          <a:lstStyle/>
          <a:p>
            <a:fld id="{42FF5C11-941B-439C-81D6-74717195B09E}" type="slidenum">
              <a:rPr lang="en-US" smtClean="0"/>
              <a:pPr/>
              <a:t>52</a:t>
            </a:fld>
            <a:endParaRPr lang="en-US"/>
          </a:p>
        </p:txBody>
      </p:sp>
    </p:spTree>
    <p:extLst>
      <p:ext uri="{BB962C8B-B14F-4D97-AF65-F5344CB8AC3E}">
        <p14:creationId xmlns:p14="http://schemas.microsoft.com/office/powerpoint/2010/main" val="40694438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smtClean="0"/>
          </a:p>
        </p:txBody>
      </p:sp>
      <p:sp>
        <p:nvSpPr>
          <p:cNvPr id="4" name="Slide Number Placeholder 3"/>
          <p:cNvSpPr>
            <a:spLocks noGrp="1"/>
          </p:cNvSpPr>
          <p:nvPr>
            <p:ph type="sldNum" sz="quarter" idx="10"/>
          </p:nvPr>
        </p:nvSpPr>
        <p:spPr/>
        <p:txBody>
          <a:bodyPr/>
          <a:lstStyle/>
          <a:p>
            <a:fld id="{42FF5C11-941B-439C-81D6-74717195B09E}" type="slidenum">
              <a:rPr lang="en-US" smtClean="0"/>
              <a:pPr/>
              <a:t>53</a:t>
            </a:fld>
            <a:endParaRPr lang="en-US"/>
          </a:p>
        </p:txBody>
      </p:sp>
    </p:spTree>
    <p:extLst>
      <p:ext uri="{BB962C8B-B14F-4D97-AF65-F5344CB8AC3E}">
        <p14:creationId xmlns:p14="http://schemas.microsoft.com/office/powerpoint/2010/main" val="40694438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smtClean="0"/>
          </a:p>
        </p:txBody>
      </p:sp>
      <p:sp>
        <p:nvSpPr>
          <p:cNvPr id="4" name="Slide Number Placeholder 3"/>
          <p:cNvSpPr>
            <a:spLocks noGrp="1"/>
          </p:cNvSpPr>
          <p:nvPr>
            <p:ph type="sldNum" sz="quarter" idx="10"/>
          </p:nvPr>
        </p:nvSpPr>
        <p:spPr/>
        <p:txBody>
          <a:bodyPr/>
          <a:lstStyle/>
          <a:p>
            <a:fld id="{42FF5C11-941B-439C-81D6-74717195B09E}" type="slidenum">
              <a:rPr lang="en-US" smtClean="0"/>
              <a:pPr/>
              <a:t>54</a:t>
            </a:fld>
            <a:endParaRPr lang="en-US"/>
          </a:p>
        </p:txBody>
      </p:sp>
    </p:spTree>
    <p:extLst>
      <p:ext uri="{BB962C8B-B14F-4D97-AF65-F5344CB8AC3E}">
        <p14:creationId xmlns:p14="http://schemas.microsoft.com/office/powerpoint/2010/main" val="40694438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smtClean="0"/>
          </a:p>
        </p:txBody>
      </p:sp>
      <p:sp>
        <p:nvSpPr>
          <p:cNvPr id="4" name="Slide Number Placeholder 3"/>
          <p:cNvSpPr>
            <a:spLocks noGrp="1"/>
          </p:cNvSpPr>
          <p:nvPr>
            <p:ph type="sldNum" sz="quarter" idx="10"/>
          </p:nvPr>
        </p:nvSpPr>
        <p:spPr/>
        <p:txBody>
          <a:bodyPr/>
          <a:lstStyle/>
          <a:p>
            <a:fld id="{42FF5C11-941B-439C-81D6-74717195B09E}" type="slidenum">
              <a:rPr lang="en-US" smtClean="0"/>
              <a:pPr/>
              <a:t>55</a:t>
            </a:fld>
            <a:endParaRPr lang="en-US"/>
          </a:p>
        </p:txBody>
      </p:sp>
    </p:spTree>
    <p:extLst>
      <p:ext uri="{BB962C8B-B14F-4D97-AF65-F5344CB8AC3E}">
        <p14:creationId xmlns:p14="http://schemas.microsoft.com/office/powerpoint/2010/main" val="40694438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smtClean="0"/>
          </a:p>
        </p:txBody>
      </p:sp>
      <p:sp>
        <p:nvSpPr>
          <p:cNvPr id="4" name="Slide Number Placeholder 3"/>
          <p:cNvSpPr>
            <a:spLocks noGrp="1"/>
          </p:cNvSpPr>
          <p:nvPr>
            <p:ph type="sldNum" sz="quarter" idx="10"/>
          </p:nvPr>
        </p:nvSpPr>
        <p:spPr/>
        <p:txBody>
          <a:bodyPr/>
          <a:lstStyle/>
          <a:p>
            <a:fld id="{42FF5C11-941B-439C-81D6-74717195B09E}" type="slidenum">
              <a:rPr lang="en-US" smtClean="0"/>
              <a:pPr/>
              <a:t>56</a:t>
            </a:fld>
            <a:endParaRPr lang="en-US"/>
          </a:p>
        </p:txBody>
      </p:sp>
    </p:spTree>
    <p:extLst>
      <p:ext uri="{BB962C8B-B14F-4D97-AF65-F5344CB8AC3E}">
        <p14:creationId xmlns:p14="http://schemas.microsoft.com/office/powerpoint/2010/main" val="40694438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smtClean="0"/>
          </a:p>
        </p:txBody>
      </p:sp>
      <p:sp>
        <p:nvSpPr>
          <p:cNvPr id="4" name="Slide Number Placeholder 3"/>
          <p:cNvSpPr>
            <a:spLocks noGrp="1"/>
          </p:cNvSpPr>
          <p:nvPr>
            <p:ph type="sldNum" sz="quarter" idx="10"/>
          </p:nvPr>
        </p:nvSpPr>
        <p:spPr/>
        <p:txBody>
          <a:bodyPr/>
          <a:lstStyle/>
          <a:p>
            <a:fld id="{42FF5C11-941B-439C-81D6-74717195B09E}" type="slidenum">
              <a:rPr lang="en-US" smtClean="0"/>
              <a:pPr/>
              <a:t>57</a:t>
            </a:fld>
            <a:endParaRPr lang="en-US"/>
          </a:p>
        </p:txBody>
      </p:sp>
    </p:spTree>
    <p:extLst>
      <p:ext uri="{BB962C8B-B14F-4D97-AF65-F5344CB8AC3E}">
        <p14:creationId xmlns:p14="http://schemas.microsoft.com/office/powerpoint/2010/main" val="4069443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Randomized</a:t>
            </a:r>
            <a:r>
              <a:rPr lang="en-US" baseline="0" dirty="0" smtClean="0"/>
              <a:t> trials showed increased diagnosis of PCa in screened populations, leading to increased interventions but no difference in prostate cancer mortality or all-cause mortality. Lack of survival benefit and increased morbidity associated with intervention led to Grade D recommendation.</a:t>
            </a:r>
            <a:endParaRPr lang="en-US" dirty="0"/>
          </a:p>
        </p:txBody>
      </p:sp>
      <p:sp>
        <p:nvSpPr>
          <p:cNvPr id="4" name="Slide Number Placeholder 3"/>
          <p:cNvSpPr>
            <a:spLocks noGrp="1"/>
          </p:cNvSpPr>
          <p:nvPr>
            <p:ph type="sldNum" sz="quarter" idx="10"/>
          </p:nvPr>
        </p:nvSpPr>
        <p:spPr/>
        <p:txBody>
          <a:bodyPr/>
          <a:lstStyle/>
          <a:p>
            <a:fld id="{42FF5C11-941B-439C-81D6-74717195B09E}"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Randomized</a:t>
            </a:r>
            <a:r>
              <a:rPr lang="en-US" baseline="0" dirty="0" smtClean="0"/>
              <a:t> trials showed increased diagnosis of PCa in screened populations, leading to increased interventions but no difference in prostate cancer mortality or all-cause mortality. Lack of survival benefit and increased morbidity associated with intervention led to Grade D recommendation.</a:t>
            </a:r>
            <a:endParaRPr lang="en-US" dirty="0"/>
          </a:p>
        </p:txBody>
      </p:sp>
      <p:sp>
        <p:nvSpPr>
          <p:cNvPr id="4" name="Slide Number Placeholder 3"/>
          <p:cNvSpPr>
            <a:spLocks noGrp="1"/>
          </p:cNvSpPr>
          <p:nvPr>
            <p:ph type="sldNum" sz="quarter" idx="10"/>
          </p:nvPr>
        </p:nvSpPr>
        <p:spPr/>
        <p:txBody>
          <a:bodyPr/>
          <a:lstStyle/>
          <a:p>
            <a:fld id="{42FF5C11-941B-439C-81D6-74717195B09E}"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Randomized</a:t>
            </a:r>
            <a:r>
              <a:rPr lang="en-US" baseline="0" dirty="0" smtClean="0"/>
              <a:t> trials showed increased diagnosis of PCa in screened populations, leading to increased interventions but no difference in prostate cancer mortality or all-cause mortality. Lack of survival benefit and increased morbidity associated with intervention led to Grade D recommendation.</a:t>
            </a:r>
            <a:endParaRPr lang="en-US" dirty="0"/>
          </a:p>
        </p:txBody>
      </p:sp>
      <p:sp>
        <p:nvSpPr>
          <p:cNvPr id="4" name="Slide Number Placeholder 3"/>
          <p:cNvSpPr>
            <a:spLocks noGrp="1"/>
          </p:cNvSpPr>
          <p:nvPr>
            <p:ph type="sldNum" sz="quarter" idx="10"/>
          </p:nvPr>
        </p:nvSpPr>
        <p:spPr/>
        <p:txBody>
          <a:bodyPr/>
          <a:lstStyle/>
          <a:p>
            <a:fld id="{42FF5C11-941B-439C-81D6-74717195B09E}"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Randomized</a:t>
            </a:r>
            <a:r>
              <a:rPr lang="en-US" baseline="0" dirty="0" smtClean="0"/>
              <a:t> trials showed increased diagnosis of PCa in screened populations, leading to increased interventions but no difference in prostate cancer mortality or all-cause mortality. Lack of survival benefit and increased morbidity associated with intervention led to Grade D recommendation.</a:t>
            </a:r>
            <a:endParaRPr lang="en-US" dirty="0"/>
          </a:p>
        </p:txBody>
      </p:sp>
      <p:sp>
        <p:nvSpPr>
          <p:cNvPr id="4" name="Slide Number Placeholder 3"/>
          <p:cNvSpPr>
            <a:spLocks noGrp="1"/>
          </p:cNvSpPr>
          <p:nvPr>
            <p:ph type="sldNum" sz="quarter" idx="10"/>
          </p:nvPr>
        </p:nvSpPr>
        <p:spPr/>
        <p:txBody>
          <a:bodyPr/>
          <a:lstStyle/>
          <a:p>
            <a:fld id="{42FF5C11-941B-439C-81D6-74717195B09E}"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US" dirty="0" smtClean="0"/>
              <a:t>Improving detection of clinically significant cancer, which is critical for reducing mortality; and 2) Increasing confidence in benign diseases and dormant malignancies, which are not likely to cause problems in a man’s lifetime, in order to reduce unnecessary biopsies and treatment. </a:t>
            </a:r>
          </a:p>
        </p:txBody>
      </p:sp>
      <p:sp>
        <p:nvSpPr>
          <p:cNvPr id="4" name="Slide Number Placeholder 3"/>
          <p:cNvSpPr>
            <a:spLocks noGrp="1"/>
          </p:cNvSpPr>
          <p:nvPr>
            <p:ph type="sldNum" sz="quarter" idx="10"/>
          </p:nvPr>
        </p:nvSpPr>
        <p:spPr/>
        <p:txBody>
          <a:bodyPr/>
          <a:lstStyle/>
          <a:p>
            <a:fld id="{42FF5C11-941B-439C-81D6-74717195B09E}"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Leake</a:t>
            </a:r>
            <a:r>
              <a:rPr lang="en-US" sz="1200" kern="1200" dirty="0" smtClean="0">
                <a:solidFill>
                  <a:schemeClr val="tx1"/>
                </a:solidFill>
                <a:latin typeface="+mn-lt"/>
                <a:ea typeface="+mn-ea"/>
                <a:cs typeface="+mn-cs"/>
              </a:rPr>
              <a:t> et al also reported that 38% of groups have been performing PMR for less than 5 years and 41% between 6 and 10 years </a:t>
            </a:r>
            <a:endParaRPr lang="en-US" dirty="0"/>
          </a:p>
        </p:txBody>
      </p:sp>
      <p:sp>
        <p:nvSpPr>
          <p:cNvPr id="4" name="Slide Number Placeholder 3"/>
          <p:cNvSpPr>
            <a:spLocks noGrp="1"/>
          </p:cNvSpPr>
          <p:nvPr>
            <p:ph type="sldNum" sz="quarter" idx="10"/>
          </p:nvPr>
        </p:nvSpPr>
        <p:spPr/>
        <p:txBody>
          <a:bodyPr/>
          <a:lstStyle/>
          <a:p>
            <a:fld id="{42FF5C11-941B-439C-81D6-74717195B09E}"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E8CA6F7F-E4CA-4C15-B930-4C55964B6F76}" type="datetimeFigureOut">
              <a:rPr lang="en-US" smtClean="0"/>
              <a:pPr/>
              <a:t>4/25/17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E3022-9CBC-4651-85FA-14587E24F0E4}"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CA6F7F-E4CA-4C15-B930-4C55964B6F76}" type="datetimeFigureOut">
              <a:rPr lang="en-US" smtClean="0"/>
              <a:pPr/>
              <a:t>4/25/17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E3022-9CBC-4651-85FA-14587E24F0E4}" type="slidenum">
              <a:rPr lang="en-US" smtClean="0"/>
              <a:pPr/>
              <a:t>‹#›</a:t>
            </a:fld>
            <a:endParaRPr lang="en-US"/>
          </a:p>
        </p:txBody>
      </p:sp>
    </p:spTree>
  </p:cSld>
  <p:clrMapOvr>
    <a:masterClrMapping/>
  </p:clrMapOvr>
  <p:transition xmlns:p14="http://schemas.microsoft.com/office/powerpoint/2010/main" spd="slow"/>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CA6F7F-E4CA-4C15-B930-4C55964B6F76}" type="datetimeFigureOut">
              <a:rPr lang="en-US" smtClean="0"/>
              <a:pPr/>
              <a:t>4/25/17</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690E3022-9CBC-4651-85FA-14587E24F0E4}" type="slidenum">
              <a:rPr lang="en-US" smtClean="0"/>
              <a:pPr/>
              <a:t>‹#›</a:t>
            </a:fld>
            <a:endParaRPr lang="en-US"/>
          </a:p>
        </p:txBody>
      </p:sp>
    </p:spTree>
  </p:cSld>
  <p:clrMapOvr>
    <a:masterClrMapping/>
  </p:clrMapOvr>
  <p:transition xmlns:p14="http://schemas.microsoft.com/office/powerpoint/2010/mai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CA6F7F-E4CA-4C15-B930-4C55964B6F76}" type="datetimeFigureOut">
              <a:rPr lang="en-US" smtClean="0"/>
              <a:pPr/>
              <a:t>4/25/17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E3022-9CBC-4651-85FA-14587E24F0E4}" type="slidenum">
              <a:rPr lang="en-US" smtClean="0"/>
              <a:pPr/>
              <a:t>‹#›</a:t>
            </a:fld>
            <a:endParaRPr lang="en-US"/>
          </a:p>
        </p:txBody>
      </p:sp>
    </p:spTree>
  </p:cSld>
  <p:clrMapOvr>
    <a:masterClrMapping/>
  </p:clrMapOvr>
  <p:transition xmlns:p14="http://schemas.microsoft.com/office/powerpoint/2010/mai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8CA6F7F-E4CA-4C15-B930-4C55964B6F76}" type="datetimeFigureOut">
              <a:rPr lang="en-US" smtClean="0"/>
              <a:pPr/>
              <a:t>4/25/17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E3022-9CBC-4651-85FA-14587E24F0E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8CA6F7F-E4CA-4C15-B930-4C55964B6F76}" type="datetimeFigureOut">
              <a:rPr lang="en-US" smtClean="0"/>
              <a:pPr/>
              <a:t>4/25/17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0E3022-9CBC-4651-85FA-14587E24F0E4}" type="slidenum">
              <a:rPr lang="en-US" smtClean="0"/>
              <a:pPr/>
              <a:t>‹#›</a:t>
            </a:fld>
            <a:endParaRPr lang="en-US"/>
          </a:p>
        </p:txBody>
      </p:sp>
    </p:spTree>
  </p:cSld>
  <p:clrMapOvr>
    <a:masterClrMapping/>
  </p:clrMapOvr>
  <p:transition xmlns:p14="http://schemas.microsoft.com/office/powerpoint/2010/mai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8CA6F7F-E4CA-4C15-B930-4C55964B6F76}" type="datetimeFigureOut">
              <a:rPr lang="en-US" smtClean="0"/>
              <a:pPr/>
              <a:t>4/25/17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0E3022-9CBC-4651-85FA-14587E24F0E4}" type="slidenum">
              <a:rPr lang="en-US" smtClean="0"/>
              <a:pPr/>
              <a:t>‹#›</a:t>
            </a:fld>
            <a:endParaRPr lang="en-US"/>
          </a:p>
        </p:txBody>
      </p:sp>
    </p:spTree>
  </p:cSld>
  <p:clrMapOvr>
    <a:masterClrMapping/>
  </p:clrMapOvr>
  <p:transition xmlns:p14="http://schemas.microsoft.com/office/powerpoint/2010/mai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8CA6F7F-E4CA-4C15-B930-4C55964B6F76}" type="datetimeFigureOut">
              <a:rPr lang="en-US" smtClean="0"/>
              <a:pPr/>
              <a:t>4/25/17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0E3022-9CBC-4651-85FA-14587E24F0E4}" type="slidenum">
              <a:rPr lang="en-US" smtClean="0"/>
              <a:pPr/>
              <a:t>‹#›</a:t>
            </a:fld>
            <a:endParaRPr lang="en-US"/>
          </a:p>
        </p:txBody>
      </p:sp>
    </p:spTree>
  </p:cSld>
  <p:clrMapOvr>
    <a:masterClrMapping/>
  </p:clrMapOvr>
  <p:transition xmlns:p14="http://schemas.microsoft.com/office/powerpoint/2010/main" spd="slow"/>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6F7F-E4CA-4C15-B930-4C55964B6F76}" type="datetimeFigureOut">
              <a:rPr lang="en-US" smtClean="0"/>
              <a:pPr/>
              <a:t>4/25/17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0E3022-9CBC-4651-85FA-14587E24F0E4}" type="slidenum">
              <a:rPr lang="en-US" smtClean="0"/>
              <a:pPr/>
              <a:t>‹#›</a:t>
            </a:fld>
            <a:endParaRPr lang="en-US"/>
          </a:p>
        </p:txBody>
      </p:sp>
    </p:spTree>
  </p:cSld>
  <p:clrMapOvr>
    <a:masterClrMapping/>
  </p:clrMapOvr>
  <p:transition xmlns:p14="http://schemas.microsoft.com/office/powerpoint/2010/mai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8CA6F7F-E4CA-4C15-B930-4C55964B6F76}" type="datetimeFigureOut">
              <a:rPr lang="en-US" smtClean="0"/>
              <a:pPr/>
              <a:t>4/25/17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0E3022-9CBC-4651-85FA-14587E24F0E4}"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transition xmlns:p14="http://schemas.microsoft.com/office/powerpoint/2010/mai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E8CA6F7F-E4CA-4C15-B930-4C55964B6F76}" type="datetimeFigureOut">
              <a:rPr lang="en-US" smtClean="0"/>
              <a:pPr/>
              <a:t>4/25/17</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690E3022-9CBC-4651-85FA-14587E24F0E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8CA6F7F-E4CA-4C15-B930-4C55964B6F76}" type="datetimeFigureOut">
              <a:rPr lang="en-US" smtClean="0"/>
              <a:pPr/>
              <a:t>4/25/17</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690E3022-9CBC-4651-85FA-14587E24F0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xmlns:p14="http://schemas.microsoft.com/office/powerpoint/2010/main" spd="slow"/>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8"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hart" Target="../charts/char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29.pn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39.png"/><Relationship Id="rId5"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686800" cy="2971800"/>
          </a:xfrm>
        </p:spPr>
        <p:txBody>
          <a:bodyPr>
            <a:normAutofit/>
          </a:bodyPr>
          <a:lstStyle/>
          <a:p>
            <a:r>
              <a:rPr lang="en-US" sz="4400" b="1" dirty="0" smtClean="0"/>
              <a:t>Developing a Multidisciplinary Prostate MRI </a:t>
            </a:r>
            <a:r>
              <a:rPr lang="en-US" sz="4400" b="1" dirty="0" smtClean="0"/>
              <a:t>Program:</a:t>
            </a:r>
            <a:endParaRPr lang="en-US" dirty="0"/>
          </a:p>
        </p:txBody>
      </p:sp>
      <p:sp>
        <p:nvSpPr>
          <p:cNvPr id="4" name="Subtitle 2"/>
          <p:cNvSpPr txBox="1">
            <a:spLocks/>
          </p:cNvSpPr>
          <p:nvPr/>
        </p:nvSpPr>
        <p:spPr>
          <a:xfrm>
            <a:off x="152400" y="5410200"/>
            <a:ext cx="8839200" cy="1295400"/>
          </a:xfrm>
          <a:prstGeom prst="rect">
            <a:avLst/>
          </a:prstGeom>
        </p:spPr>
        <p:txBody>
          <a:bodyPr vert="horz" lIns="91440" tIns="45720" rIns="91440" bIns="45720" rtlCol="0">
            <a:normAutofit fontScale="47500" lnSpcReduction="20000"/>
          </a:bodyPr>
          <a:lstStyle/>
          <a:p>
            <a:pPr algn="ctr">
              <a:spcBef>
                <a:spcPct val="20000"/>
              </a:spcBef>
            </a:pPr>
            <a:r>
              <a:rPr lang="en-US" sz="3800" dirty="0" smtClean="0">
                <a:solidFill>
                  <a:schemeClr val="tx1">
                    <a:tint val="75000"/>
                  </a:schemeClr>
                </a:solidFill>
              </a:rPr>
              <a:t>Grand </a:t>
            </a:r>
            <a:r>
              <a:rPr lang="en-US" sz="3800" dirty="0" smtClean="0">
                <a:solidFill>
                  <a:schemeClr val="tx1">
                    <a:tint val="75000"/>
                  </a:schemeClr>
                </a:solidFill>
              </a:rPr>
              <a:t>Rapids Medical Education Partners/MSU Radiology Residency, Grand Rapids, MI</a:t>
            </a:r>
          </a:p>
          <a:p>
            <a:pPr lvl="0" algn="ctr">
              <a:spcBef>
                <a:spcPct val="20000"/>
              </a:spcBef>
            </a:pPr>
            <a:r>
              <a:rPr lang="en-US" sz="3800" dirty="0" smtClean="0">
                <a:solidFill>
                  <a:schemeClr val="tx1">
                    <a:tint val="75000"/>
                  </a:schemeClr>
                </a:solidFill>
              </a:rPr>
              <a:t>Spectrum </a:t>
            </a:r>
            <a:r>
              <a:rPr lang="en-US" sz="3800" dirty="0" smtClean="0">
                <a:solidFill>
                  <a:schemeClr val="tx1">
                    <a:tint val="75000"/>
                  </a:schemeClr>
                </a:solidFill>
              </a:rPr>
              <a:t>Health, </a:t>
            </a:r>
            <a:r>
              <a:rPr lang="en-US" sz="3800" dirty="0">
                <a:solidFill>
                  <a:schemeClr val="tx1">
                    <a:tint val="75000"/>
                  </a:schemeClr>
                </a:solidFill>
              </a:rPr>
              <a:t>Grand Rapids, MI</a:t>
            </a:r>
          </a:p>
          <a:p>
            <a:pPr lvl="0" algn="ctr">
              <a:spcBef>
                <a:spcPct val="20000"/>
              </a:spcBef>
            </a:pPr>
            <a:r>
              <a:rPr lang="en-US" sz="3800" dirty="0" smtClean="0">
                <a:solidFill>
                  <a:schemeClr val="tx1">
                    <a:tint val="75000"/>
                  </a:schemeClr>
                </a:solidFill>
              </a:rPr>
              <a:t>Advanced </a:t>
            </a:r>
            <a:r>
              <a:rPr lang="en-US" sz="3800" dirty="0">
                <a:solidFill>
                  <a:schemeClr val="tx1">
                    <a:tint val="75000"/>
                  </a:schemeClr>
                </a:solidFill>
              </a:rPr>
              <a:t>Radiology Services, PC, Grand Rapids, MI</a:t>
            </a:r>
          </a:p>
          <a:p>
            <a:pPr lvl="0" algn="ctr">
              <a:spcBef>
                <a:spcPct val="20000"/>
              </a:spcBef>
            </a:pPr>
            <a:r>
              <a:rPr lang="en-US" sz="3800" dirty="0" smtClean="0">
                <a:solidFill>
                  <a:schemeClr val="tx1">
                    <a:tint val="75000"/>
                  </a:schemeClr>
                </a:solidFill>
              </a:rPr>
              <a:t>Michigan </a:t>
            </a:r>
            <a:r>
              <a:rPr lang="en-US" sz="3800" dirty="0">
                <a:solidFill>
                  <a:schemeClr val="tx1">
                    <a:tint val="75000"/>
                  </a:schemeClr>
                </a:solidFill>
              </a:rPr>
              <a:t>State University College of Human Medicine, Grand Rapids, MI</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extBox 5"/>
          <p:cNvSpPr txBox="1"/>
          <p:nvPr/>
        </p:nvSpPr>
        <p:spPr>
          <a:xfrm>
            <a:off x="675904" y="1600200"/>
            <a:ext cx="8305800" cy="553998"/>
          </a:xfrm>
          <a:prstGeom prst="rect">
            <a:avLst/>
          </a:prstGeom>
          <a:noFill/>
        </p:spPr>
        <p:txBody>
          <a:bodyPr wrap="square" rtlCol="0">
            <a:spAutoFit/>
          </a:bodyPr>
          <a:lstStyle/>
          <a:p>
            <a:r>
              <a:rPr lang="en-US" sz="3000" b="1" dirty="0" smtClean="0">
                <a:solidFill>
                  <a:schemeClr val="accent1">
                    <a:satMod val="150000"/>
                  </a:schemeClr>
                </a:solidFill>
                <a:latin typeface="+mj-lt"/>
                <a:ea typeface="+mj-ea"/>
                <a:cs typeface="+mj-cs"/>
              </a:rPr>
              <a:t>Essential Initial Activities and Clinical Outcomes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Prostate Magnetic Resonance Imaging </a:t>
            </a:r>
            <a:endParaRPr lang="en-US" sz="3600" dirty="0"/>
          </a:p>
        </p:txBody>
      </p:sp>
      <p:sp>
        <p:nvSpPr>
          <p:cNvPr id="3" name="Content Placeholder 2"/>
          <p:cNvSpPr>
            <a:spLocks noGrp="1"/>
          </p:cNvSpPr>
          <p:nvPr>
            <p:ph idx="1"/>
          </p:nvPr>
        </p:nvSpPr>
        <p:spPr>
          <a:xfrm>
            <a:off x="264226" y="1515460"/>
            <a:ext cx="8839200" cy="5006609"/>
          </a:xfrm>
        </p:spPr>
        <p:txBody>
          <a:bodyPr>
            <a:normAutofit/>
          </a:bodyPr>
          <a:lstStyle/>
          <a:p>
            <a:r>
              <a:rPr lang="en-US" dirty="0" smtClean="0"/>
              <a:t>Excessive variability in the use and application of </a:t>
            </a:r>
            <a:r>
              <a:rPr lang="en-US" dirty="0" smtClean="0"/>
              <a:t>PMR is a significant barrier to adoption, particularly in non-academic settings</a:t>
            </a:r>
            <a:endParaRPr lang="en-US" dirty="0" smtClean="0"/>
          </a:p>
          <a:p>
            <a:pPr lvl="1"/>
            <a:r>
              <a:rPr lang="en-US" dirty="0" smtClean="0"/>
              <a:t>Interpretation subjective, complex, low reproducibility</a:t>
            </a:r>
          </a:p>
          <a:p>
            <a:pPr marL="457200" lvl="1" indent="0">
              <a:buNone/>
            </a:pPr>
            <a:endParaRPr lang="en-US" dirty="0" smtClean="0"/>
          </a:p>
          <a:p>
            <a:r>
              <a:rPr lang="en-US" dirty="0" smtClean="0"/>
              <a:t>Prostate </a:t>
            </a:r>
            <a:r>
              <a:rPr lang="en-US" dirty="0" smtClean="0"/>
              <a:t>Imaging Reporting and Data System (PI-RADS) in 2012³ and PI-RADS v2 in 2015⁴</a:t>
            </a:r>
          </a:p>
          <a:p>
            <a:pPr lvl="1"/>
            <a:r>
              <a:rPr lang="en-US" dirty="0" smtClean="0"/>
              <a:t> Increased standardization of acquisition protocols, interpretation methods, and reporting systems worldwide</a:t>
            </a:r>
          </a:p>
          <a:p>
            <a:endParaRPr lang="en-US" dirty="0"/>
          </a:p>
        </p:txBody>
      </p:sp>
      <p:sp>
        <p:nvSpPr>
          <p:cNvPr id="4" name="TextBox 3"/>
          <p:cNvSpPr txBox="1"/>
          <p:nvPr/>
        </p:nvSpPr>
        <p:spPr>
          <a:xfrm>
            <a:off x="1752600" y="6197025"/>
            <a:ext cx="7315200" cy="584775"/>
          </a:xfrm>
          <a:prstGeom prst="rect">
            <a:avLst/>
          </a:prstGeom>
          <a:noFill/>
        </p:spPr>
        <p:txBody>
          <a:bodyPr wrap="square" rtlCol="0">
            <a:spAutoFit/>
          </a:bodyPr>
          <a:lstStyle/>
          <a:p>
            <a:pPr algn="r"/>
            <a:r>
              <a:rPr lang="en-US" sz="1600" dirty="0" smtClean="0"/>
              <a:t> </a:t>
            </a:r>
            <a:r>
              <a:rPr lang="en-US" sz="1600" baseline="30000" dirty="0" smtClean="0"/>
              <a:t>3</a:t>
            </a:r>
            <a:r>
              <a:rPr lang="en-US" sz="1600" dirty="0" smtClean="0"/>
              <a:t>Barentsz JO et al. </a:t>
            </a:r>
            <a:r>
              <a:rPr lang="en-US" sz="1600" i="1" dirty="0" smtClean="0"/>
              <a:t>Eur </a:t>
            </a:r>
            <a:r>
              <a:rPr lang="en-US" sz="1600" i="1" dirty="0" err="1" smtClean="0"/>
              <a:t>Radiol</a:t>
            </a:r>
            <a:r>
              <a:rPr lang="en-US" sz="1600" i="1" dirty="0" smtClean="0"/>
              <a:t>.</a:t>
            </a:r>
            <a:r>
              <a:rPr lang="en-US" sz="1600" dirty="0" smtClean="0"/>
              <a:t> 22(4): 746-757, 2012</a:t>
            </a:r>
          </a:p>
          <a:p>
            <a:pPr algn="r"/>
            <a:r>
              <a:rPr lang="en-US" sz="1600" baseline="30000" dirty="0" smtClean="0"/>
              <a:t>4</a:t>
            </a:r>
            <a:r>
              <a:rPr lang="en-US" sz="1600" dirty="0" smtClean="0"/>
              <a:t>Weinreb JC et al.  </a:t>
            </a:r>
            <a:r>
              <a:rPr lang="en-US" sz="1600" i="1" dirty="0" smtClean="0"/>
              <a:t>Eur Urol </a:t>
            </a:r>
            <a:r>
              <a:rPr lang="en-US" sz="1600" dirty="0" smtClean="0"/>
              <a:t>69(1): 16-40, 2016</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State of PMR Programs</a:t>
            </a:r>
            <a:endParaRPr lang="en-US" dirty="0"/>
          </a:p>
        </p:txBody>
      </p:sp>
      <p:sp>
        <p:nvSpPr>
          <p:cNvPr id="3" name="Content Placeholder 2"/>
          <p:cNvSpPr>
            <a:spLocks noGrp="1"/>
          </p:cNvSpPr>
          <p:nvPr>
            <p:ph idx="1"/>
          </p:nvPr>
        </p:nvSpPr>
        <p:spPr>
          <a:xfrm>
            <a:off x="228600" y="1600200"/>
            <a:ext cx="8610600" cy="4876800"/>
          </a:xfrm>
        </p:spPr>
        <p:txBody>
          <a:bodyPr>
            <a:normAutofit fontScale="85000" lnSpcReduction="20000"/>
          </a:bodyPr>
          <a:lstStyle/>
          <a:p>
            <a:r>
              <a:rPr lang="en-US" dirty="0" smtClean="0"/>
              <a:t>Growing experience at academic centers, but delayed implementation in community settings</a:t>
            </a:r>
          </a:p>
          <a:p>
            <a:pPr lvl="1"/>
            <a:r>
              <a:rPr lang="en-US" dirty="0" smtClean="0"/>
              <a:t>89% of the academic institutions performed PMR</a:t>
            </a:r>
          </a:p>
          <a:p>
            <a:pPr lvl="1"/>
            <a:r>
              <a:rPr lang="en-US" dirty="0" smtClean="0"/>
              <a:t>60% of large private practice groups</a:t>
            </a:r>
          </a:p>
          <a:p>
            <a:pPr lvl="1"/>
            <a:r>
              <a:rPr lang="en-US" dirty="0" smtClean="0"/>
              <a:t>30</a:t>
            </a:r>
            <a:r>
              <a:rPr lang="en-US" dirty="0" smtClean="0"/>
              <a:t>% of </a:t>
            </a:r>
            <a:r>
              <a:rPr lang="en-US" dirty="0" smtClean="0"/>
              <a:t>small/</a:t>
            </a:r>
            <a:r>
              <a:rPr lang="en-US" dirty="0" smtClean="0"/>
              <a:t>medium non-academic </a:t>
            </a:r>
            <a:r>
              <a:rPr lang="en-US" dirty="0" smtClean="0"/>
              <a:t>groups</a:t>
            </a:r>
            <a:r>
              <a:rPr lang="en-US" dirty="0" smtClean="0"/>
              <a:t>⁵</a:t>
            </a:r>
          </a:p>
          <a:p>
            <a:pPr lvl="1"/>
            <a:endParaRPr lang="en-US" dirty="0" smtClean="0"/>
          </a:p>
          <a:p>
            <a:pPr lvl="1"/>
            <a:r>
              <a:rPr lang="en-US" dirty="0" smtClean="0"/>
              <a:t>38</a:t>
            </a:r>
            <a:r>
              <a:rPr lang="en-US" dirty="0" smtClean="0"/>
              <a:t>% of groups have been performing PMR &lt;5 years</a:t>
            </a:r>
          </a:p>
          <a:p>
            <a:pPr lvl="1"/>
            <a:r>
              <a:rPr lang="en-US" dirty="0" smtClean="0"/>
              <a:t>41% between 6 and 10 years⁵ </a:t>
            </a:r>
            <a:endParaRPr lang="en-US" dirty="0" smtClean="0"/>
          </a:p>
          <a:p>
            <a:pPr marL="118872" indent="0">
              <a:buNone/>
            </a:pPr>
            <a:endParaRPr lang="en-US" dirty="0" smtClean="0"/>
          </a:p>
          <a:p>
            <a:r>
              <a:rPr lang="en-US" dirty="0" smtClean="0"/>
              <a:t>No </a:t>
            </a:r>
            <a:r>
              <a:rPr lang="en-US" dirty="0" smtClean="0"/>
              <a:t>current literature on outcomes of PMR programs in community settings</a:t>
            </a:r>
          </a:p>
          <a:p>
            <a:pPr lvl="1"/>
            <a:r>
              <a:rPr lang="en-US" dirty="0" smtClean="0"/>
              <a:t>Results from “mature” academic programs may not reflect the “learning curve” of program </a:t>
            </a:r>
            <a:r>
              <a:rPr lang="en-US" dirty="0" smtClean="0"/>
              <a:t>development</a:t>
            </a:r>
            <a:endParaRPr lang="en-US" dirty="0" smtClean="0"/>
          </a:p>
        </p:txBody>
      </p:sp>
      <p:sp>
        <p:nvSpPr>
          <p:cNvPr id="4" name="TextBox 3"/>
          <p:cNvSpPr txBox="1"/>
          <p:nvPr/>
        </p:nvSpPr>
        <p:spPr>
          <a:xfrm>
            <a:off x="0" y="6400800"/>
            <a:ext cx="9144000" cy="338554"/>
          </a:xfrm>
          <a:prstGeom prst="rect">
            <a:avLst/>
          </a:prstGeom>
          <a:noFill/>
        </p:spPr>
        <p:txBody>
          <a:bodyPr wrap="square" rtlCol="0">
            <a:spAutoFit/>
          </a:bodyPr>
          <a:lstStyle/>
          <a:p>
            <a:pPr algn="r"/>
            <a:r>
              <a:rPr lang="en-US" sz="1600" baseline="30000" dirty="0" smtClean="0"/>
              <a:t>5</a:t>
            </a:r>
            <a:r>
              <a:rPr lang="en-US" sz="1600" dirty="0" smtClean="0"/>
              <a:t>Leake et al . </a:t>
            </a:r>
            <a:r>
              <a:rPr lang="en-US" sz="1600" i="1" dirty="0" smtClean="0"/>
              <a:t>J. Am Coll. </a:t>
            </a:r>
            <a:r>
              <a:rPr lang="en-US" sz="1600" i="1" dirty="0" err="1" smtClean="0"/>
              <a:t>Radiol</a:t>
            </a:r>
            <a:r>
              <a:rPr lang="en-US" sz="1600" i="1" dirty="0" smtClean="0"/>
              <a:t>. 11(2): 156-160, </a:t>
            </a:r>
            <a:r>
              <a:rPr lang="en-US" sz="1600" dirty="0" smtClean="0"/>
              <a:t>2014</a:t>
            </a:r>
            <a:endParaRPr lang="en-US" sz="1400"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Radiology Services</a:t>
            </a:r>
            <a:endParaRPr lang="en-US" dirty="0"/>
          </a:p>
        </p:txBody>
      </p:sp>
      <p:sp>
        <p:nvSpPr>
          <p:cNvPr id="3" name="Content Placeholder 2"/>
          <p:cNvSpPr>
            <a:spLocks noGrp="1"/>
          </p:cNvSpPr>
          <p:nvPr>
            <p:ph idx="1"/>
          </p:nvPr>
        </p:nvSpPr>
        <p:spPr>
          <a:xfrm>
            <a:off x="457200" y="1775191"/>
            <a:ext cx="8229600" cy="4854209"/>
          </a:xfrm>
        </p:spPr>
        <p:txBody>
          <a:bodyPr>
            <a:normAutofit lnSpcReduction="10000"/>
          </a:bodyPr>
          <a:lstStyle/>
          <a:p>
            <a:r>
              <a:rPr lang="en-US" dirty="0" smtClean="0"/>
              <a:t>Retrospective </a:t>
            </a:r>
            <a:r>
              <a:rPr lang="en-US" dirty="0" smtClean="0"/>
              <a:t>review of </a:t>
            </a:r>
            <a:r>
              <a:rPr lang="en-US" dirty="0" smtClean="0"/>
              <a:t>all </a:t>
            </a:r>
            <a:r>
              <a:rPr lang="en-US" dirty="0" smtClean="0"/>
              <a:t>PMR </a:t>
            </a:r>
            <a:r>
              <a:rPr lang="en-US" dirty="0" smtClean="0"/>
              <a:t>performed </a:t>
            </a:r>
            <a:r>
              <a:rPr lang="en-US" dirty="0" smtClean="0"/>
              <a:t>between August 2010 and December </a:t>
            </a:r>
            <a:r>
              <a:rPr lang="en-US" dirty="0" smtClean="0"/>
              <a:t>2015</a:t>
            </a:r>
          </a:p>
          <a:p>
            <a:pPr lvl="1"/>
            <a:r>
              <a:rPr lang="en-US" dirty="0" smtClean="0"/>
              <a:t>Diagnostic </a:t>
            </a:r>
            <a:r>
              <a:rPr lang="en-US" dirty="0"/>
              <a:t>and staging accuracy of PMR over time</a:t>
            </a:r>
          </a:p>
          <a:p>
            <a:pPr lvl="1"/>
            <a:r>
              <a:rPr lang="en-US" dirty="0"/>
              <a:t>Clinical impact of multidisciplinary PMR </a:t>
            </a:r>
            <a:r>
              <a:rPr lang="en-US" dirty="0" smtClean="0"/>
              <a:t>meetings</a:t>
            </a:r>
            <a:endParaRPr lang="en-US" dirty="0" smtClean="0"/>
          </a:p>
          <a:p>
            <a:r>
              <a:rPr lang="en-US" dirty="0" smtClean="0"/>
              <a:t>Data recorded and analyzed included:</a:t>
            </a:r>
          </a:p>
          <a:p>
            <a:pPr lvl="1"/>
            <a:r>
              <a:rPr lang="en-US" dirty="0" smtClean="0"/>
              <a:t>Patient demographic information</a:t>
            </a:r>
          </a:p>
          <a:p>
            <a:pPr lvl="1"/>
            <a:r>
              <a:rPr lang="en-US" dirty="0" smtClean="0"/>
              <a:t>Clinical history </a:t>
            </a:r>
          </a:p>
          <a:p>
            <a:pPr lvl="1"/>
            <a:r>
              <a:rPr lang="en-US" dirty="0" smtClean="0"/>
              <a:t>PMR interpretations</a:t>
            </a:r>
          </a:p>
          <a:p>
            <a:pPr lvl="1"/>
            <a:r>
              <a:rPr lang="en-US" dirty="0" smtClean="0"/>
              <a:t>Available biopsy/surgical pathology results</a:t>
            </a:r>
          </a:p>
          <a:p>
            <a:pPr lvl="1"/>
            <a:r>
              <a:rPr lang="en-US" dirty="0" smtClean="0"/>
              <a:t>Patient specific management plans</a:t>
            </a:r>
            <a:endParaRPr lang="en-US"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PMRI Program</a:t>
            </a:r>
            <a:endParaRPr lang="en-US" dirty="0"/>
          </a:p>
        </p:txBody>
      </p:sp>
      <p:sp>
        <p:nvSpPr>
          <p:cNvPr id="3" name="Content Placeholder 2"/>
          <p:cNvSpPr>
            <a:spLocks noGrp="1"/>
          </p:cNvSpPr>
          <p:nvPr>
            <p:ph idx="1"/>
          </p:nvPr>
        </p:nvSpPr>
        <p:spPr>
          <a:xfrm>
            <a:off x="228600" y="1600200"/>
            <a:ext cx="8458200" cy="5082809"/>
          </a:xfrm>
        </p:spPr>
        <p:txBody>
          <a:bodyPr>
            <a:normAutofit fontScale="85000" lnSpcReduction="20000"/>
          </a:bodyPr>
          <a:lstStyle/>
          <a:p>
            <a:r>
              <a:rPr lang="en-US" dirty="0" smtClean="0"/>
              <a:t>The overall lesion suspicion level on PMR was correlated with patient pathology results</a:t>
            </a:r>
          </a:p>
          <a:p>
            <a:pPr lvl="1"/>
            <a:r>
              <a:rPr lang="en-US" dirty="0" smtClean="0"/>
              <a:t>Suspicion level assigned as low, medium, or high</a:t>
            </a:r>
          </a:p>
          <a:p>
            <a:pPr marL="457200" lvl="1" indent="0">
              <a:buNone/>
            </a:pPr>
            <a:endParaRPr lang="en-US" dirty="0" smtClean="0"/>
          </a:p>
          <a:p>
            <a:r>
              <a:rPr lang="en-US" dirty="0" smtClean="0"/>
              <a:t>Outcomes were compared across three different reporting experience eras:</a:t>
            </a:r>
          </a:p>
          <a:p>
            <a:pPr lvl="1"/>
            <a:r>
              <a:rPr lang="en-US" b="1" dirty="0" smtClean="0"/>
              <a:t>Early</a:t>
            </a:r>
            <a:r>
              <a:rPr lang="en-US" dirty="0" smtClean="0"/>
              <a:t>: August 2010 – May 2014 </a:t>
            </a:r>
          </a:p>
          <a:p>
            <a:pPr lvl="2"/>
            <a:r>
              <a:rPr lang="en-US" dirty="0" smtClean="0"/>
              <a:t>Presence or absence of suspicious nodules reported</a:t>
            </a:r>
          </a:p>
          <a:p>
            <a:pPr marL="768096" lvl="2" indent="0">
              <a:buNone/>
            </a:pPr>
            <a:endParaRPr lang="en-US" dirty="0" smtClean="0"/>
          </a:p>
          <a:p>
            <a:pPr lvl="1"/>
            <a:r>
              <a:rPr lang="en-US" b="1" dirty="0" smtClean="0"/>
              <a:t>Mid</a:t>
            </a:r>
            <a:r>
              <a:rPr lang="en-US" dirty="0" smtClean="0"/>
              <a:t>: June 2014 – February 2015 </a:t>
            </a:r>
          </a:p>
          <a:p>
            <a:pPr lvl="2"/>
            <a:r>
              <a:rPr lang="en-US" dirty="0" smtClean="0"/>
              <a:t>Standardized reporting system- suspicion level based on number of positive parameters out of: T2W, DCE, and DWI</a:t>
            </a:r>
          </a:p>
          <a:p>
            <a:pPr marL="768096" lvl="2" indent="0">
              <a:buNone/>
            </a:pPr>
            <a:endParaRPr lang="en-US" dirty="0" smtClean="0"/>
          </a:p>
          <a:p>
            <a:pPr lvl="1"/>
            <a:r>
              <a:rPr lang="en-US" b="1" dirty="0" smtClean="0"/>
              <a:t>PIRADSv2</a:t>
            </a:r>
            <a:r>
              <a:rPr lang="en-US" dirty="0" smtClean="0"/>
              <a:t>: March 2015 – December 2015 </a:t>
            </a:r>
          </a:p>
          <a:p>
            <a:pPr lvl="2"/>
            <a:r>
              <a:rPr lang="en-US" dirty="0" smtClean="0"/>
              <a:t>Implementation of the PI-RADSv2 system</a:t>
            </a:r>
          </a:p>
          <a:p>
            <a:endParaRPr lang="en-US"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outcomes</a:t>
            </a:r>
            <a:endParaRPr lang="en-US" dirty="0"/>
          </a:p>
        </p:txBody>
      </p:sp>
      <p:sp>
        <p:nvSpPr>
          <p:cNvPr id="3" name="Content Placeholder 2"/>
          <p:cNvSpPr>
            <a:spLocks noGrp="1"/>
          </p:cNvSpPr>
          <p:nvPr>
            <p:ph idx="1"/>
          </p:nvPr>
        </p:nvSpPr>
        <p:spPr>
          <a:xfrm>
            <a:off x="457200" y="1775191"/>
            <a:ext cx="8458200" cy="4778009"/>
          </a:xfrm>
        </p:spPr>
        <p:txBody>
          <a:bodyPr>
            <a:normAutofit lnSpcReduction="10000"/>
          </a:bodyPr>
          <a:lstStyle/>
          <a:p>
            <a:r>
              <a:rPr lang="en-US" dirty="0" smtClean="0"/>
              <a:t>Primary: </a:t>
            </a:r>
            <a:endParaRPr lang="en-US" dirty="0" smtClean="0"/>
          </a:p>
          <a:p>
            <a:pPr lvl="1"/>
            <a:r>
              <a:rPr lang="en-US" dirty="0" smtClean="0"/>
              <a:t>How did the relative proportion of low/med/high suspicion PMR studies compare with the number of  positive PCa biopsies over time</a:t>
            </a:r>
            <a:r>
              <a:rPr lang="en-US" dirty="0" smtClean="0"/>
              <a:t>?</a:t>
            </a:r>
            <a:endParaRPr lang="en-US" dirty="0" smtClean="0"/>
          </a:p>
          <a:p>
            <a:r>
              <a:rPr lang="en-US" dirty="0" smtClean="0"/>
              <a:t>Secondary:</a:t>
            </a:r>
            <a:endParaRPr lang="en-US" dirty="0" smtClean="0"/>
          </a:p>
          <a:p>
            <a:pPr lvl="1"/>
            <a:r>
              <a:rPr lang="en-US" dirty="0" smtClean="0"/>
              <a:t>How did staging information on PMR correlate with prostatectomy outcomes over time?</a:t>
            </a:r>
          </a:p>
          <a:p>
            <a:pPr lvl="1"/>
            <a:r>
              <a:rPr lang="en-US" dirty="0" smtClean="0"/>
              <a:t>Extra-prostatic extension (EPE), seminal vesicle invasion (SVI), lymph node metastasis (LN), or other metastasis</a:t>
            </a:r>
          </a:p>
          <a:p>
            <a:pPr lvl="1"/>
            <a:endParaRPr lang="en-US"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997325" y="6310313"/>
            <a:ext cx="1054100" cy="439737"/>
          </a:xfrm>
          <a:prstGeom prst="rect">
            <a:avLst/>
          </a:prstGeom>
          <a:noFill/>
          <a:ln w="9525">
            <a:noFill/>
            <a:round/>
            <a:headEnd/>
            <a:tailEnd/>
          </a:ln>
          <a:effectLst/>
        </p:spPr>
        <p:txBody>
          <a:bodyPr wrap="none" lIns="90000" tIns="46800" rIns="90000" bIns="46800">
            <a:spAutoFit/>
          </a:bodyPr>
          <a:lstStyle/>
          <a:p>
            <a:pPr>
              <a:lnSpc>
                <a:spcPct val="12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C0C0C0"/>
                </a:solidFill>
                <a:latin typeface="Arial" charset="0"/>
                <a:ea typeface="Lucida Sans Unicode" charset="0"/>
                <a:cs typeface="Lucida Sans Unicode" charset="0"/>
              </a:rPr>
              <a:t>Figure 1</a:t>
            </a:r>
          </a:p>
        </p:txBody>
      </p:sp>
      <p:pic>
        <p:nvPicPr>
          <p:cNvPr id="4" name="Picture 1"/>
          <p:cNvPicPr>
            <a:picLocks noChangeAspect="1" noChangeArrowheads="1"/>
          </p:cNvPicPr>
          <p:nvPr/>
        </p:nvPicPr>
        <p:blipFill>
          <a:blip r:embed="rId3" cstate="print"/>
          <a:srcRect/>
          <a:stretch>
            <a:fillRect/>
          </a:stretch>
        </p:blipFill>
        <p:spPr bwMode="auto">
          <a:xfrm>
            <a:off x="0" y="0"/>
            <a:ext cx="3810000" cy="3810000"/>
          </a:xfrm>
          <a:prstGeom prst="rect">
            <a:avLst/>
          </a:prstGeom>
          <a:noFill/>
          <a:ln w="9525">
            <a:noFill/>
            <a:round/>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2743200" y="0"/>
            <a:ext cx="4114800" cy="4114800"/>
          </a:xfrm>
          <a:prstGeom prst="rect">
            <a:avLst/>
          </a:prstGeom>
          <a:noFill/>
          <a:ln w="9525">
            <a:noFill/>
            <a:round/>
            <a:headEnd/>
            <a:tailEnd/>
          </a:ln>
          <a:effectLst/>
        </p:spPr>
      </p:pic>
      <p:pic>
        <p:nvPicPr>
          <p:cNvPr id="6" name="Picture 1"/>
          <p:cNvPicPr>
            <a:picLocks noChangeAspect="1" noChangeArrowheads="1"/>
          </p:cNvPicPr>
          <p:nvPr/>
        </p:nvPicPr>
        <p:blipFill>
          <a:blip r:embed="rId5" cstate="print"/>
          <a:srcRect/>
          <a:stretch>
            <a:fillRect/>
          </a:stretch>
        </p:blipFill>
        <p:spPr bwMode="auto">
          <a:xfrm>
            <a:off x="5334000" y="0"/>
            <a:ext cx="3810000" cy="3810000"/>
          </a:xfrm>
          <a:prstGeom prst="rect">
            <a:avLst/>
          </a:prstGeom>
          <a:noFill/>
          <a:ln w="9525">
            <a:noFill/>
            <a:round/>
            <a:headEnd/>
            <a:tailEnd/>
          </a:ln>
          <a:effectLst/>
        </p:spPr>
      </p:pic>
      <p:pic>
        <p:nvPicPr>
          <p:cNvPr id="7" name="Picture 1"/>
          <p:cNvPicPr>
            <a:picLocks noChangeAspect="1" noChangeArrowheads="1"/>
          </p:cNvPicPr>
          <p:nvPr/>
        </p:nvPicPr>
        <p:blipFill>
          <a:blip r:embed="rId6" cstate="print"/>
          <a:srcRect/>
          <a:stretch>
            <a:fillRect/>
          </a:stretch>
        </p:blipFill>
        <p:spPr bwMode="auto">
          <a:xfrm>
            <a:off x="0" y="3124200"/>
            <a:ext cx="3733800" cy="3733800"/>
          </a:xfrm>
          <a:prstGeom prst="rect">
            <a:avLst/>
          </a:prstGeom>
          <a:noFill/>
          <a:ln w="9525">
            <a:noFill/>
            <a:round/>
            <a:headEnd/>
            <a:tailEnd/>
          </a:ln>
          <a:effectLst/>
        </p:spPr>
      </p:pic>
      <p:pic>
        <p:nvPicPr>
          <p:cNvPr id="8" name="Picture 1"/>
          <p:cNvPicPr>
            <a:picLocks noChangeAspect="1" noChangeArrowheads="1"/>
          </p:cNvPicPr>
          <p:nvPr/>
        </p:nvPicPr>
        <p:blipFill>
          <a:blip r:embed="rId7" cstate="print"/>
          <a:srcRect/>
          <a:stretch>
            <a:fillRect/>
          </a:stretch>
        </p:blipFill>
        <p:spPr bwMode="auto">
          <a:xfrm>
            <a:off x="2743200" y="3124200"/>
            <a:ext cx="3733800" cy="3733800"/>
          </a:xfrm>
          <a:prstGeom prst="rect">
            <a:avLst/>
          </a:prstGeom>
          <a:noFill/>
          <a:ln w="9525">
            <a:noFill/>
            <a:round/>
            <a:headEnd/>
            <a:tailEnd/>
          </a:ln>
          <a:effectLst/>
        </p:spPr>
      </p:pic>
      <p:pic>
        <p:nvPicPr>
          <p:cNvPr id="9" name="Picture 1"/>
          <p:cNvPicPr>
            <a:picLocks noChangeAspect="1" noChangeArrowheads="1"/>
          </p:cNvPicPr>
          <p:nvPr/>
        </p:nvPicPr>
        <p:blipFill>
          <a:blip r:embed="rId8" cstate="print"/>
          <a:srcRect/>
          <a:stretch>
            <a:fillRect/>
          </a:stretch>
        </p:blipFill>
        <p:spPr bwMode="auto">
          <a:xfrm>
            <a:off x="5410200" y="3124200"/>
            <a:ext cx="3733800" cy="3733800"/>
          </a:xfrm>
          <a:prstGeom prst="rect">
            <a:avLst/>
          </a:prstGeom>
          <a:noFill/>
          <a:ln w="9525">
            <a:noFill/>
            <a:round/>
            <a:headEnd/>
            <a:tailEnd/>
          </a:ln>
          <a:effectLst/>
        </p:spPr>
      </p:pic>
      <p:sp>
        <p:nvSpPr>
          <p:cNvPr id="10" name="Donut 9"/>
          <p:cNvSpPr/>
          <p:nvPr/>
        </p:nvSpPr>
        <p:spPr>
          <a:xfrm>
            <a:off x="1981200" y="1676400"/>
            <a:ext cx="533400" cy="4572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onut 10"/>
          <p:cNvSpPr/>
          <p:nvPr/>
        </p:nvSpPr>
        <p:spPr>
          <a:xfrm>
            <a:off x="4648200" y="2286000"/>
            <a:ext cx="533400" cy="4572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Donut 11"/>
          <p:cNvSpPr/>
          <p:nvPr/>
        </p:nvSpPr>
        <p:spPr>
          <a:xfrm>
            <a:off x="7239000" y="2133600"/>
            <a:ext cx="533400" cy="4572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Donut 12"/>
          <p:cNvSpPr/>
          <p:nvPr/>
        </p:nvSpPr>
        <p:spPr>
          <a:xfrm>
            <a:off x="1828800" y="4953000"/>
            <a:ext cx="533400" cy="4572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onut 13"/>
          <p:cNvSpPr/>
          <p:nvPr/>
        </p:nvSpPr>
        <p:spPr>
          <a:xfrm>
            <a:off x="4572000" y="4953000"/>
            <a:ext cx="533400" cy="4572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onut 14"/>
          <p:cNvSpPr/>
          <p:nvPr/>
        </p:nvSpPr>
        <p:spPr>
          <a:xfrm>
            <a:off x="7315200" y="4724400"/>
            <a:ext cx="533400" cy="4572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dissolv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dissolv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fill="hold"/>
                                        <p:tgtEl>
                                          <p:spTgt spid="9"/>
                                        </p:tgtEl>
                                        <p:attrNameLst>
                                          <p:attrName>ppt_x</p:attrName>
                                        </p:attrNameLst>
                                      </p:cBhvr>
                                      <p:tavLst>
                                        <p:tav tm="0">
                                          <p:val>
                                            <p:strVal val="#ppt_x"/>
                                          </p:val>
                                        </p:tav>
                                        <p:tav tm="100000">
                                          <p:val>
                                            <p:strVal val="#ppt_x"/>
                                          </p:val>
                                        </p:tav>
                                      </p:tavLst>
                                    </p:anim>
                                    <p:anim calcmode="lin" valueType="num">
                                      <p:cBhvr additive="base">
                                        <p:cTn id="6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dissolve">
                                      <p:cBhvr>
                                        <p:cTn id="6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152400" y="1600200"/>
            <a:ext cx="8991600" cy="5029200"/>
          </a:xfrm>
        </p:spPr>
        <p:txBody>
          <a:bodyPr>
            <a:normAutofit/>
          </a:bodyPr>
          <a:lstStyle/>
          <a:p>
            <a:r>
              <a:rPr lang="en-US" dirty="0" smtClean="0"/>
              <a:t>Timeframe: </a:t>
            </a:r>
            <a:r>
              <a:rPr lang="en-US" dirty="0" smtClean="0"/>
              <a:t>8</a:t>
            </a:r>
            <a:r>
              <a:rPr lang="en-US" dirty="0" smtClean="0"/>
              <a:t>/2010 and 12/2015</a:t>
            </a:r>
          </a:p>
          <a:p>
            <a:r>
              <a:rPr lang="en-US" dirty="0" smtClean="0"/>
              <a:t>537 PMR </a:t>
            </a:r>
            <a:r>
              <a:rPr lang="en-US" dirty="0" smtClean="0"/>
              <a:t>studies, </a:t>
            </a:r>
            <a:r>
              <a:rPr lang="en-US" dirty="0" smtClean="0"/>
              <a:t>increasing in volume every year</a:t>
            </a:r>
          </a:p>
          <a:p>
            <a:pPr marL="118872" indent="0">
              <a:buNone/>
            </a:pPr>
            <a:endParaRPr lang="en-US" dirty="0" smtClean="0"/>
          </a:p>
          <a:p>
            <a:r>
              <a:rPr lang="en-US" dirty="0" smtClean="0"/>
              <a:t>Patient demographics:</a:t>
            </a:r>
          </a:p>
          <a:p>
            <a:pPr lvl="1"/>
            <a:r>
              <a:rPr lang="en-US" dirty="0" smtClean="0"/>
              <a:t>Median age: 65 years (IQR: 59, 69)</a:t>
            </a:r>
          </a:p>
          <a:p>
            <a:pPr lvl="1"/>
            <a:r>
              <a:rPr lang="en-US" dirty="0" smtClean="0"/>
              <a:t>93% of patients were Caucasian</a:t>
            </a:r>
          </a:p>
          <a:p>
            <a:pPr lvl="1"/>
            <a:r>
              <a:rPr lang="en-US" dirty="0" smtClean="0"/>
              <a:t>21% had a positive family history of PCa</a:t>
            </a:r>
          </a:p>
          <a:p>
            <a:pPr lvl="1"/>
            <a:r>
              <a:rPr lang="en-US" dirty="0" smtClean="0"/>
              <a:t>Median PSA prior to PMR was 6.1 </a:t>
            </a:r>
            <a:r>
              <a:rPr lang="en-US" dirty="0" err="1" smtClean="0"/>
              <a:t>ng</a:t>
            </a:r>
            <a:r>
              <a:rPr lang="en-US" dirty="0" smtClean="0"/>
              <a:t>/ml (IQR: 4.0, 10.0)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PMR Studies</a:t>
            </a:r>
            <a:endParaRPr lang="en-US" dirty="0"/>
          </a:p>
        </p:txBody>
      </p:sp>
      <p:graphicFrame>
        <p:nvGraphicFramePr>
          <p:cNvPr id="5" name="Content Placeholder 4"/>
          <p:cNvGraphicFramePr>
            <a:graphicFrameLocks noGrp="1"/>
          </p:cNvGraphicFramePr>
          <p:nvPr>
            <p:ph idx="1"/>
          </p:nvPr>
        </p:nvGraphicFramePr>
        <p:xfrm>
          <a:off x="304800" y="1774825"/>
          <a:ext cx="8382000" cy="432117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447800" y="6248400"/>
            <a:ext cx="7467600" cy="369332"/>
          </a:xfrm>
          <a:prstGeom prst="rect">
            <a:avLst/>
          </a:prstGeom>
          <a:noFill/>
        </p:spPr>
        <p:txBody>
          <a:bodyPr wrap="square" rtlCol="0">
            <a:spAutoFit/>
          </a:bodyPr>
          <a:lstStyle/>
          <a:p>
            <a:r>
              <a:rPr lang="en-US" b="1" dirty="0" smtClean="0"/>
              <a:t>Figure 1. </a:t>
            </a:r>
            <a:r>
              <a:rPr lang="en-US" dirty="0" smtClean="0"/>
              <a:t>Number of PMR studies by diagnosis by year </a:t>
            </a:r>
            <a:endParaRPr lang="en-US"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228600" y="1676401"/>
            <a:ext cx="8915400" cy="5029200"/>
          </a:xfrm>
        </p:spPr>
        <p:txBody>
          <a:bodyPr>
            <a:normAutofit fontScale="92500"/>
          </a:bodyPr>
          <a:lstStyle/>
          <a:p>
            <a:r>
              <a:rPr lang="en-US" dirty="0" smtClean="0"/>
              <a:t>Indications: </a:t>
            </a:r>
          </a:p>
          <a:p>
            <a:pPr lvl="1"/>
            <a:r>
              <a:rPr lang="en-US" dirty="0" smtClean="0"/>
              <a:t>PCa evaluation/staging (60%, n=324)</a:t>
            </a:r>
          </a:p>
          <a:p>
            <a:pPr lvl="1"/>
            <a:r>
              <a:rPr lang="en-US" dirty="0" smtClean="0"/>
              <a:t>PCa screening (37%, n=198)</a:t>
            </a:r>
          </a:p>
          <a:p>
            <a:pPr lvl="1"/>
            <a:r>
              <a:rPr lang="en-US" dirty="0"/>
              <a:t>O</a:t>
            </a:r>
            <a:r>
              <a:rPr lang="en-US" dirty="0" smtClean="0"/>
              <a:t>ther prostatic/pelvic disease (2.8%, n=15) </a:t>
            </a:r>
          </a:p>
          <a:p>
            <a:pPr lvl="2"/>
            <a:r>
              <a:rPr lang="en-US" dirty="0" smtClean="0"/>
              <a:t>Percentage of screening </a:t>
            </a:r>
            <a:r>
              <a:rPr lang="en-US" dirty="0" smtClean="0"/>
              <a:t>patientss:</a:t>
            </a:r>
            <a:r>
              <a:rPr lang="en-US" dirty="0" smtClean="0"/>
              <a:t>9.5</a:t>
            </a:r>
            <a:r>
              <a:rPr lang="en-US" dirty="0" smtClean="0"/>
              <a:t>% to 41% over 5 </a:t>
            </a:r>
            <a:r>
              <a:rPr lang="en-US" dirty="0" smtClean="0"/>
              <a:t>years (4X)</a:t>
            </a:r>
            <a:endParaRPr lang="en-US" dirty="0" smtClean="0"/>
          </a:p>
          <a:p>
            <a:pPr marL="768096" lvl="2" indent="0">
              <a:buNone/>
            </a:pPr>
            <a:endParaRPr lang="en-US" dirty="0" smtClean="0"/>
          </a:p>
          <a:p>
            <a:r>
              <a:rPr lang="en-US" dirty="0" smtClean="0"/>
              <a:t>Significant increase in the number of ordering physicians  occurred in both Mid and PiRADSv2 eras  </a:t>
            </a:r>
          </a:p>
          <a:p>
            <a:pPr lvl="1"/>
            <a:r>
              <a:rPr lang="en-US" dirty="0" smtClean="0"/>
              <a:t>Additional urologists, radiation oncologists, and medical oncologists ordering PMR exams once the program became more established</a:t>
            </a:r>
          </a:p>
          <a:p>
            <a:pPr lvl="1"/>
            <a:endParaRPr lang="en-US"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Ordering Physicians</a:t>
            </a:r>
            <a:endParaRPr lang="en-US" dirty="0"/>
          </a:p>
        </p:txBody>
      </p:sp>
      <p:graphicFrame>
        <p:nvGraphicFramePr>
          <p:cNvPr id="5" name="Content Placeholder 4"/>
          <p:cNvGraphicFramePr>
            <a:graphicFrameLocks noGrp="1"/>
          </p:cNvGraphicFramePr>
          <p:nvPr>
            <p:ph idx="1"/>
          </p:nvPr>
        </p:nvGraphicFramePr>
        <p:xfrm>
          <a:off x="304800" y="1774825"/>
          <a:ext cx="8382000" cy="424497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295400" y="6248400"/>
            <a:ext cx="7848600" cy="369332"/>
          </a:xfrm>
          <a:prstGeom prst="rect">
            <a:avLst/>
          </a:prstGeom>
        </p:spPr>
        <p:txBody>
          <a:bodyPr wrap="square">
            <a:spAutoFit/>
          </a:bodyPr>
          <a:lstStyle/>
          <a:p>
            <a:pPr>
              <a:defRPr/>
            </a:pPr>
            <a:r>
              <a:rPr lang="en-US" b="1" dirty="0" smtClean="0"/>
              <a:t>Figure 2.  </a:t>
            </a:r>
            <a:r>
              <a:rPr lang="en-US" dirty="0" smtClean="0"/>
              <a:t>Number of PMR by ordering physician by year</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81000" y="1828800"/>
            <a:ext cx="8022336" cy="685800"/>
          </a:xfrm>
        </p:spPr>
        <p:txBody>
          <a:bodyPr>
            <a:normAutofit/>
          </a:bodyPr>
          <a:lstStyle/>
          <a:p>
            <a:r>
              <a:rPr lang="en-US" sz="2400" dirty="0" smtClean="0">
                <a:solidFill>
                  <a:schemeClr val="accent1">
                    <a:satMod val="150000"/>
                  </a:schemeClr>
                </a:solidFill>
                <a:latin typeface="+mj-lt"/>
                <a:ea typeface="+mj-ea"/>
                <a:cs typeface="+mj-cs"/>
              </a:rPr>
              <a:t>No conflicts of interest</a:t>
            </a:r>
            <a:endParaRPr lang="en-US" dirty="0"/>
          </a:p>
        </p:txBody>
      </p:sp>
      <p:pic>
        <p:nvPicPr>
          <p:cNvPr id="8" name="Picture 1"/>
          <p:cNvPicPr>
            <a:picLocks noChangeAspect="1" noChangeArrowheads="1"/>
          </p:cNvPicPr>
          <p:nvPr/>
        </p:nvPicPr>
        <p:blipFill>
          <a:blip r:embed="rId3" cstate="print"/>
          <a:srcRect/>
          <a:stretch>
            <a:fillRect/>
          </a:stretch>
        </p:blipFill>
        <p:spPr bwMode="auto">
          <a:xfrm>
            <a:off x="381000" y="3030682"/>
            <a:ext cx="3463636" cy="3463636"/>
          </a:xfrm>
          <a:prstGeom prst="rect">
            <a:avLst/>
          </a:prstGeom>
          <a:noFill/>
          <a:ln w="9525">
            <a:noFill/>
            <a:round/>
            <a:headEnd/>
            <a:tailEnd/>
          </a:ln>
          <a:effec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Multispecialty Meetings</a:t>
            </a:r>
            <a:endParaRPr lang="en-US" dirty="0"/>
          </a:p>
        </p:txBody>
      </p:sp>
      <p:sp>
        <p:nvSpPr>
          <p:cNvPr id="3" name="Content Placeholder 2"/>
          <p:cNvSpPr>
            <a:spLocks noGrp="1"/>
          </p:cNvSpPr>
          <p:nvPr>
            <p:ph sz="half" idx="1"/>
          </p:nvPr>
        </p:nvSpPr>
        <p:spPr>
          <a:xfrm>
            <a:off x="228600" y="1752600"/>
            <a:ext cx="3352800" cy="4876800"/>
          </a:xfrm>
        </p:spPr>
        <p:txBody>
          <a:bodyPr>
            <a:normAutofit/>
          </a:bodyPr>
          <a:lstStyle/>
          <a:p>
            <a:r>
              <a:rPr lang="en-US" dirty="0" smtClean="0"/>
              <a:t>Multispecialty meetings initiated in July 2014 </a:t>
            </a:r>
          </a:p>
          <a:p>
            <a:pPr lvl="1"/>
            <a:r>
              <a:rPr lang="en-US" dirty="0" smtClean="0"/>
              <a:t>Radiologic- pathologic correlation</a:t>
            </a:r>
          </a:p>
          <a:p>
            <a:pPr lvl="1"/>
            <a:r>
              <a:rPr lang="en-US" dirty="0" smtClean="0"/>
              <a:t>Technical improvements in image quality</a:t>
            </a:r>
          </a:p>
          <a:p>
            <a:pPr lvl="1"/>
            <a:r>
              <a:rPr lang="en-US" dirty="0" smtClean="0"/>
              <a:t>Selected cases reviewed in detail</a:t>
            </a:r>
          </a:p>
          <a:p>
            <a:endParaRPr lang="en-US" dirty="0" smtClean="0"/>
          </a:p>
        </p:txBody>
      </p:sp>
      <p:graphicFrame>
        <p:nvGraphicFramePr>
          <p:cNvPr id="9" name="Diagram 8"/>
          <p:cNvGraphicFramePr/>
          <p:nvPr/>
        </p:nvGraphicFramePr>
        <p:xfrm>
          <a:off x="2514600" y="1625600"/>
          <a:ext cx="7315200" cy="515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Image Quality: 2012 vs. 2015</a:t>
            </a:r>
            <a:endParaRPr lang="en-US" dirty="0"/>
          </a:p>
        </p:txBody>
      </p:sp>
      <p:pic>
        <p:nvPicPr>
          <p:cNvPr id="4" name="Picture 1"/>
          <p:cNvPicPr>
            <a:picLocks noGrp="1" noChangeAspect="1" noChangeArrowheads="1"/>
          </p:cNvPicPr>
          <p:nvPr>
            <p:ph idx="1"/>
          </p:nvPr>
        </p:nvPicPr>
        <p:blipFill>
          <a:blip r:embed="rId2" cstate="print"/>
          <a:srcRect/>
          <a:stretch>
            <a:fillRect/>
          </a:stretch>
        </p:blipFill>
        <p:spPr bwMode="auto">
          <a:xfrm>
            <a:off x="228600" y="1905000"/>
            <a:ext cx="4191000" cy="4191000"/>
          </a:xfrm>
          <a:prstGeom prst="rect">
            <a:avLst/>
          </a:prstGeom>
          <a:noFill/>
          <a:ln w="9525">
            <a:noFill/>
            <a:round/>
            <a:headEnd/>
            <a:tailEnd/>
          </a:ln>
          <a:effectLst/>
        </p:spPr>
      </p:pic>
      <p:pic>
        <p:nvPicPr>
          <p:cNvPr id="7" name="Picture 1"/>
          <p:cNvPicPr>
            <a:picLocks noChangeAspect="1" noChangeArrowheads="1"/>
          </p:cNvPicPr>
          <p:nvPr/>
        </p:nvPicPr>
        <p:blipFill>
          <a:blip r:embed="rId3" cstate="print"/>
          <a:srcRect/>
          <a:stretch>
            <a:fillRect/>
          </a:stretch>
        </p:blipFill>
        <p:spPr bwMode="auto">
          <a:xfrm>
            <a:off x="4648200" y="1905000"/>
            <a:ext cx="4343400" cy="4191000"/>
          </a:xfrm>
          <a:prstGeom prst="rect">
            <a:avLst/>
          </a:prstGeom>
          <a:noFill/>
          <a:ln w="9525">
            <a:noFill/>
            <a:round/>
            <a:headEnd/>
            <a:tailEnd/>
          </a:ln>
          <a:effectLst/>
        </p:spPr>
      </p:pic>
      <p:sp>
        <p:nvSpPr>
          <p:cNvPr id="8" name="TextBox 7"/>
          <p:cNvSpPr txBox="1"/>
          <p:nvPr/>
        </p:nvSpPr>
        <p:spPr>
          <a:xfrm>
            <a:off x="228600" y="6248400"/>
            <a:ext cx="4038600" cy="369332"/>
          </a:xfrm>
          <a:prstGeom prst="rect">
            <a:avLst/>
          </a:prstGeom>
          <a:noFill/>
        </p:spPr>
        <p:txBody>
          <a:bodyPr wrap="square" rtlCol="0">
            <a:spAutoFit/>
          </a:bodyPr>
          <a:lstStyle/>
          <a:p>
            <a:r>
              <a:rPr lang="en-US" dirty="0" smtClean="0"/>
              <a:t>DWI, same patient 2012 vs. 2015</a:t>
            </a:r>
            <a:endParaRPr lang="en-US"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Multispecialty Review</a:t>
            </a:r>
            <a:endParaRPr lang="en-US" dirty="0"/>
          </a:p>
        </p:txBody>
      </p:sp>
      <p:sp>
        <p:nvSpPr>
          <p:cNvPr id="3" name="Content Placeholder 2"/>
          <p:cNvSpPr>
            <a:spLocks noGrp="1"/>
          </p:cNvSpPr>
          <p:nvPr>
            <p:ph idx="1"/>
          </p:nvPr>
        </p:nvSpPr>
        <p:spPr>
          <a:xfrm>
            <a:off x="304800" y="1622791"/>
            <a:ext cx="8839200" cy="5082809"/>
          </a:xfrm>
        </p:spPr>
        <p:txBody>
          <a:bodyPr>
            <a:normAutofit fontScale="92500"/>
          </a:bodyPr>
          <a:lstStyle/>
          <a:p>
            <a:r>
              <a:rPr lang="en-US" dirty="0" smtClean="0"/>
              <a:t>67 patients reviewed (14%) for clinical, radiographic, and pathologic information</a:t>
            </a:r>
          </a:p>
          <a:p>
            <a:r>
              <a:rPr lang="en-US" dirty="0" smtClean="0">
                <a:solidFill>
                  <a:srgbClr val="FF0000"/>
                </a:solidFill>
              </a:rPr>
              <a:t>51%</a:t>
            </a:r>
            <a:r>
              <a:rPr lang="en-US" dirty="0" smtClean="0"/>
              <a:t> of reviewed cases had change in management</a:t>
            </a:r>
          </a:p>
          <a:p>
            <a:pPr lvl="1"/>
            <a:r>
              <a:rPr lang="en-US" dirty="0" smtClean="0"/>
              <a:t>Different PI-RADSv2 score assigned (n=6)</a:t>
            </a:r>
          </a:p>
          <a:p>
            <a:pPr lvl="1"/>
            <a:r>
              <a:rPr lang="en-US" dirty="0" smtClean="0"/>
              <a:t>Treatment advised rather than continue on active surveillance (AS) (n= 5)</a:t>
            </a:r>
          </a:p>
          <a:p>
            <a:pPr lvl="1"/>
            <a:r>
              <a:rPr lang="en-US" dirty="0" smtClean="0"/>
              <a:t>AS without an immediate biopsy (n= 4)</a:t>
            </a:r>
          </a:p>
          <a:p>
            <a:pPr lvl="1"/>
            <a:r>
              <a:rPr lang="en-US" dirty="0" smtClean="0"/>
              <a:t>Approach to biopsy selected for difficult scenarios (anterior lesions, patients without a rectum) (n=4)</a:t>
            </a:r>
          </a:p>
          <a:p>
            <a:pPr lvl="1"/>
            <a:r>
              <a:rPr lang="en-US" dirty="0" smtClean="0"/>
              <a:t>Surgical technique changed based on PMR findings (n= 3)</a:t>
            </a:r>
          </a:p>
          <a:p>
            <a:endParaRPr lang="en-US" dirty="0"/>
          </a:p>
        </p:txBody>
      </p:sp>
      <p:sp>
        <p:nvSpPr>
          <p:cNvPr id="4" name="Donut 3"/>
          <p:cNvSpPr/>
          <p:nvPr/>
        </p:nvSpPr>
        <p:spPr>
          <a:xfrm>
            <a:off x="685800" y="2514600"/>
            <a:ext cx="838200" cy="76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Suspicion Level by Era</a:t>
            </a:r>
            <a:endParaRPr lang="en-US" dirty="0"/>
          </a:p>
        </p:txBody>
      </p:sp>
      <p:graphicFrame>
        <p:nvGraphicFramePr>
          <p:cNvPr id="5" name="Content Placeholder 4"/>
          <p:cNvGraphicFramePr>
            <a:graphicFrameLocks noGrp="1"/>
          </p:cNvGraphicFramePr>
          <p:nvPr>
            <p:ph idx="1"/>
          </p:nvPr>
        </p:nvGraphicFramePr>
        <p:xfrm>
          <a:off x="457200" y="1774825"/>
          <a:ext cx="8229600" cy="462597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057400" y="6248400"/>
            <a:ext cx="5410200" cy="369332"/>
          </a:xfrm>
          <a:prstGeom prst="rect">
            <a:avLst/>
          </a:prstGeom>
          <a:noFill/>
        </p:spPr>
        <p:txBody>
          <a:bodyPr wrap="square" rtlCol="0">
            <a:spAutoFit/>
          </a:bodyPr>
          <a:lstStyle/>
          <a:p>
            <a:pPr>
              <a:defRPr/>
            </a:pPr>
            <a:r>
              <a:rPr lang="en-US" b="1" dirty="0" smtClean="0"/>
              <a:t>Figure 3.  </a:t>
            </a:r>
            <a:r>
              <a:rPr lang="en-US" dirty="0" smtClean="0"/>
              <a:t>Suspicion level  on PMR by era.</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Suspicion Level by Era</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820649975"/>
              </p:ext>
            </p:extLst>
          </p:nvPr>
        </p:nvGraphicFramePr>
        <p:xfrm>
          <a:off x="1066800" y="1905000"/>
          <a:ext cx="6858000" cy="47244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flipV="1">
            <a:off x="4038600" y="1840468"/>
            <a:ext cx="0" cy="397930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5972175" y="1840468"/>
            <a:ext cx="0" cy="397930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33600" y="1840468"/>
            <a:ext cx="1905000" cy="369332"/>
          </a:xfrm>
          <a:prstGeom prst="rect">
            <a:avLst/>
          </a:prstGeom>
          <a:noFill/>
        </p:spPr>
        <p:txBody>
          <a:bodyPr wrap="square" rtlCol="0">
            <a:spAutoFit/>
          </a:bodyPr>
          <a:lstStyle/>
          <a:p>
            <a:pPr algn="ctr"/>
            <a:r>
              <a:rPr lang="en-US" dirty="0" smtClean="0"/>
              <a:t>All Patients</a:t>
            </a:r>
            <a:endParaRPr lang="en-US" dirty="0"/>
          </a:p>
        </p:txBody>
      </p:sp>
      <p:sp>
        <p:nvSpPr>
          <p:cNvPr id="9" name="TextBox 8"/>
          <p:cNvSpPr txBox="1"/>
          <p:nvPr/>
        </p:nvSpPr>
        <p:spPr>
          <a:xfrm>
            <a:off x="4038599" y="1840468"/>
            <a:ext cx="1933575" cy="369332"/>
          </a:xfrm>
          <a:prstGeom prst="rect">
            <a:avLst/>
          </a:prstGeom>
          <a:noFill/>
        </p:spPr>
        <p:txBody>
          <a:bodyPr wrap="square" rtlCol="0">
            <a:spAutoFit/>
          </a:bodyPr>
          <a:lstStyle/>
          <a:p>
            <a:pPr algn="ctr"/>
            <a:r>
              <a:rPr lang="en-US" dirty="0" err="1" smtClean="0"/>
              <a:t>PCa</a:t>
            </a:r>
            <a:r>
              <a:rPr lang="en-US" dirty="0" smtClean="0"/>
              <a:t> Screening Pts</a:t>
            </a:r>
            <a:endParaRPr lang="en-US" dirty="0"/>
          </a:p>
        </p:txBody>
      </p:sp>
      <p:sp>
        <p:nvSpPr>
          <p:cNvPr id="10" name="TextBox 9"/>
          <p:cNvSpPr txBox="1"/>
          <p:nvPr/>
        </p:nvSpPr>
        <p:spPr>
          <a:xfrm>
            <a:off x="5972175" y="1840468"/>
            <a:ext cx="1952625" cy="369332"/>
          </a:xfrm>
          <a:prstGeom prst="rect">
            <a:avLst/>
          </a:prstGeom>
          <a:noFill/>
        </p:spPr>
        <p:txBody>
          <a:bodyPr wrap="square" rtlCol="0">
            <a:spAutoFit/>
          </a:bodyPr>
          <a:lstStyle/>
          <a:p>
            <a:pPr algn="ctr"/>
            <a:r>
              <a:rPr lang="en-US" dirty="0" err="1" smtClean="0"/>
              <a:t>PCa</a:t>
            </a:r>
            <a:r>
              <a:rPr lang="en-US" dirty="0" smtClean="0"/>
              <a:t> Patients</a:t>
            </a:r>
            <a:endParaRPr lang="en-US" dirty="0"/>
          </a:p>
        </p:txBody>
      </p:sp>
      <p:sp>
        <p:nvSpPr>
          <p:cNvPr id="11" name="TextBox 10"/>
          <p:cNvSpPr txBox="1"/>
          <p:nvPr/>
        </p:nvSpPr>
        <p:spPr>
          <a:xfrm>
            <a:off x="2300286" y="6172200"/>
            <a:ext cx="5410200" cy="369332"/>
          </a:xfrm>
          <a:prstGeom prst="rect">
            <a:avLst/>
          </a:prstGeom>
          <a:noFill/>
        </p:spPr>
        <p:txBody>
          <a:bodyPr wrap="square" rtlCol="0">
            <a:spAutoFit/>
          </a:bodyPr>
          <a:lstStyle/>
          <a:p>
            <a:pPr>
              <a:defRPr/>
            </a:pPr>
            <a:r>
              <a:rPr lang="en-US" b="1" dirty="0" smtClean="0"/>
              <a:t>Figure 3.  </a:t>
            </a:r>
            <a:r>
              <a:rPr lang="en-US" dirty="0" smtClean="0"/>
              <a:t>Suspicion level  on PMR by era.</a:t>
            </a:r>
          </a:p>
        </p:txBody>
      </p:sp>
    </p:spTree>
    <p:extLst>
      <p:ext uri="{BB962C8B-B14F-4D97-AF65-F5344CB8AC3E}">
        <p14:creationId xmlns:p14="http://schemas.microsoft.com/office/powerpoint/2010/main" val="393812851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Suspicion Level by Era</a:t>
            </a:r>
            <a:endParaRPr lang="en-US" dirty="0"/>
          </a:p>
        </p:txBody>
      </p:sp>
      <p:sp>
        <p:nvSpPr>
          <p:cNvPr id="3" name="Content Placeholder 2"/>
          <p:cNvSpPr>
            <a:spLocks noGrp="1"/>
          </p:cNvSpPr>
          <p:nvPr>
            <p:ph idx="1"/>
          </p:nvPr>
        </p:nvSpPr>
        <p:spPr/>
        <p:txBody>
          <a:bodyPr>
            <a:normAutofit/>
          </a:bodyPr>
          <a:lstStyle/>
          <a:p>
            <a:r>
              <a:rPr lang="en-US" dirty="0" smtClean="0"/>
              <a:t>As the number of low suspicion studies increased, the rate of cancer detection following biopsy also increased </a:t>
            </a:r>
          </a:p>
          <a:p>
            <a:r>
              <a:rPr lang="en-US" dirty="0" smtClean="0"/>
              <a:t>Patients that underwent biopsy for suspicious lesions had cancer or </a:t>
            </a:r>
            <a:r>
              <a:rPr lang="en-US" dirty="0" err="1" smtClean="0"/>
              <a:t>atypia</a:t>
            </a:r>
            <a:r>
              <a:rPr lang="en-US" dirty="0" smtClean="0"/>
              <a:t> by era:</a:t>
            </a:r>
          </a:p>
          <a:p>
            <a:pPr lvl="1"/>
            <a:r>
              <a:rPr lang="en-US" b="1" dirty="0" smtClean="0"/>
              <a:t>Early</a:t>
            </a:r>
            <a:r>
              <a:rPr lang="en-US" dirty="0" smtClean="0"/>
              <a:t>: 26 of 53 (49%)</a:t>
            </a:r>
          </a:p>
          <a:p>
            <a:pPr lvl="1"/>
            <a:r>
              <a:rPr lang="en-US" b="1" dirty="0" smtClean="0"/>
              <a:t>Mid</a:t>
            </a:r>
            <a:r>
              <a:rPr lang="en-US" dirty="0" smtClean="0"/>
              <a:t>:9 of 19 (47%)</a:t>
            </a:r>
          </a:p>
          <a:p>
            <a:pPr lvl="1"/>
            <a:r>
              <a:rPr lang="en-US" b="1" dirty="0" smtClean="0"/>
              <a:t>PI-RADSv2</a:t>
            </a:r>
            <a:r>
              <a:rPr lang="en-US" dirty="0" smtClean="0"/>
              <a:t>: 14 of 20 (</a:t>
            </a:r>
            <a:r>
              <a:rPr lang="en-US" dirty="0" smtClean="0">
                <a:solidFill>
                  <a:srgbClr val="FF0000"/>
                </a:solidFill>
              </a:rPr>
              <a:t>70%</a:t>
            </a:r>
            <a:r>
              <a:rPr lang="en-US" dirty="0" smtClean="0"/>
              <a:t>) (p=0.13) </a:t>
            </a:r>
          </a:p>
        </p:txBody>
      </p:sp>
      <p:sp>
        <p:nvSpPr>
          <p:cNvPr id="4" name="Donut 3"/>
          <p:cNvSpPr/>
          <p:nvPr/>
        </p:nvSpPr>
        <p:spPr>
          <a:xfrm>
            <a:off x="4267200" y="5257800"/>
            <a:ext cx="914400" cy="8382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Biopsy Results</a:t>
            </a:r>
            <a:endParaRPr lang="en-US" dirty="0"/>
          </a:p>
        </p:txBody>
      </p:sp>
      <p:sp>
        <p:nvSpPr>
          <p:cNvPr id="13" name="TextBox 12"/>
          <p:cNvSpPr txBox="1"/>
          <p:nvPr/>
        </p:nvSpPr>
        <p:spPr>
          <a:xfrm rot="16200000">
            <a:off x="260867" y="3472935"/>
            <a:ext cx="1828799" cy="369332"/>
          </a:xfrm>
          <a:prstGeom prst="rect">
            <a:avLst/>
          </a:prstGeom>
          <a:noFill/>
        </p:spPr>
        <p:txBody>
          <a:bodyPr wrap="square" rtlCol="0">
            <a:spAutoFit/>
          </a:bodyPr>
          <a:lstStyle/>
          <a:p>
            <a:r>
              <a:rPr lang="en-US" b="1" dirty="0" smtClean="0"/>
              <a:t>% PCa at biopsy</a:t>
            </a:r>
            <a:endParaRPr lang="en-US" b="1" dirty="0"/>
          </a:p>
        </p:txBody>
      </p:sp>
      <p:sp>
        <p:nvSpPr>
          <p:cNvPr id="15" name="TextBox 14"/>
          <p:cNvSpPr txBox="1"/>
          <p:nvPr/>
        </p:nvSpPr>
        <p:spPr>
          <a:xfrm>
            <a:off x="1219200" y="6096000"/>
            <a:ext cx="6553200" cy="369332"/>
          </a:xfrm>
          <a:prstGeom prst="rect">
            <a:avLst/>
          </a:prstGeom>
          <a:noFill/>
        </p:spPr>
        <p:txBody>
          <a:bodyPr wrap="square" rtlCol="0">
            <a:spAutoFit/>
          </a:bodyPr>
          <a:lstStyle/>
          <a:p>
            <a:pPr>
              <a:defRPr/>
            </a:pPr>
            <a:r>
              <a:rPr lang="en-US" b="1" dirty="0" smtClean="0"/>
              <a:t>Figure 4.  </a:t>
            </a:r>
            <a:r>
              <a:rPr lang="en-US" dirty="0" smtClean="0"/>
              <a:t>Percentage of biopsies positive for PCa across eras.</a:t>
            </a:r>
          </a:p>
        </p:txBody>
      </p:sp>
      <p:graphicFrame>
        <p:nvGraphicFramePr>
          <p:cNvPr id="17" name="Chart 16"/>
          <p:cNvGraphicFramePr/>
          <p:nvPr/>
        </p:nvGraphicFramePr>
        <p:xfrm>
          <a:off x="1447800" y="1676400"/>
          <a:ext cx="6781800" cy="4419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PMR Staging: All Patients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11752583"/>
              </p:ext>
            </p:extLst>
          </p:nvPr>
        </p:nvGraphicFramePr>
        <p:xfrm>
          <a:off x="609600" y="1676400"/>
          <a:ext cx="7924802" cy="3733801"/>
        </p:xfrm>
        <a:graphic>
          <a:graphicData uri="http://schemas.openxmlformats.org/drawingml/2006/table">
            <a:tbl>
              <a:tblPr firstRow="1" bandRow="1">
                <a:tableStyleId>{5C22544A-7EE6-4342-B048-85BDC9FD1C3A}</a:tableStyleId>
              </a:tblPr>
              <a:tblGrid>
                <a:gridCol w="1598864"/>
                <a:gridCol w="1251284"/>
                <a:gridCol w="1181768"/>
                <a:gridCol w="1390316"/>
                <a:gridCol w="1598864"/>
                <a:gridCol w="903706"/>
              </a:tblGrid>
              <a:tr h="721137">
                <a:tc>
                  <a:txBody>
                    <a:bodyPr/>
                    <a:lstStyle/>
                    <a:p>
                      <a:pPr marL="0" marR="0">
                        <a:spcBef>
                          <a:spcPts val="0"/>
                        </a:spcBef>
                        <a:spcAft>
                          <a:spcPts val="0"/>
                        </a:spcAft>
                      </a:pPr>
                      <a:r>
                        <a:rPr kumimoji="0" lang="en-US" sz="1800" kern="1200" dirty="0" smtClean="0">
                          <a:solidFill>
                            <a:schemeClr val="tx1"/>
                          </a:solidFill>
                          <a:latin typeface="+mn-lt"/>
                          <a:ea typeface="+mn-ea"/>
                          <a:cs typeface="+mn-cs"/>
                        </a:rPr>
                        <a:t>All</a:t>
                      </a:r>
                      <a:r>
                        <a:rPr kumimoji="0" lang="en-US" sz="1800" kern="1200" baseline="0" dirty="0" smtClean="0">
                          <a:solidFill>
                            <a:schemeClr val="tx1"/>
                          </a:solidFill>
                          <a:latin typeface="+mn-lt"/>
                          <a:ea typeface="+mn-ea"/>
                          <a:cs typeface="+mn-cs"/>
                        </a:rPr>
                        <a:t> Patients</a:t>
                      </a:r>
                      <a:endParaRPr kumimoji="0" lang="en-US" sz="1800" kern="1200" dirty="0" smtClean="0">
                        <a:solidFill>
                          <a:schemeClr val="tx1"/>
                        </a:solidFill>
                        <a:latin typeface="+mn-lt"/>
                        <a:ea typeface="+mn-ea"/>
                        <a:cs typeface="+mn-cs"/>
                      </a:endParaRPr>
                    </a:p>
                  </a:txBody>
                  <a:tcPr marL="68580" marR="68580" marT="0" marB="0"/>
                </a:tc>
                <a:tc>
                  <a:txBody>
                    <a:bodyPr/>
                    <a:lstStyle/>
                    <a:p>
                      <a:pPr marL="0" marR="0" algn="ctr">
                        <a:spcBef>
                          <a:spcPts val="0"/>
                        </a:spcBef>
                        <a:spcAft>
                          <a:spcPts val="0"/>
                        </a:spcAft>
                      </a:pPr>
                      <a:r>
                        <a:rPr kumimoji="0" lang="en-US" sz="1800" kern="1200" dirty="0" smtClean="0">
                          <a:solidFill>
                            <a:schemeClr val="tx1"/>
                          </a:solidFill>
                          <a:latin typeface="+mn-lt"/>
                          <a:ea typeface="+mn-ea"/>
                          <a:cs typeface="+mn-cs"/>
                        </a:rPr>
                        <a:t>Overall (n=535)</a:t>
                      </a:r>
                    </a:p>
                  </a:txBody>
                  <a:tcPr marL="68580" marR="68580" marT="0" marB="0"/>
                </a:tc>
                <a:tc>
                  <a:txBody>
                    <a:bodyPr/>
                    <a:lstStyle/>
                    <a:p>
                      <a:pPr marL="0" marR="0" algn="ctr">
                        <a:spcBef>
                          <a:spcPts val="0"/>
                        </a:spcBef>
                        <a:spcAft>
                          <a:spcPts val="0"/>
                        </a:spcAft>
                      </a:pPr>
                      <a:r>
                        <a:rPr kumimoji="0" lang="en-US" sz="1800" kern="1200" dirty="0" smtClean="0">
                          <a:solidFill>
                            <a:schemeClr val="tx1"/>
                          </a:solidFill>
                          <a:latin typeface="+mn-lt"/>
                          <a:ea typeface="+mn-ea"/>
                          <a:cs typeface="+mn-cs"/>
                        </a:rPr>
                        <a:t>Early (n=253)</a:t>
                      </a:r>
                    </a:p>
                  </a:txBody>
                  <a:tcPr marL="68580" marR="68580" marT="0" marB="0"/>
                </a:tc>
                <a:tc>
                  <a:txBody>
                    <a:bodyPr/>
                    <a:lstStyle/>
                    <a:p>
                      <a:pPr marL="0" marR="0" algn="ctr">
                        <a:spcBef>
                          <a:spcPts val="0"/>
                        </a:spcBef>
                        <a:spcAft>
                          <a:spcPts val="0"/>
                        </a:spcAft>
                      </a:pPr>
                      <a:r>
                        <a:rPr kumimoji="0" lang="en-US" sz="1800" kern="1200" dirty="0" smtClean="0">
                          <a:solidFill>
                            <a:schemeClr val="tx1"/>
                          </a:solidFill>
                          <a:latin typeface="+mn-lt"/>
                          <a:ea typeface="+mn-ea"/>
                          <a:cs typeface="+mn-cs"/>
                        </a:rPr>
                        <a:t>Mid </a:t>
                      </a:r>
                    </a:p>
                    <a:p>
                      <a:pPr marL="0" marR="0" algn="ctr">
                        <a:spcBef>
                          <a:spcPts val="0"/>
                        </a:spcBef>
                        <a:spcAft>
                          <a:spcPts val="0"/>
                        </a:spcAft>
                      </a:pPr>
                      <a:r>
                        <a:rPr kumimoji="0" lang="en-US" sz="1800" kern="1200" dirty="0" smtClean="0">
                          <a:solidFill>
                            <a:schemeClr val="tx1"/>
                          </a:solidFill>
                          <a:latin typeface="+mn-lt"/>
                          <a:ea typeface="+mn-ea"/>
                          <a:cs typeface="+mn-cs"/>
                        </a:rPr>
                        <a:t>(n=92)</a:t>
                      </a:r>
                    </a:p>
                  </a:txBody>
                  <a:tcPr marL="68580" marR="68580" marT="0" marB="0"/>
                </a:tc>
                <a:tc>
                  <a:txBody>
                    <a:bodyPr/>
                    <a:lstStyle/>
                    <a:p>
                      <a:pPr marL="0" marR="0" algn="ctr">
                        <a:spcBef>
                          <a:spcPts val="0"/>
                        </a:spcBef>
                        <a:spcAft>
                          <a:spcPts val="0"/>
                        </a:spcAft>
                      </a:pPr>
                      <a:r>
                        <a:rPr kumimoji="0" lang="en-US" sz="1800" kern="1200" dirty="0" smtClean="0">
                          <a:solidFill>
                            <a:schemeClr val="tx1"/>
                          </a:solidFill>
                          <a:latin typeface="+mn-lt"/>
                          <a:ea typeface="+mn-ea"/>
                          <a:cs typeface="+mn-cs"/>
                        </a:rPr>
                        <a:t>PI-RADSv2 (n=190)</a:t>
                      </a:r>
                    </a:p>
                  </a:txBody>
                  <a:tcPr marL="68580" marR="68580" marT="0" marB="0"/>
                </a:tc>
                <a:tc>
                  <a:txBody>
                    <a:bodyPr/>
                    <a:lstStyle/>
                    <a:p>
                      <a:pPr marL="0" marR="0" algn="ctr">
                        <a:spcBef>
                          <a:spcPts val="0"/>
                        </a:spcBef>
                        <a:spcAft>
                          <a:spcPts val="0"/>
                        </a:spcAft>
                      </a:pPr>
                      <a:r>
                        <a:rPr kumimoji="0" lang="en-US" sz="1800" kern="1200" dirty="0" smtClean="0">
                          <a:solidFill>
                            <a:schemeClr val="tx1"/>
                          </a:solidFill>
                          <a:latin typeface="+mn-lt"/>
                          <a:ea typeface="+mn-ea"/>
                          <a:cs typeface="+mn-cs"/>
                        </a:rPr>
                        <a:t>P value</a:t>
                      </a:r>
                    </a:p>
                  </a:txBody>
                  <a:tcPr marL="68580" marR="68580" marT="0" marB="0"/>
                </a:tc>
              </a:tr>
              <a:tr h="849253">
                <a:tc>
                  <a:txBody>
                    <a:bodyPr/>
                    <a:lstStyle/>
                    <a:p>
                      <a:pPr marL="0" marR="0">
                        <a:spcBef>
                          <a:spcPts val="0"/>
                        </a:spcBef>
                        <a:spcAft>
                          <a:spcPts val="0"/>
                        </a:spcAft>
                      </a:pPr>
                      <a:r>
                        <a:rPr kumimoji="0" lang="en-US" sz="1800" kern="1200" dirty="0" smtClean="0">
                          <a:solidFill>
                            <a:schemeClr val="tx1"/>
                          </a:solidFill>
                          <a:latin typeface="+mn-lt"/>
                          <a:ea typeface="+mn-ea"/>
                          <a:cs typeface="+mn-cs"/>
                        </a:rPr>
                        <a:t>Extraprostatic extension (EPE)*</a:t>
                      </a:r>
                    </a:p>
                  </a:txBody>
                  <a:tcPr marL="68580" marR="68580" marT="0" marB="0"/>
                </a:tc>
                <a:tc>
                  <a:txBody>
                    <a:bodyPr/>
                    <a:lstStyle/>
                    <a:p>
                      <a:pPr marL="0" marR="0" algn="ctr">
                        <a:spcBef>
                          <a:spcPts val="0"/>
                        </a:spcBef>
                        <a:spcAft>
                          <a:spcPts val="0"/>
                        </a:spcAft>
                      </a:pPr>
                      <a:r>
                        <a:rPr kumimoji="0" lang="en-US" sz="1800" kern="1200" dirty="0" smtClean="0">
                          <a:solidFill>
                            <a:schemeClr val="tx1"/>
                          </a:solidFill>
                          <a:latin typeface="+mn-lt"/>
                          <a:ea typeface="+mn-ea"/>
                          <a:cs typeface="+mn-cs"/>
                        </a:rPr>
                        <a:t>17% (87)</a:t>
                      </a:r>
                    </a:p>
                  </a:txBody>
                  <a:tcPr marL="68580" marR="68580" marT="0" marB="0"/>
                </a:tc>
                <a:tc>
                  <a:txBody>
                    <a:bodyPr/>
                    <a:lstStyle/>
                    <a:p>
                      <a:pPr marL="0" marR="0" algn="ctr">
                        <a:spcBef>
                          <a:spcPts val="0"/>
                        </a:spcBef>
                        <a:spcAft>
                          <a:spcPts val="0"/>
                        </a:spcAft>
                      </a:pPr>
                      <a:r>
                        <a:rPr kumimoji="0" lang="en-US" sz="1800" kern="1200" dirty="0" smtClean="0">
                          <a:solidFill>
                            <a:schemeClr val="tx1"/>
                          </a:solidFill>
                          <a:latin typeface="+mn-lt"/>
                          <a:ea typeface="+mn-ea"/>
                          <a:cs typeface="+mn-cs"/>
                        </a:rPr>
                        <a:t>18% (43)</a:t>
                      </a:r>
                    </a:p>
                  </a:txBody>
                  <a:tcPr marL="68580" marR="68580" marT="0" marB="0"/>
                </a:tc>
                <a:tc>
                  <a:txBody>
                    <a:bodyPr/>
                    <a:lstStyle/>
                    <a:p>
                      <a:pPr marL="0" marR="0" algn="ctr">
                        <a:spcBef>
                          <a:spcPts val="0"/>
                        </a:spcBef>
                        <a:spcAft>
                          <a:spcPts val="0"/>
                        </a:spcAft>
                      </a:pPr>
                      <a:r>
                        <a:rPr kumimoji="0" lang="en-US" sz="1800" kern="1200" dirty="0" smtClean="0">
                          <a:solidFill>
                            <a:schemeClr val="tx1"/>
                          </a:solidFill>
                          <a:latin typeface="+mn-lt"/>
                          <a:ea typeface="+mn-ea"/>
                          <a:cs typeface="+mn-cs"/>
                        </a:rPr>
                        <a:t>17% (15)</a:t>
                      </a:r>
                    </a:p>
                  </a:txBody>
                  <a:tcPr marL="68580" marR="68580" marT="0" marB="0"/>
                </a:tc>
                <a:tc>
                  <a:txBody>
                    <a:bodyPr/>
                    <a:lstStyle/>
                    <a:p>
                      <a:pPr marL="0" marR="0" algn="ctr">
                        <a:spcBef>
                          <a:spcPts val="0"/>
                        </a:spcBef>
                        <a:spcAft>
                          <a:spcPts val="0"/>
                        </a:spcAft>
                      </a:pPr>
                      <a:r>
                        <a:rPr kumimoji="0" lang="en-US" sz="1800" kern="1200" dirty="0" smtClean="0">
                          <a:solidFill>
                            <a:schemeClr val="tx1"/>
                          </a:solidFill>
                          <a:latin typeface="+mn-lt"/>
                          <a:ea typeface="+mn-ea"/>
                          <a:cs typeface="+mn-cs"/>
                        </a:rPr>
                        <a:t>16% (29)</a:t>
                      </a:r>
                    </a:p>
                  </a:txBody>
                  <a:tcPr marL="68580" marR="68580" marT="0" marB="0"/>
                </a:tc>
                <a:tc>
                  <a:txBody>
                    <a:bodyPr/>
                    <a:lstStyle/>
                    <a:p>
                      <a:pPr marL="0" marR="0" algn="ctr">
                        <a:spcBef>
                          <a:spcPts val="0"/>
                        </a:spcBef>
                        <a:spcAft>
                          <a:spcPts val="0"/>
                        </a:spcAft>
                      </a:pPr>
                      <a:r>
                        <a:rPr kumimoji="0" lang="en-US" sz="1800" kern="1200" dirty="0" smtClean="0">
                          <a:solidFill>
                            <a:schemeClr val="tx1"/>
                          </a:solidFill>
                          <a:latin typeface="+mn-lt"/>
                          <a:ea typeface="+mn-ea"/>
                          <a:cs typeface="+mn-cs"/>
                        </a:rPr>
                        <a:t>0.87</a:t>
                      </a:r>
                    </a:p>
                  </a:txBody>
                  <a:tcPr marL="68580" marR="68580" marT="0" marB="0"/>
                </a:tc>
              </a:tr>
              <a:tr h="721137">
                <a:tc>
                  <a:txBody>
                    <a:bodyPr/>
                    <a:lstStyle/>
                    <a:p>
                      <a:pPr marL="0" marR="0">
                        <a:spcBef>
                          <a:spcPts val="0"/>
                        </a:spcBef>
                        <a:spcAft>
                          <a:spcPts val="0"/>
                        </a:spcAft>
                      </a:pPr>
                      <a:r>
                        <a:rPr kumimoji="0" lang="en-US" sz="1800" kern="1200" dirty="0" smtClean="0">
                          <a:solidFill>
                            <a:schemeClr val="tx1"/>
                          </a:solidFill>
                          <a:latin typeface="+mn-lt"/>
                          <a:ea typeface="+mn-ea"/>
                          <a:cs typeface="+mn-cs"/>
                        </a:rPr>
                        <a:t>Seminal vesical invasion (SVI)*</a:t>
                      </a:r>
                    </a:p>
                  </a:txBody>
                  <a:tcPr marL="68580" marR="68580" marT="0" marB="0"/>
                </a:tc>
                <a:tc>
                  <a:txBody>
                    <a:bodyPr/>
                    <a:lstStyle/>
                    <a:p>
                      <a:pPr marL="0" marR="0" algn="ctr">
                        <a:spcBef>
                          <a:spcPts val="0"/>
                        </a:spcBef>
                        <a:spcAft>
                          <a:spcPts val="0"/>
                        </a:spcAft>
                      </a:pPr>
                      <a:r>
                        <a:rPr kumimoji="0" lang="en-US" sz="1800" kern="1200" dirty="0" smtClean="0">
                          <a:solidFill>
                            <a:schemeClr val="tx1"/>
                          </a:solidFill>
                          <a:latin typeface="+mn-lt"/>
                          <a:ea typeface="+mn-ea"/>
                          <a:cs typeface="+mn-cs"/>
                        </a:rPr>
                        <a:t>7.3% (37)</a:t>
                      </a:r>
                    </a:p>
                  </a:txBody>
                  <a:tcPr marL="68580" marR="68580" marT="0" marB="0"/>
                </a:tc>
                <a:tc>
                  <a:txBody>
                    <a:bodyPr/>
                    <a:lstStyle/>
                    <a:p>
                      <a:pPr marL="0" marR="0" algn="ctr">
                        <a:spcBef>
                          <a:spcPts val="0"/>
                        </a:spcBef>
                        <a:spcAft>
                          <a:spcPts val="0"/>
                        </a:spcAft>
                      </a:pPr>
                      <a:r>
                        <a:rPr kumimoji="0" lang="en-US" sz="1800" kern="1200" dirty="0" smtClean="0">
                          <a:solidFill>
                            <a:schemeClr val="tx1"/>
                          </a:solidFill>
                          <a:latin typeface="+mn-lt"/>
                          <a:ea typeface="+mn-ea"/>
                          <a:cs typeface="+mn-cs"/>
                        </a:rPr>
                        <a:t>7.9% (19)</a:t>
                      </a:r>
                    </a:p>
                  </a:txBody>
                  <a:tcPr marL="68580" marR="68580" marT="0" marB="0"/>
                </a:tc>
                <a:tc>
                  <a:txBody>
                    <a:bodyPr/>
                    <a:lstStyle/>
                    <a:p>
                      <a:pPr marL="0" marR="0" algn="ctr">
                        <a:spcBef>
                          <a:spcPts val="0"/>
                        </a:spcBef>
                        <a:spcAft>
                          <a:spcPts val="0"/>
                        </a:spcAft>
                      </a:pPr>
                      <a:r>
                        <a:rPr kumimoji="0" lang="en-US" sz="1800" kern="1200" dirty="0" smtClean="0">
                          <a:solidFill>
                            <a:schemeClr val="tx1"/>
                          </a:solidFill>
                          <a:latin typeface="+mn-lt"/>
                          <a:ea typeface="+mn-ea"/>
                          <a:cs typeface="+mn-cs"/>
                        </a:rPr>
                        <a:t>8.0% (7)</a:t>
                      </a:r>
                    </a:p>
                  </a:txBody>
                  <a:tcPr marL="68580" marR="68580" marT="0" marB="0"/>
                </a:tc>
                <a:tc>
                  <a:txBody>
                    <a:bodyPr/>
                    <a:lstStyle/>
                    <a:p>
                      <a:pPr marL="0" marR="0" algn="ctr">
                        <a:spcBef>
                          <a:spcPts val="0"/>
                        </a:spcBef>
                        <a:spcAft>
                          <a:spcPts val="0"/>
                        </a:spcAft>
                      </a:pPr>
                      <a:r>
                        <a:rPr kumimoji="0" lang="en-US" sz="1800" kern="1200" dirty="0" smtClean="0">
                          <a:solidFill>
                            <a:schemeClr val="tx1"/>
                          </a:solidFill>
                          <a:latin typeface="+mn-lt"/>
                          <a:ea typeface="+mn-ea"/>
                          <a:cs typeface="+mn-cs"/>
                        </a:rPr>
                        <a:t>6.1% (11)</a:t>
                      </a:r>
                    </a:p>
                  </a:txBody>
                  <a:tcPr marL="68580" marR="68580" marT="0" marB="0"/>
                </a:tc>
                <a:tc>
                  <a:txBody>
                    <a:bodyPr/>
                    <a:lstStyle/>
                    <a:p>
                      <a:pPr marL="0" marR="0" algn="ctr">
                        <a:spcBef>
                          <a:spcPts val="0"/>
                        </a:spcBef>
                        <a:spcAft>
                          <a:spcPts val="0"/>
                        </a:spcAft>
                      </a:pPr>
                      <a:r>
                        <a:rPr kumimoji="0" lang="en-US" sz="1800" kern="1200" dirty="0" smtClean="0">
                          <a:solidFill>
                            <a:schemeClr val="tx1"/>
                          </a:solidFill>
                          <a:latin typeface="+mn-lt"/>
                          <a:ea typeface="+mn-ea"/>
                          <a:cs typeface="+mn-cs"/>
                        </a:rPr>
                        <a:t>0.74</a:t>
                      </a:r>
                    </a:p>
                  </a:txBody>
                  <a:tcPr marL="68580" marR="68580" marT="0" marB="0"/>
                </a:tc>
              </a:tr>
              <a:tr h="721137">
                <a:tc>
                  <a:txBody>
                    <a:bodyPr/>
                    <a:lstStyle/>
                    <a:p>
                      <a:pPr marL="0" marR="0">
                        <a:spcBef>
                          <a:spcPts val="0"/>
                        </a:spcBef>
                        <a:spcAft>
                          <a:spcPts val="0"/>
                        </a:spcAft>
                      </a:pPr>
                      <a:r>
                        <a:rPr kumimoji="0" lang="en-US" sz="1800" kern="1200" dirty="0" smtClean="0">
                          <a:solidFill>
                            <a:schemeClr val="tx1"/>
                          </a:solidFill>
                          <a:latin typeface="+mn-lt"/>
                          <a:ea typeface="+mn-ea"/>
                          <a:cs typeface="+mn-cs"/>
                        </a:rPr>
                        <a:t>Lymph node involvement</a:t>
                      </a:r>
                    </a:p>
                  </a:txBody>
                  <a:tcPr marL="68580" marR="68580" marT="0" marB="0"/>
                </a:tc>
                <a:tc>
                  <a:txBody>
                    <a:bodyPr/>
                    <a:lstStyle/>
                    <a:p>
                      <a:pPr marL="0" marR="0" algn="ctr">
                        <a:spcBef>
                          <a:spcPts val="0"/>
                        </a:spcBef>
                        <a:spcAft>
                          <a:spcPts val="0"/>
                        </a:spcAft>
                      </a:pPr>
                      <a:r>
                        <a:rPr kumimoji="0" lang="en-US" sz="1800" kern="1200" dirty="0" smtClean="0">
                          <a:solidFill>
                            <a:schemeClr val="tx1"/>
                          </a:solidFill>
                          <a:latin typeface="+mn-lt"/>
                          <a:ea typeface="+mn-ea"/>
                          <a:cs typeface="+mn-cs"/>
                        </a:rPr>
                        <a:t>6.9% (37)</a:t>
                      </a:r>
                    </a:p>
                  </a:txBody>
                  <a:tcPr marL="68580" marR="68580" marT="0" marB="0"/>
                </a:tc>
                <a:tc>
                  <a:txBody>
                    <a:bodyPr/>
                    <a:lstStyle/>
                    <a:p>
                      <a:pPr marL="0" marR="0" algn="ctr">
                        <a:spcBef>
                          <a:spcPts val="0"/>
                        </a:spcBef>
                        <a:spcAft>
                          <a:spcPts val="0"/>
                        </a:spcAft>
                      </a:pPr>
                      <a:r>
                        <a:rPr kumimoji="0" lang="en-US" sz="1800" kern="1200" dirty="0" smtClean="0">
                          <a:solidFill>
                            <a:schemeClr val="tx1"/>
                          </a:solidFill>
                          <a:latin typeface="+mn-lt"/>
                          <a:ea typeface="+mn-ea"/>
                          <a:cs typeface="+mn-cs"/>
                        </a:rPr>
                        <a:t>7.9% (20)</a:t>
                      </a:r>
                    </a:p>
                  </a:txBody>
                  <a:tcPr marL="68580" marR="68580" marT="0" marB="0"/>
                </a:tc>
                <a:tc>
                  <a:txBody>
                    <a:bodyPr/>
                    <a:lstStyle/>
                    <a:p>
                      <a:pPr marL="0" marR="0" algn="ctr">
                        <a:spcBef>
                          <a:spcPts val="0"/>
                        </a:spcBef>
                        <a:spcAft>
                          <a:spcPts val="0"/>
                        </a:spcAft>
                      </a:pPr>
                      <a:r>
                        <a:rPr kumimoji="0" lang="en-US" sz="1800" kern="1200" dirty="0" smtClean="0">
                          <a:solidFill>
                            <a:schemeClr val="tx1"/>
                          </a:solidFill>
                          <a:latin typeface="+mn-lt"/>
                          <a:ea typeface="+mn-ea"/>
                          <a:cs typeface="+mn-cs"/>
                        </a:rPr>
                        <a:t>7.6% (7)</a:t>
                      </a:r>
                    </a:p>
                  </a:txBody>
                  <a:tcPr marL="68580" marR="68580" marT="0" marB="0"/>
                </a:tc>
                <a:tc>
                  <a:txBody>
                    <a:bodyPr/>
                    <a:lstStyle/>
                    <a:p>
                      <a:pPr marL="0" marR="0" algn="ctr">
                        <a:spcBef>
                          <a:spcPts val="0"/>
                        </a:spcBef>
                        <a:spcAft>
                          <a:spcPts val="0"/>
                        </a:spcAft>
                      </a:pPr>
                      <a:r>
                        <a:rPr kumimoji="0" lang="en-US" sz="1800" kern="1200" dirty="0" smtClean="0">
                          <a:solidFill>
                            <a:schemeClr val="tx1"/>
                          </a:solidFill>
                          <a:latin typeface="+mn-lt"/>
                          <a:ea typeface="+mn-ea"/>
                          <a:cs typeface="+mn-cs"/>
                        </a:rPr>
                        <a:t>5.3% (10)</a:t>
                      </a:r>
                    </a:p>
                  </a:txBody>
                  <a:tcPr marL="68580" marR="68580" marT="0" marB="0"/>
                </a:tc>
                <a:tc>
                  <a:txBody>
                    <a:bodyPr/>
                    <a:lstStyle/>
                    <a:p>
                      <a:pPr marL="0" marR="0" algn="ctr">
                        <a:spcBef>
                          <a:spcPts val="0"/>
                        </a:spcBef>
                        <a:spcAft>
                          <a:spcPts val="0"/>
                        </a:spcAft>
                      </a:pPr>
                      <a:r>
                        <a:rPr kumimoji="0" lang="en-US" sz="1800" kern="1200" dirty="0" smtClean="0">
                          <a:solidFill>
                            <a:schemeClr val="tx1"/>
                          </a:solidFill>
                          <a:latin typeface="+mn-lt"/>
                          <a:ea typeface="+mn-ea"/>
                          <a:cs typeface="+mn-cs"/>
                        </a:rPr>
                        <a:t>0.53</a:t>
                      </a:r>
                    </a:p>
                  </a:txBody>
                  <a:tcPr marL="68580" marR="68580" marT="0" marB="0"/>
                </a:tc>
              </a:tr>
              <a:tr h="721137">
                <a:tc>
                  <a:txBody>
                    <a:bodyPr/>
                    <a:lstStyle/>
                    <a:p>
                      <a:pPr marL="0" marR="0">
                        <a:spcBef>
                          <a:spcPts val="0"/>
                        </a:spcBef>
                        <a:spcAft>
                          <a:spcPts val="0"/>
                        </a:spcAft>
                      </a:pPr>
                      <a:r>
                        <a:rPr kumimoji="0" lang="en-US" sz="1800" kern="1200" dirty="0" smtClean="0">
                          <a:solidFill>
                            <a:schemeClr val="tx1"/>
                          </a:solidFill>
                          <a:latin typeface="+mn-lt"/>
                          <a:ea typeface="+mn-ea"/>
                          <a:cs typeface="+mn-cs"/>
                        </a:rPr>
                        <a:t>Other</a:t>
                      </a:r>
                      <a:r>
                        <a:rPr kumimoji="0" lang="en-US" sz="1800" kern="1200" baseline="0" dirty="0" smtClean="0">
                          <a:solidFill>
                            <a:schemeClr val="tx1"/>
                          </a:solidFill>
                          <a:latin typeface="+mn-lt"/>
                          <a:ea typeface="+mn-ea"/>
                          <a:cs typeface="+mn-cs"/>
                        </a:rPr>
                        <a:t> m</a:t>
                      </a:r>
                      <a:r>
                        <a:rPr kumimoji="0" lang="en-US" sz="1800" kern="1200" dirty="0" smtClean="0">
                          <a:solidFill>
                            <a:schemeClr val="tx1"/>
                          </a:solidFill>
                          <a:latin typeface="+mn-lt"/>
                          <a:ea typeface="+mn-ea"/>
                          <a:cs typeface="+mn-cs"/>
                        </a:rPr>
                        <a:t>etastasis</a:t>
                      </a:r>
                    </a:p>
                  </a:txBody>
                  <a:tcPr marL="68580" marR="68580" marT="0" marB="0"/>
                </a:tc>
                <a:tc>
                  <a:txBody>
                    <a:bodyPr/>
                    <a:lstStyle/>
                    <a:p>
                      <a:pPr marL="0" marR="0" algn="ctr">
                        <a:spcBef>
                          <a:spcPts val="0"/>
                        </a:spcBef>
                        <a:spcAft>
                          <a:spcPts val="0"/>
                        </a:spcAft>
                      </a:pPr>
                      <a:r>
                        <a:rPr kumimoji="0" lang="en-US" sz="1800" kern="1200" dirty="0" smtClean="0">
                          <a:solidFill>
                            <a:schemeClr val="tx1"/>
                          </a:solidFill>
                          <a:latin typeface="+mn-lt"/>
                          <a:ea typeface="+mn-ea"/>
                          <a:cs typeface="+mn-cs"/>
                        </a:rPr>
                        <a:t>4.1% (22)</a:t>
                      </a:r>
                    </a:p>
                  </a:txBody>
                  <a:tcPr marL="68580" marR="68580" marT="0" marB="0"/>
                </a:tc>
                <a:tc>
                  <a:txBody>
                    <a:bodyPr/>
                    <a:lstStyle/>
                    <a:p>
                      <a:pPr marL="0" marR="0" algn="ctr">
                        <a:spcBef>
                          <a:spcPts val="0"/>
                        </a:spcBef>
                        <a:spcAft>
                          <a:spcPts val="0"/>
                        </a:spcAft>
                      </a:pPr>
                      <a:r>
                        <a:rPr kumimoji="0" lang="en-US" sz="1800" kern="1200" dirty="0" smtClean="0">
                          <a:solidFill>
                            <a:schemeClr val="tx1"/>
                          </a:solidFill>
                          <a:latin typeface="+mn-lt"/>
                          <a:ea typeface="+mn-ea"/>
                          <a:cs typeface="+mn-cs"/>
                        </a:rPr>
                        <a:t>3.6% (9)</a:t>
                      </a:r>
                    </a:p>
                  </a:txBody>
                  <a:tcPr marL="68580" marR="68580" marT="0" marB="0"/>
                </a:tc>
                <a:tc>
                  <a:txBody>
                    <a:bodyPr/>
                    <a:lstStyle/>
                    <a:p>
                      <a:pPr marL="0" marR="0" algn="ctr">
                        <a:spcBef>
                          <a:spcPts val="0"/>
                        </a:spcBef>
                        <a:spcAft>
                          <a:spcPts val="0"/>
                        </a:spcAft>
                      </a:pPr>
                      <a:r>
                        <a:rPr kumimoji="0" lang="en-US" sz="1800" kern="1200" dirty="0" smtClean="0">
                          <a:solidFill>
                            <a:schemeClr val="tx1"/>
                          </a:solidFill>
                          <a:latin typeface="+mn-lt"/>
                          <a:ea typeface="+mn-ea"/>
                          <a:cs typeface="+mn-cs"/>
                        </a:rPr>
                        <a:t>6.5% (6)</a:t>
                      </a:r>
                    </a:p>
                  </a:txBody>
                  <a:tcPr marL="68580" marR="68580" marT="0" marB="0"/>
                </a:tc>
                <a:tc>
                  <a:txBody>
                    <a:bodyPr/>
                    <a:lstStyle/>
                    <a:p>
                      <a:pPr marL="0" marR="0" algn="ctr">
                        <a:spcBef>
                          <a:spcPts val="0"/>
                        </a:spcBef>
                        <a:spcAft>
                          <a:spcPts val="0"/>
                        </a:spcAft>
                      </a:pPr>
                      <a:r>
                        <a:rPr kumimoji="0" lang="en-US" sz="1800" kern="1200" dirty="0" smtClean="0">
                          <a:solidFill>
                            <a:schemeClr val="tx1"/>
                          </a:solidFill>
                          <a:latin typeface="+mn-lt"/>
                          <a:ea typeface="+mn-ea"/>
                          <a:cs typeface="+mn-cs"/>
                        </a:rPr>
                        <a:t>3.7% (7)</a:t>
                      </a:r>
                    </a:p>
                  </a:txBody>
                  <a:tcPr marL="68580" marR="68580" marT="0" marB="0"/>
                </a:tc>
                <a:tc>
                  <a:txBody>
                    <a:bodyPr/>
                    <a:lstStyle/>
                    <a:p>
                      <a:pPr marL="0" marR="0" algn="ctr">
                        <a:spcBef>
                          <a:spcPts val="0"/>
                        </a:spcBef>
                        <a:spcAft>
                          <a:spcPts val="0"/>
                        </a:spcAft>
                      </a:pPr>
                      <a:r>
                        <a:rPr kumimoji="0" lang="en-US" sz="1800" kern="1200" dirty="0" smtClean="0">
                          <a:solidFill>
                            <a:schemeClr val="tx1"/>
                          </a:solidFill>
                          <a:latin typeface="+mn-lt"/>
                          <a:ea typeface="+mn-ea"/>
                          <a:cs typeface="+mn-cs"/>
                        </a:rPr>
                        <a:t>0.44</a:t>
                      </a:r>
                    </a:p>
                  </a:txBody>
                  <a:tcPr marL="68580" marR="68580" marT="0" marB="0"/>
                </a:tc>
              </a:tr>
            </a:tbl>
          </a:graphicData>
        </a:graphic>
      </p:graphicFrame>
      <p:sp>
        <p:nvSpPr>
          <p:cNvPr id="6" name="TextBox 5"/>
          <p:cNvSpPr txBox="1"/>
          <p:nvPr/>
        </p:nvSpPr>
        <p:spPr>
          <a:xfrm>
            <a:off x="228600" y="5486400"/>
            <a:ext cx="8915400" cy="830997"/>
          </a:xfrm>
          <a:prstGeom prst="rect">
            <a:avLst/>
          </a:prstGeom>
          <a:noFill/>
        </p:spPr>
        <p:txBody>
          <a:bodyPr wrap="square" rtlCol="0">
            <a:spAutoFit/>
          </a:bodyPr>
          <a:lstStyle/>
          <a:p>
            <a:r>
              <a:rPr lang="en-US" sz="1600" dirty="0" smtClean="0"/>
              <a:t>*Of the 537 PMR, EPE and SVI were not evaluable in 26 patients s/p prostatectomy, 1 with hemorrhage from biopsy 3 weeks prior, and 2 with claustrophobia, leaving 508 for analysis. LN involvement and metastasis was assessed in 535 patients (all but the 2 with claustrophobia).</a:t>
            </a:r>
          </a:p>
        </p:txBody>
      </p:sp>
      <p:sp>
        <p:nvSpPr>
          <p:cNvPr id="7" name="TextBox 6"/>
          <p:cNvSpPr txBox="1"/>
          <p:nvPr/>
        </p:nvSpPr>
        <p:spPr>
          <a:xfrm>
            <a:off x="152400" y="6400800"/>
            <a:ext cx="8991600" cy="338554"/>
          </a:xfrm>
          <a:prstGeom prst="rect">
            <a:avLst/>
          </a:prstGeom>
          <a:noFill/>
        </p:spPr>
        <p:txBody>
          <a:bodyPr wrap="square" rtlCol="0">
            <a:spAutoFit/>
          </a:bodyPr>
          <a:lstStyle/>
          <a:p>
            <a:pPr>
              <a:defRPr/>
            </a:pPr>
            <a:r>
              <a:rPr lang="en-US" sz="1600" b="1" dirty="0" smtClean="0"/>
              <a:t>Table </a:t>
            </a:r>
            <a:r>
              <a:rPr lang="en-US" sz="1600" b="1" dirty="0"/>
              <a:t>1</a:t>
            </a:r>
            <a:r>
              <a:rPr lang="en-US" sz="1600" b="1" dirty="0" smtClean="0"/>
              <a:t>. </a:t>
            </a:r>
            <a:r>
              <a:rPr lang="en-US" sz="1600" dirty="0" smtClean="0"/>
              <a:t>Percentages of all patients with locally-advanced or metastatic PCa based on PMR findings.</a:t>
            </a:r>
          </a:p>
        </p:txBody>
      </p:sp>
      <p:sp>
        <p:nvSpPr>
          <p:cNvPr id="8" name="Frame 7"/>
          <p:cNvSpPr/>
          <p:nvPr/>
        </p:nvSpPr>
        <p:spPr>
          <a:xfrm>
            <a:off x="2209800" y="2362200"/>
            <a:ext cx="1219200" cy="3048000"/>
          </a:xfrm>
          <a:prstGeom prst="frame">
            <a:avLst>
              <a:gd name="adj1" fmla="val 3149"/>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PMR Staging: </a:t>
            </a:r>
            <a:r>
              <a:rPr lang="en-US" dirty="0" err="1" smtClean="0"/>
              <a:t>PCa</a:t>
            </a:r>
            <a:r>
              <a:rPr lang="en-US" dirty="0" smtClean="0"/>
              <a:t> Patients</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90161745"/>
              </p:ext>
            </p:extLst>
          </p:nvPr>
        </p:nvGraphicFramePr>
        <p:xfrm>
          <a:off x="336962" y="4038600"/>
          <a:ext cx="8229600" cy="212344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r>
                        <a:rPr lang="en-US" dirty="0" err="1" smtClean="0">
                          <a:solidFill>
                            <a:schemeClr val="tx1"/>
                          </a:solidFill>
                        </a:rPr>
                        <a:t>Pca</a:t>
                      </a:r>
                      <a:r>
                        <a:rPr lang="en-US" dirty="0" smtClean="0">
                          <a:solidFill>
                            <a:schemeClr val="tx1"/>
                          </a:solidFill>
                        </a:rPr>
                        <a:t> Patients</a:t>
                      </a:r>
                      <a:endParaRPr lang="en-US" dirty="0">
                        <a:solidFill>
                          <a:schemeClr val="tx1"/>
                        </a:solidFill>
                      </a:endParaRPr>
                    </a:p>
                  </a:txBody>
                  <a:tcPr/>
                </a:tc>
                <a:tc>
                  <a:txBody>
                    <a:bodyPr/>
                    <a:lstStyle/>
                    <a:p>
                      <a:r>
                        <a:rPr lang="en-US" dirty="0" smtClean="0">
                          <a:solidFill>
                            <a:schemeClr val="tx1"/>
                          </a:solidFill>
                        </a:rPr>
                        <a:t>Overall </a:t>
                      </a:r>
                    </a:p>
                    <a:p>
                      <a:r>
                        <a:rPr lang="en-US" dirty="0" smtClean="0">
                          <a:solidFill>
                            <a:schemeClr val="tx1"/>
                          </a:solidFill>
                        </a:rPr>
                        <a:t>(n= 325)</a:t>
                      </a:r>
                      <a:endParaRPr lang="en-US" dirty="0">
                        <a:solidFill>
                          <a:schemeClr val="tx1"/>
                        </a:solidFill>
                      </a:endParaRPr>
                    </a:p>
                  </a:txBody>
                  <a:tcPr/>
                </a:tc>
                <a:tc>
                  <a:txBody>
                    <a:bodyPr/>
                    <a:lstStyle/>
                    <a:p>
                      <a:r>
                        <a:rPr lang="en-US" dirty="0" smtClean="0">
                          <a:solidFill>
                            <a:schemeClr val="tx1"/>
                          </a:solidFill>
                        </a:rPr>
                        <a:t>Early </a:t>
                      </a:r>
                    </a:p>
                    <a:p>
                      <a:r>
                        <a:rPr lang="en-US" dirty="0" smtClean="0">
                          <a:solidFill>
                            <a:schemeClr val="tx1"/>
                          </a:solidFill>
                        </a:rPr>
                        <a:t>(n= 163)</a:t>
                      </a:r>
                      <a:endParaRPr lang="en-US" dirty="0">
                        <a:solidFill>
                          <a:schemeClr val="tx1"/>
                        </a:solidFill>
                      </a:endParaRPr>
                    </a:p>
                  </a:txBody>
                  <a:tcPr/>
                </a:tc>
                <a:tc>
                  <a:txBody>
                    <a:bodyPr/>
                    <a:lstStyle/>
                    <a:p>
                      <a:r>
                        <a:rPr lang="en-US" dirty="0" smtClean="0">
                          <a:solidFill>
                            <a:schemeClr val="tx1"/>
                          </a:solidFill>
                        </a:rPr>
                        <a:t>Mid </a:t>
                      </a:r>
                    </a:p>
                    <a:p>
                      <a:r>
                        <a:rPr lang="en-US" dirty="0" smtClean="0">
                          <a:solidFill>
                            <a:schemeClr val="tx1"/>
                          </a:solidFill>
                        </a:rPr>
                        <a:t>(n= 51)</a:t>
                      </a:r>
                      <a:endParaRPr lang="en-US" dirty="0">
                        <a:solidFill>
                          <a:schemeClr val="tx1"/>
                        </a:solidFill>
                      </a:endParaRPr>
                    </a:p>
                  </a:txBody>
                  <a:tcPr/>
                </a:tc>
                <a:tc>
                  <a:txBody>
                    <a:bodyPr/>
                    <a:lstStyle/>
                    <a:p>
                      <a:r>
                        <a:rPr lang="en-US" dirty="0" smtClean="0">
                          <a:solidFill>
                            <a:schemeClr val="tx1"/>
                          </a:solidFill>
                        </a:rPr>
                        <a:t>PI-RADSv2 (n= 111)</a:t>
                      </a:r>
                      <a:endParaRPr lang="en-US" dirty="0">
                        <a:solidFill>
                          <a:schemeClr val="tx1"/>
                        </a:solidFill>
                      </a:endParaRPr>
                    </a:p>
                  </a:txBody>
                  <a:tcPr/>
                </a:tc>
                <a:tc>
                  <a:txBody>
                    <a:bodyPr/>
                    <a:lstStyle/>
                    <a:p>
                      <a:r>
                        <a:rPr lang="en-US" dirty="0" smtClean="0">
                          <a:solidFill>
                            <a:schemeClr val="tx1"/>
                          </a:solidFill>
                        </a:rPr>
                        <a:t>P</a:t>
                      </a:r>
                      <a:r>
                        <a:rPr lang="en-US" baseline="0" dirty="0" smtClean="0">
                          <a:solidFill>
                            <a:schemeClr val="tx1"/>
                          </a:solidFill>
                        </a:rPr>
                        <a:t> value</a:t>
                      </a:r>
                      <a:endParaRPr lang="en-US" dirty="0">
                        <a:solidFill>
                          <a:schemeClr val="tx1"/>
                        </a:solidFill>
                      </a:endParaRPr>
                    </a:p>
                  </a:txBody>
                  <a:tcPr/>
                </a:tc>
              </a:tr>
              <a:tr h="370840">
                <a:tc>
                  <a:txBody>
                    <a:bodyPr/>
                    <a:lstStyle/>
                    <a:p>
                      <a:r>
                        <a:rPr lang="en-US" dirty="0" smtClean="0">
                          <a:solidFill>
                            <a:schemeClr val="tx1"/>
                          </a:solidFill>
                        </a:rPr>
                        <a:t>EPE*</a:t>
                      </a:r>
                      <a:endParaRPr lang="en-US" dirty="0">
                        <a:solidFill>
                          <a:schemeClr val="tx1"/>
                        </a:solidFill>
                      </a:endParaRPr>
                    </a:p>
                  </a:txBody>
                  <a:tcPr/>
                </a:tc>
                <a:tc>
                  <a:txBody>
                    <a:bodyPr/>
                    <a:lstStyle/>
                    <a:p>
                      <a:r>
                        <a:rPr lang="en-US" dirty="0" smtClean="0">
                          <a:solidFill>
                            <a:schemeClr val="tx1"/>
                          </a:solidFill>
                        </a:rPr>
                        <a:t>24%</a:t>
                      </a:r>
                      <a:r>
                        <a:rPr lang="en-US" baseline="0" dirty="0" smtClean="0">
                          <a:solidFill>
                            <a:schemeClr val="tx1"/>
                          </a:solidFill>
                        </a:rPr>
                        <a:t> (73)</a:t>
                      </a:r>
                      <a:endParaRPr lang="en-US" dirty="0">
                        <a:solidFill>
                          <a:schemeClr val="tx1"/>
                        </a:solidFill>
                      </a:endParaRPr>
                    </a:p>
                  </a:txBody>
                  <a:tcPr/>
                </a:tc>
                <a:tc>
                  <a:txBody>
                    <a:bodyPr/>
                    <a:lstStyle/>
                    <a:p>
                      <a:r>
                        <a:rPr lang="en-US" dirty="0" smtClean="0">
                          <a:solidFill>
                            <a:schemeClr val="tx1"/>
                          </a:solidFill>
                        </a:rPr>
                        <a:t>24% (36)</a:t>
                      </a:r>
                      <a:endParaRPr lang="en-US" dirty="0">
                        <a:solidFill>
                          <a:schemeClr val="tx1"/>
                        </a:solidFill>
                      </a:endParaRPr>
                    </a:p>
                  </a:txBody>
                  <a:tcPr/>
                </a:tc>
                <a:tc>
                  <a:txBody>
                    <a:bodyPr/>
                    <a:lstStyle/>
                    <a:p>
                      <a:r>
                        <a:rPr lang="en-US" dirty="0" smtClean="0">
                          <a:solidFill>
                            <a:schemeClr val="tx1"/>
                          </a:solidFill>
                        </a:rPr>
                        <a:t>28% (13)</a:t>
                      </a:r>
                      <a:endParaRPr lang="en-US" dirty="0">
                        <a:solidFill>
                          <a:schemeClr val="tx1"/>
                        </a:solidFill>
                      </a:endParaRPr>
                    </a:p>
                  </a:txBody>
                  <a:tcPr/>
                </a:tc>
                <a:tc>
                  <a:txBody>
                    <a:bodyPr/>
                    <a:lstStyle/>
                    <a:p>
                      <a:r>
                        <a:rPr lang="en-US" dirty="0" smtClean="0">
                          <a:solidFill>
                            <a:schemeClr val="tx1"/>
                          </a:solidFill>
                        </a:rPr>
                        <a:t>24% (24)</a:t>
                      </a:r>
                      <a:endParaRPr lang="en-US" dirty="0">
                        <a:solidFill>
                          <a:schemeClr val="tx1"/>
                        </a:solidFill>
                      </a:endParaRPr>
                    </a:p>
                  </a:txBody>
                  <a:tcPr/>
                </a:tc>
                <a:tc>
                  <a:txBody>
                    <a:bodyPr/>
                    <a:lstStyle/>
                    <a:p>
                      <a:r>
                        <a:rPr lang="en-US" dirty="0" smtClean="0">
                          <a:solidFill>
                            <a:schemeClr val="tx1"/>
                          </a:solidFill>
                        </a:rPr>
                        <a:t>0.87</a:t>
                      </a:r>
                      <a:endParaRPr lang="en-US" dirty="0">
                        <a:solidFill>
                          <a:schemeClr val="tx1"/>
                        </a:solidFill>
                      </a:endParaRPr>
                    </a:p>
                  </a:txBody>
                  <a:tcPr/>
                </a:tc>
              </a:tr>
              <a:tr h="370840">
                <a:tc>
                  <a:txBody>
                    <a:bodyPr/>
                    <a:lstStyle/>
                    <a:p>
                      <a:r>
                        <a:rPr lang="en-US" dirty="0" smtClean="0">
                          <a:solidFill>
                            <a:schemeClr val="tx1"/>
                          </a:solidFill>
                        </a:rPr>
                        <a:t>SVI*</a:t>
                      </a:r>
                      <a:endParaRPr lang="en-US" dirty="0">
                        <a:solidFill>
                          <a:schemeClr val="tx1"/>
                        </a:solidFill>
                      </a:endParaRPr>
                    </a:p>
                  </a:txBody>
                  <a:tcPr/>
                </a:tc>
                <a:tc>
                  <a:txBody>
                    <a:bodyPr/>
                    <a:lstStyle/>
                    <a:p>
                      <a:r>
                        <a:rPr lang="en-US" i="0" dirty="0" smtClean="0">
                          <a:solidFill>
                            <a:schemeClr val="tx1"/>
                          </a:solidFill>
                        </a:rPr>
                        <a:t>10%</a:t>
                      </a:r>
                      <a:r>
                        <a:rPr lang="en-US" i="0" baseline="0" dirty="0" smtClean="0">
                          <a:solidFill>
                            <a:schemeClr val="tx1"/>
                          </a:solidFill>
                        </a:rPr>
                        <a:t> (30)</a:t>
                      </a:r>
                      <a:endParaRPr lang="en-US" i="0" dirty="0">
                        <a:solidFill>
                          <a:schemeClr val="tx1"/>
                        </a:solidFill>
                      </a:endParaRPr>
                    </a:p>
                  </a:txBody>
                  <a:tcPr/>
                </a:tc>
                <a:tc>
                  <a:txBody>
                    <a:bodyPr/>
                    <a:lstStyle/>
                    <a:p>
                      <a:r>
                        <a:rPr lang="en-US" dirty="0" smtClean="0">
                          <a:solidFill>
                            <a:schemeClr val="tx1"/>
                          </a:solidFill>
                        </a:rPr>
                        <a:t>9.9%</a:t>
                      </a:r>
                      <a:r>
                        <a:rPr lang="en-US" baseline="0" dirty="0" smtClean="0">
                          <a:solidFill>
                            <a:schemeClr val="tx1"/>
                          </a:solidFill>
                        </a:rPr>
                        <a:t> (15)</a:t>
                      </a:r>
                      <a:endParaRPr lang="en-US" dirty="0">
                        <a:solidFill>
                          <a:schemeClr val="tx1"/>
                        </a:solidFill>
                      </a:endParaRPr>
                    </a:p>
                  </a:txBody>
                  <a:tcPr/>
                </a:tc>
                <a:tc>
                  <a:txBody>
                    <a:bodyPr/>
                    <a:lstStyle/>
                    <a:p>
                      <a:r>
                        <a:rPr lang="en-US" dirty="0" smtClean="0">
                          <a:solidFill>
                            <a:schemeClr val="tx1"/>
                          </a:solidFill>
                        </a:rPr>
                        <a:t>11%</a:t>
                      </a:r>
                      <a:r>
                        <a:rPr lang="en-US" baseline="0" dirty="0" smtClean="0">
                          <a:solidFill>
                            <a:schemeClr val="tx1"/>
                          </a:solidFill>
                        </a:rPr>
                        <a:t> (5)</a:t>
                      </a:r>
                      <a:endParaRPr lang="en-US" dirty="0">
                        <a:solidFill>
                          <a:schemeClr val="tx1"/>
                        </a:solidFill>
                      </a:endParaRPr>
                    </a:p>
                  </a:txBody>
                  <a:tcPr/>
                </a:tc>
                <a:tc>
                  <a:txBody>
                    <a:bodyPr/>
                    <a:lstStyle/>
                    <a:p>
                      <a:r>
                        <a:rPr lang="en-US" dirty="0" smtClean="0">
                          <a:solidFill>
                            <a:schemeClr val="tx1"/>
                          </a:solidFill>
                        </a:rPr>
                        <a:t>10% (10)</a:t>
                      </a:r>
                      <a:endParaRPr lang="en-US" dirty="0">
                        <a:solidFill>
                          <a:schemeClr val="tx1"/>
                        </a:solidFill>
                      </a:endParaRPr>
                    </a:p>
                  </a:txBody>
                  <a:tcPr/>
                </a:tc>
                <a:tc>
                  <a:txBody>
                    <a:bodyPr/>
                    <a:lstStyle/>
                    <a:p>
                      <a:r>
                        <a:rPr lang="en-US" dirty="0" smtClean="0">
                          <a:solidFill>
                            <a:schemeClr val="tx1"/>
                          </a:solidFill>
                        </a:rPr>
                        <a:t>0.74</a:t>
                      </a:r>
                      <a:endParaRPr lang="en-US" dirty="0">
                        <a:solidFill>
                          <a:schemeClr val="tx1"/>
                        </a:solidFill>
                      </a:endParaRPr>
                    </a:p>
                  </a:txBody>
                  <a:tcPr/>
                </a:tc>
              </a:tr>
              <a:tr h="370840">
                <a:tc>
                  <a:txBody>
                    <a:bodyPr/>
                    <a:lstStyle/>
                    <a:p>
                      <a:r>
                        <a:rPr lang="en-US" dirty="0" smtClean="0">
                          <a:solidFill>
                            <a:schemeClr val="tx1"/>
                          </a:solidFill>
                        </a:rPr>
                        <a:t>LN</a:t>
                      </a:r>
                      <a:endParaRPr lang="en-US" dirty="0">
                        <a:solidFill>
                          <a:schemeClr val="tx1"/>
                        </a:solidFill>
                      </a:endParaRPr>
                    </a:p>
                  </a:txBody>
                  <a:tcPr/>
                </a:tc>
                <a:tc>
                  <a:txBody>
                    <a:bodyPr/>
                    <a:lstStyle/>
                    <a:p>
                      <a:r>
                        <a:rPr lang="en-US" dirty="0" smtClean="0">
                          <a:solidFill>
                            <a:schemeClr val="tx1"/>
                          </a:solidFill>
                        </a:rPr>
                        <a:t>8% (26)</a:t>
                      </a:r>
                      <a:endParaRPr lang="en-US" dirty="0">
                        <a:solidFill>
                          <a:schemeClr val="tx1"/>
                        </a:solidFill>
                      </a:endParaRPr>
                    </a:p>
                  </a:txBody>
                  <a:tcPr/>
                </a:tc>
                <a:tc>
                  <a:txBody>
                    <a:bodyPr/>
                    <a:lstStyle/>
                    <a:p>
                      <a:r>
                        <a:rPr lang="en-US" dirty="0" smtClean="0">
                          <a:solidFill>
                            <a:schemeClr val="tx1"/>
                          </a:solidFill>
                        </a:rPr>
                        <a:t>9.8%</a:t>
                      </a:r>
                      <a:r>
                        <a:rPr lang="en-US" baseline="0" dirty="0" smtClean="0">
                          <a:solidFill>
                            <a:schemeClr val="tx1"/>
                          </a:solidFill>
                        </a:rPr>
                        <a:t> (16)</a:t>
                      </a:r>
                      <a:endParaRPr lang="en-US" dirty="0">
                        <a:solidFill>
                          <a:schemeClr val="tx1"/>
                        </a:solidFill>
                      </a:endParaRPr>
                    </a:p>
                  </a:txBody>
                  <a:tcPr/>
                </a:tc>
                <a:tc>
                  <a:txBody>
                    <a:bodyPr/>
                    <a:lstStyle/>
                    <a:p>
                      <a:r>
                        <a:rPr lang="en-US" dirty="0" smtClean="0">
                          <a:solidFill>
                            <a:schemeClr val="tx1"/>
                          </a:solidFill>
                        </a:rPr>
                        <a:t>8.7% (4)</a:t>
                      </a:r>
                      <a:endParaRPr lang="en-US" dirty="0">
                        <a:solidFill>
                          <a:schemeClr val="tx1"/>
                        </a:solidFill>
                      </a:endParaRPr>
                    </a:p>
                  </a:txBody>
                  <a:tcPr/>
                </a:tc>
                <a:tc>
                  <a:txBody>
                    <a:bodyPr/>
                    <a:lstStyle/>
                    <a:p>
                      <a:r>
                        <a:rPr lang="en-US" dirty="0" smtClean="0">
                          <a:solidFill>
                            <a:schemeClr val="tx1"/>
                          </a:solidFill>
                        </a:rPr>
                        <a:t>5.4%</a:t>
                      </a:r>
                      <a:r>
                        <a:rPr lang="en-US" baseline="0" dirty="0" smtClean="0">
                          <a:solidFill>
                            <a:schemeClr val="tx1"/>
                          </a:solidFill>
                        </a:rPr>
                        <a:t> (6)</a:t>
                      </a:r>
                      <a:endParaRPr lang="en-US" dirty="0">
                        <a:solidFill>
                          <a:schemeClr val="tx1"/>
                        </a:solidFill>
                      </a:endParaRPr>
                    </a:p>
                  </a:txBody>
                  <a:tcPr/>
                </a:tc>
                <a:tc>
                  <a:txBody>
                    <a:bodyPr/>
                    <a:lstStyle/>
                    <a:p>
                      <a:r>
                        <a:rPr lang="en-US" dirty="0" smtClean="0">
                          <a:solidFill>
                            <a:schemeClr val="tx1"/>
                          </a:solidFill>
                        </a:rPr>
                        <a:t>0.53</a:t>
                      </a:r>
                      <a:endParaRPr lang="en-US" dirty="0">
                        <a:solidFill>
                          <a:schemeClr val="tx1"/>
                        </a:solidFill>
                      </a:endParaRPr>
                    </a:p>
                  </a:txBody>
                  <a:tcPr/>
                </a:tc>
              </a:tr>
              <a:tr h="370840">
                <a:tc>
                  <a:txBody>
                    <a:bodyPr/>
                    <a:lstStyle/>
                    <a:p>
                      <a:r>
                        <a:rPr lang="en-US" dirty="0" smtClean="0">
                          <a:solidFill>
                            <a:schemeClr val="tx1"/>
                          </a:solidFill>
                        </a:rPr>
                        <a:t>Other </a:t>
                      </a:r>
                      <a:r>
                        <a:rPr lang="en-US" dirty="0" err="1" smtClean="0">
                          <a:solidFill>
                            <a:schemeClr val="tx1"/>
                          </a:solidFill>
                        </a:rPr>
                        <a:t>mets</a:t>
                      </a:r>
                      <a:endParaRPr lang="en-US" dirty="0">
                        <a:solidFill>
                          <a:schemeClr val="tx1"/>
                        </a:solidFill>
                      </a:endParaRPr>
                    </a:p>
                  </a:txBody>
                  <a:tcPr/>
                </a:tc>
                <a:tc>
                  <a:txBody>
                    <a:bodyPr/>
                    <a:lstStyle/>
                    <a:p>
                      <a:r>
                        <a:rPr lang="en-US" dirty="0" smtClean="0">
                          <a:solidFill>
                            <a:schemeClr val="tx1"/>
                          </a:solidFill>
                        </a:rPr>
                        <a:t>5.6%</a:t>
                      </a:r>
                      <a:r>
                        <a:rPr lang="en-US" baseline="0" dirty="0" smtClean="0">
                          <a:solidFill>
                            <a:schemeClr val="tx1"/>
                          </a:solidFill>
                        </a:rPr>
                        <a:t> (18)</a:t>
                      </a:r>
                      <a:endParaRPr lang="en-US" dirty="0">
                        <a:solidFill>
                          <a:schemeClr val="tx1"/>
                        </a:solidFill>
                      </a:endParaRPr>
                    </a:p>
                  </a:txBody>
                  <a:tcPr/>
                </a:tc>
                <a:tc>
                  <a:txBody>
                    <a:bodyPr/>
                    <a:lstStyle/>
                    <a:p>
                      <a:r>
                        <a:rPr lang="en-US" dirty="0" smtClean="0">
                          <a:solidFill>
                            <a:schemeClr val="tx1"/>
                          </a:solidFill>
                        </a:rPr>
                        <a:t>4.3% (7)</a:t>
                      </a:r>
                      <a:endParaRPr lang="en-US" dirty="0">
                        <a:solidFill>
                          <a:schemeClr val="tx1"/>
                        </a:solidFill>
                      </a:endParaRPr>
                    </a:p>
                  </a:txBody>
                  <a:tcPr/>
                </a:tc>
                <a:tc>
                  <a:txBody>
                    <a:bodyPr/>
                    <a:lstStyle/>
                    <a:p>
                      <a:r>
                        <a:rPr lang="en-US" dirty="0" smtClean="0">
                          <a:solidFill>
                            <a:schemeClr val="tx1"/>
                          </a:solidFill>
                        </a:rPr>
                        <a:t>9.8% (5)</a:t>
                      </a:r>
                      <a:endParaRPr lang="en-US" dirty="0">
                        <a:solidFill>
                          <a:schemeClr val="tx1"/>
                        </a:solidFill>
                      </a:endParaRPr>
                    </a:p>
                  </a:txBody>
                  <a:tcPr/>
                </a:tc>
                <a:tc>
                  <a:txBody>
                    <a:bodyPr/>
                    <a:lstStyle/>
                    <a:p>
                      <a:r>
                        <a:rPr lang="en-US" dirty="0" smtClean="0">
                          <a:solidFill>
                            <a:schemeClr val="tx1"/>
                          </a:solidFill>
                        </a:rPr>
                        <a:t>5.4%</a:t>
                      </a:r>
                      <a:r>
                        <a:rPr lang="en-US" baseline="0" dirty="0" smtClean="0">
                          <a:solidFill>
                            <a:schemeClr val="tx1"/>
                          </a:solidFill>
                        </a:rPr>
                        <a:t> (6)</a:t>
                      </a:r>
                      <a:endParaRPr lang="en-US" dirty="0">
                        <a:solidFill>
                          <a:schemeClr val="tx1"/>
                        </a:solidFill>
                      </a:endParaRPr>
                    </a:p>
                  </a:txBody>
                  <a:tcPr/>
                </a:tc>
                <a:tc>
                  <a:txBody>
                    <a:bodyPr/>
                    <a:lstStyle/>
                    <a:p>
                      <a:r>
                        <a:rPr lang="en-US" dirty="0" smtClean="0">
                          <a:solidFill>
                            <a:schemeClr val="tx1"/>
                          </a:solidFill>
                        </a:rPr>
                        <a:t>0.4</a:t>
                      </a:r>
                      <a:endParaRPr lang="en-US" dirty="0">
                        <a:solidFill>
                          <a:schemeClr val="tx1"/>
                        </a:solidFill>
                      </a:endParaRPr>
                    </a:p>
                  </a:txBody>
                  <a:tcPr/>
                </a:tc>
              </a:tr>
            </a:tbl>
          </a:graphicData>
        </a:graphic>
      </p:graphicFrame>
      <p:sp>
        <p:nvSpPr>
          <p:cNvPr id="8" name="TextBox 7"/>
          <p:cNvSpPr txBox="1"/>
          <p:nvPr/>
        </p:nvSpPr>
        <p:spPr>
          <a:xfrm>
            <a:off x="152400" y="6400800"/>
            <a:ext cx="8991600" cy="338554"/>
          </a:xfrm>
          <a:prstGeom prst="rect">
            <a:avLst/>
          </a:prstGeom>
          <a:noFill/>
        </p:spPr>
        <p:txBody>
          <a:bodyPr wrap="square" rtlCol="0">
            <a:spAutoFit/>
          </a:bodyPr>
          <a:lstStyle/>
          <a:p>
            <a:pPr>
              <a:defRPr/>
            </a:pPr>
            <a:r>
              <a:rPr lang="en-US" sz="1600" b="1" dirty="0" smtClean="0"/>
              <a:t>Table 2. </a:t>
            </a:r>
            <a:r>
              <a:rPr lang="en-US" sz="1600" dirty="0" smtClean="0"/>
              <a:t>Percentages of </a:t>
            </a:r>
            <a:r>
              <a:rPr lang="en-US" sz="1600" dirty="0" err="1" smtClean="0"/>
              <a:t>PCa</a:t>
            </a:r>
            <a:r>
              <a:rPr lang="en-US" sz="1600" dirty="0" smtClean="0"/>
              <a:t> patients with locally-advanced or metastatic PCa based on PMR findings.</a:t>
            </a:r>
          </a:p>
        </p:txBody>
      </p:sp>
      <p:sp>
        <p:nvSpPr>
          <p:cNvPr id="9" name="Frame 8"/>
          <p:cNvSpPr/>
          <p:nvPr/>
        </p:nvSpPr>
        <p:spPr>
          <a:xfrm>
            <a:off x="1676400" y="4648200"/>
            <a:ext cx="1371600" cy="1600200"/>
          </a:xfrm>
          <a:prstGeom prst="frame">
            <a:avLst>
              <a:gd name="adj1" fmla="val 3149"/>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ontent Placeholder 2"/>
          <p:cNvSpPr txBox="1">
            <a:spLocks/>
          </p:cNvSpPr>
          <p:nvPr/>
        </p:nvSpPr>
        <p:spPr>
          <a:xfrm>
            <a:off x="304800" y="1600200"/>
            <a:ext cx="8229600" cy="4625609"/>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sz="2800" dirty="0" smtClean="0"/>
              <a:t>There were no statistically significant differences in staging information across eras. </a:t>
            </a:r>
          </a:p>
          <a:p>
            <a:pPr marL="118872" indent="0">
              <a:buNone/>
            </a:pPr>
            <a:endParaRPr lang="en-US" sz="1600" dirty="0" smtClean="0"/>
          </a:p>
          <a:p>
            <a:r>
              <a:rPr lang="en-US" sz="2800" dirty="0" smtClean="0"/>
              <a:t>As expected, there were slightly higher rates metastatic disease in known </a:t>
            </a:r>
            <a:r>
              <a:rPr lang="en-US" sz="2800" dirty="0" err="1" smtClean="0"/>
              <a:t>PCa</a:t>
            </a:r>
            <a:r>
              <a:rPr lang="en-US" sz="2800" dirty="0" smtClean="0"/>
              <a:t> patients. </a:t>
            </a:r>
          </a:p>
          <a:p>
            <a:pPr marL="118872" indent="0">
              <a:buFont typeface="Wingdings 2"/>
              <a:buNone/>
            </a:pPr>
            <a:endParaRPr lang="en-US" dirty="0"/>
          </a:p>
        </p:txBody>
      </p:sp>
    </p:spTree>
    <p:extLst>
      <p:ext uri="{BB962C8B-B14F-4D97-AF65-F5344CB8AC3E}">
        <p14:creationId xmlns:p14="http://schemas.microsoft.com/office/powerpoint/2010/main" val="251619641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8872"/>
            <a:ext cx="8839200" cy="1252728"/>
          </a:xfrm>
        </p:spPr>
        <p:txBody>
          <a:bodyPr>
            <a:normAutofit/>
          </a:bodyPr>
          <a:lstStyle/>
          <a:p>
            <a:r>
              <a:rPr lang="en-US" dirty="0" smtClean="0"/>
              <a:t>Staging Accuracy at Prostatectomy</a:t>
            </a:r>
            <a:endParaRPr lang="en-US" dirty="0"/>
          </a:p>
        </p:txBody>
      </p:sp>
      <p:graphicFrame>
        <p:nvGraphicFramePr>
          <p:cNvPr id="4" name="Content Placeholder 3"/>
          <p:cNvGraphicFramePr>
            <a:graphicFrameLocks noGrp="1"/>
          </p:cNvGraphicFramePr>
          <p:nvPr>
            <p:ph idx="1"/>
          </p:nvPr>
        </p:nvGraphicFramePr>
        <p:xfrm>
          <a:off x="685800" y="1676400"/>
          <a:ext cx="7848599" cy="3581400"/>
        </p:xfrm>
        <a:graphic>
          <a:graphicData uri="http://schemas.openxmlformats.org/drawingml/2006/table">
            <a:tbl>
              <a:tblPr firstRow="1" bandRow="1">
                <a:tableStyleId>{5C22544A-7EE6-4342-B048-85BDC9FD1C3A}</a:tableStyleId>
              </a:tblPr>
              <a:tblGrid>
                <a:gridCol w="2616200"/>
                <a:gridCol w="1721184"/>
                <a:gridCol w="1721184"/>
                <a:gridCol w="1790031"/>
              </a:tblGrid>
              <a:tr h="716280">
                <a:tc>
                  <a:txBody>
                    <a:bodyPr/>
                    <a:lstStyle/>
                    <a:p>
                      <a:pPr marL="0" marR="0">
                        <a:spcBef>
                          <a:spcPts val="0"/>
                        </a:spcBef>
                        <a:spcAft>
                          <a:spcPts val="0"/>
                        </a:spcAft>
                      </a:pPr>
                      <a:endParaRPr kumimoji="0" lang="en-US" sz="1800" kern="1200" dirty="0" smtClean="0">
                        <a:solidFill>
                          <a:schemeClr val="tx1"/>
                        </a:solidFill>
                        <a:latin typeface="+mn-lt"/>
                        <a:ea typeface="+mn-ea"/>
                        <a:cs typeface="+mn-cs"/>
                      </a:endParaRPr>
                    </a:p>
                  </a:txBody>
                  <a:tcPr marL="68580" marR="68580" marT="0" marB="0"/>
                </a:tc>
                <a:tc>
                  <a:txBody>
                    <a:bodyPr/>
                    <a:lstStyle/>
                    <a:p>
                      <a:pPr marL="0" marR="0" algn="ctr">
                        <a:spcBef>
                          <a:spcPts val="0"/>
                        </a:spcBef>
                        <a:spcAft>
                          <a:spcPts val="0"/>
                        </a:spcAft>
                      </a:pPr>
                      <a:r>
                        <a:rPr kumimoji="0" lang="en-US" sz="1800" kern="1200" dirty="0" smtClean="0">
                          <a:solidFill>
                            <a:schemeClr val="tx1"/>
                          </a:solidFill>
                          <a:latin typeface="+mn-lt"/>
                          <a:ea typeface="+mn-ea"/>
                          <a:cs typeface="+mn-cs"/>
                        </a:rPr>
                        <a:t>EPE </a:t>
                      </a:r>
                    </a:p>
                    <a:p>
                      <a:pPr marL="0" marR="0" algn="ctr">
                        <a:spcBef>
                          <a:spcPts val="0"/>
                        </a:spcBef>
                        <a:spcAft>
                          <a:spcPts val="0"/>
                        </a:spcAft>
                      </a:pPr>
                      <a:r>
                        <a:rPr kumimoji="0" lang="en-US" sz="1800" kern="1200" dirty="0" smtClean="0">
                          <a:solidFill>
                            <a:schemeClr val="tx1"/>
                          </a:solidFill>
                          <a:latin typeface="+mn-lt"/>
                          <a:ea typeface="+mn-ea"/>
                          <a:cs typeface="+mn-cs"/>
                        </a:rPr>
                        <a:t>(n=77)</a:t>
                      </a:r>
                    </a:p>
                  </a:txBody>
                  <a:tcPr marL="68580" marR="68580" marT="0" marB="0" anchor="ctr"/>
                </a:tc>
                <a:tc>
                  <a:txBody>
                    <a:bodyPr/>
                    <a:lstStyle/>
                    <a:p>
                      <a:pPr marL="0" marR="0" algn="ctr">
                        <a:spcBef>
                          <a:spcPts val="0"/>
                        </a:spcBef>
                        <a:spcAft>
                          <a:spcPts val="0"/>
                        </a:spcAft>
                      </a:pPr>
                      <a:r>
                        <a:rPr kumimoji="0" lang="en-US" sz="1800" kern="1200" dirty="0" smtClean="0">
                          <a:solidFill>
                            <a:schemeClr val="tx1"/>
                          </a:solidFill>
                          <a:latin typeface="+mn-lt"/>
                          <a:ea typeface="+mn-ea"/>
                          <a:cs typeface="+mn-cs"/>
                        </a:rPr>
                        <a:t>SVI</a:t>
                      </a:r>
                    </a:p>
                    <a:p>
                      <a:pPr marL="0" marR="0" algn="ctr">
                        <a:spcBef>
                          <a:spcPts val="0"/>
                        </a:spcBef>
                        <a:spcAft>
                          <a:spcPts val="0"/>
                        </a:spcAft>
                      </a:pPr>
                      <a:r>
                        <a:rPr kumimoji="0" lang="en-US" sz="1800" kern="1200" dirty="0" smtClean="0">
                          <a:solidFill>
                            <a:schemeClr val="tx1"/>
                          </a:solidFill>
                          <a:latin typeface="+mn-lt"/>
                          <a:ea typeface="+mn-ea"/>
                          <a:cs typeface="+mn-cs"/>
                        </a:rPr>
                        <a:t> (n=77)</a:t>
                      </a:r>
                    </a:p>
                  </a:txBody>
                  <a:tcPr marL="68580" marR="68580" marT="0" marB="0" anchor="ctr"/>
                </a:tc>
                <a:tc>
                  <a:txBody>
                    <a:bodyPr/>
                    <a:lstStyle/>
                    <a:p>
                      <a:pPr marL="0" marR="0" algn="ctr">
                        <a:spcBef>
                          <a:spcPts val="0"/>
                        </a:spcBef>
                        <a:spcAft>
                          <a:spcPts val="0"/>
                        </a:spcAft>
                      </a:pPr>
                      <a:r>
                        <a:rPr kumimoji="0" lang="en-US" sz="1800" kern="1200" dirty="0" smtClean="0">
                          <a:solidFill>
                            <a:schemeClr val="tx1"/>
                          </a:solidFill>
                          <a:latin typeface="+mn-lt"/>
                          <a:ea typeface="+mn-ea"/>
                          <a:cs typeface="+mn-cs"/>
                        </a:rPr>
                        <a:t>LN</a:t>
                      </a:r>
                    </a:p>
                    <a:p>
                      <a:pPr marL="0" marR="0" algn="ctr">
                        <a:spcBef>
                          <a:spcPts val="0"/>
                        </a:spcBef>
                        <a:spcAft>
                          <a:spcPts val="0"/>
                        </a:spcAft>
                      </a:pPr>
                      <a:r>
                        <a:rPr kumimoji="0" lang="en-US" sz="1800" kern="1200" dirty="0" smtClean="0">
                          <a:solidFill>
                            <a:schemeClr val="tx1"/>
                          </a:solidFill>
                          <a:latin typeface="+mn-lt"/>
                          <a:ea typeface="+mn-ea"/>
                          <a:cs typeface="+mn-cs"/>
                        </a:rPr>
                        <a:t>(n=78)</a:t>
                      </a:r>
                    </a:p>
                  </a:txBody>
                  <a:tcPr marL="68580" marR="68580" marT="0" marB="0" anchor="ctr"/>
                </a:tc>
              </a:tr>
              <a:tr h="716280">
                <a:tc>
                  <a:txBody>
                    <a:bodyPr/>
                    <a:lstStyle/>
                    <a:p>
                      <a:pPr marL="0" marR="0">
                        <a:spcBef>
                          <a:spcPts val="0"/>
                        </a:spcBef>
                        <a:spcAft>
                          <a:spcPts val="0"/>
                        </a:spcAft>
                      </a:pPr>
                      <a:r>
                        <a:rPr kumimoji="0" lang="en-US" sz="1800" kern="1200" dirty="0" smtClean="0">
                          <a:solidFill>
                            <a:schemeClr val="tx1"/>
                          </a:solidFill>
                          <a:latin typeface="+mn-lt"/>
                          <a:ea typeface="+mn-ea"/>
                          <a:cs typeface="+mn-cs"/>
                        </a:rPr>
                        <a:t>Sensitivity</a:t>
                      </a:r>
                    </a:p>
                  </a:txBody>
                  <a:tcPr marL="68580" marR="68580" marT="0" marB="0"/>
                </a:tc>
                <a:tc>
                  <a:txBody>
                    <a:bodyPr/>
                    <a:lstStyle/>
                    <a:p>
                      <a:pPr marL="0" marR="0" algn="ctr">
                        <a:spcBef>
                          <a:spcPts val="0"/>
                        </a:spcBef>
                        <a:spcAft>
                          <a:spcPts val="0"/>
                        </a:spcAft>
                      </a:pPr>
                      <a:r>
                        <a:rPr kumimoji="0" lang="en-US" sz="1800" kern="1200" dirty="0" smtClean="0">
                          <a:solidFill>
                            <a:schemeClr val="tx1"/>
                          </a:solidFill>
                          <a:latin typeface="+mn-lt"/>
                          <a:ea typeface="+mn-ea"/>
                          <a:cs typeface="+mn-cs"/>
                        </a:rPr>
                        <a:t>56.3%</a:t>
                      </a:r>
                    </a:p>
                  </a:txBody>
                  <a:tcPr marL="68580" marR="68580" marT="0" marB="0"/>
                </a:tc>
                <a:tc>
                  <a:txBody>
                    <a:bodyPr/>
                    <a:lstStyle/>
                    <a:p>
                      <a:pPr marL="0" marR="0" algn="ctr">
                        <a:spcBef>
                          <a:spcPts val="0"/>
                        </a:spcBef>
                        <a:spcAft>
                          <a:spcPts val="0"/>
                        </a:spcAft>
                      </a:pPr>
                      <a:r>
                        <a:rPr kumimoji="0" lang="en-US" sz="1800" kern="1200" dirty="0" smtClean="0">
                          <a:solidFill>
                            <a:schemeClr val="tx1"/>
                          </a:solidFill>
                          <a:latin typeface="+mn-lt"/>
                          <a:ea typeface="+mn-ea"/>
                          <a:cs typeface="+mn-cs"/>
                        </a:rPr>
                        <a:t>58.3%</a:t>
                      </a:r>
                    </a:p>
                  </a:txBody>
                  <a:tcPr marL="68580" marR="68580" marT="0" marB="0"/>
                </a:tc>
                <a:tc>
                  <a:txBody>
                    <a:bodyPr/>
                    <a:lstStyle/>
                    <a:p>
                      <a:pPr marL="0" marR="0" algn="ctr">
                        <a:spcBef>
                          <a:spcPts val="0"/>
                        </a:spcBef>
                        <a:spcAft>
                          <a:spcPts val="0"/>
                        </a:spcAft>
                      </a:pPr>
                      <a:r>
                        <a:rPr kumimoji="0" lang="en-US" sz="1800" kern="1200" dirty="0" smtClean="0">
                          <a:solidFill>
                            <a:schemeClr val="tx1"/>
                          </a:solidFill>
                          <a:latin typeface="+mn-lt"/>
                          <a:ea typeface="+mn-ea"/>
                          <a:cs typeface="+mn-cs"/>
                        </a:rPr>
                        <a:t>75.0%</a:t>
                      </a:r>
                    </a:p>
                  </a:txBody>
                  <a:tcPr marL="68580" marR="68580" marT="0" marB="0"/>
                </a:tc>
              </a:tr>
              <a:tr h="716280">
                <a:tc>
                  <a:txBody>
                    <a:bodyPr/>
                    <a:lstStyle/>
                    <a:p>
                      <a:pPr marL="0" marR="0">
                        <a:spcBef>
                          <a:spcPts val="0"/>
                        </a:spcBef>
                        <a:spcAft>
                          <a:spcPts val="0"/>
                        </a:spcAft>
                      </a:pPr>
                      <a:r>
                        <a:rPr kumimoji="0" lang="en-US" sz="1800" kern="1200" dirty="0" smtClean="0">
                          <a:solidFill>
                            <a:schemeClr val="tx1"/>
                          </a:solidFill>
                          <a:latin typeface="+mn-lt"/>
                          <a:ea typeface="+mn-ea"/>
                          <a:cs typeface="+mn-cs"/>
                        </a:rPr>
                        <a:t>Specificity</a:t>
                      </a:r>
                    </a:p>
                  </a:txBody>
                  <a:tcPr marL="68580" marR="68580" marT="0" marB="0"/>
                </a:tc>
                <a:tc>
                  <a:txBody>
                    <a:bodyPr/>
                    <a:lstStyle/>
                    <a:p>
                      <a:pPr marL="0" marR="0" algn="ctr">
                        <a:spcBef>
                          <a:spcPts val="0"/>
                        </a:spcBef>
                        <a:spcAft>
                          <a:spcPts val="0"/>
                        </a:spcAft>
                      </a:pPr>
                      <a:r>
                        <a:rPr kumimoji="0" lang="en-US" sz="1800" kern="1200" dirty="0" smtClean="0">
                          <a:solidFill>
                            <a:schemeClr val="tx1"/>
                          </a:solidFill>
                          <a:latin typeface="+mn-lt"/>
                          <a:ea typeface="+mn-ea"/>
                          <a:cs typeface="+mn-cs"/>
                        </a:rPr>
                        <a:t>77.8%</a:t>
                      </a:r>
                    </a:p>
                  </a:txBody>
                  <a:tcPr marL="68580" marR="68580" marT="0" marB="0"/>
                </a:tc>
                <a:tc>
                  <a:txBody>
                    <a:bodyPr/>
                    <a:lstStyle/>
                    <a:p>
                      <a:pPr marL="0" marR="0" algn="ctr">
                        <a:spcBef>
                          <a:spcPts val="0"/>
                        </a:spcBef>
                        <a:spcAft>
                          <a:spcPts val="0"/>
                        </a:spcAft>
                      </a:pPr>
                      <a:r>
                        <a:rPr kumimoji="0" lang="en-US" sz="1800" kern="1200" dirty="0" smtClean="0">
                          <a:solidFill>
                            <a:schemeClr val="tx1"/>
                          </a:solidFill>
                          <a:latin typeface="+mn-lt"/>
                          <a:ea typeface="+mn-ea"/>
                          <a:cs typeface="+mn-cs"/>
                        </a:rPr>
                        <a:t>90.8%</a:t>
                      </a:r>
                    </a:p>
                  </a:txBody>
                  <a:tcPr marL="68580" marR="68580" marT="0" marB="0"/>
                </a:tc>
                <a:tc>
                  <a:txBody>
                    <a:bodyPr/>
                    <a:lstStyle/>
                    <a:p>
                      <a:pPr marL="0" marR="0" algn="ctr">
                        <a:spcBef>
                          <a:spcPts val="0"/>
                        </a:spcBef>
                        <a:spcAft>
                          <a:spcPts val="0"/>
                        </a:spcAft>
                      </a:pPr>
                      <a:r>
                        <a:rPr kumimoji="0" lang="en-US" sz="1800" kern="1200" dirty="0" smtClean="0">
                          <a:solidFill>
                            <a:schemeClr val="tx1"/>
                          </a:solidFill>
                          <a:latin typeface="+mn-lt"/>
                          <a:ea typeface="+mn-ea"/>
                          <a:cs typeface="+mn-cs"/>
                        </a:rPr>
                        <a:t>98.5%</a:t>
                      </a:r>
                    </a:p>
                  </a:txBody>
                  <a:tcPr marL="68580" marR="68580" marT="0" marB="0"/>
                </a:tc>
              </a:tr>
              <a:tr h="716280">
                <a:tc>
                  <a:txBody>
                    <a:bodyPr/>
                    <a:lstStyle/>
                    <a:p>
                      <a:pPr marL="0" marR="0">
                        <a:spcBef>
                          <a:spcPts val="0"/>
                        </a:spcBef>
                        <a:spcAft>
                          <a:spcPts val="0"/>
                        </a:spcAft>
                      </a:pPr>
                      <a:r>
                        <a:rPr kumimoji="0" lang="en-US" sz="1800" kern="1200" dirty="0" smtClean="0">
                          <a:solidFill>
                            <a:schemeClr val="tx1"/>
                          </a:solidFill>
                          <a:latin typeface="+mn-lt"/>
                          <a:ea typeface="+mn-ea"/>
                          <a:cs typeface="+mn-cs"/>
                        </a:rPr>
                        <a:t>Positive predictive value</a:t>
                      </a:r>
                    </a:p>
                  </a:txBody>
                  <a:tcPr marL="68580" marR="68580" marT="0" marB="0"/>
                </a:tc>
                <a:tc>
                  <a:txBody>
                    <a:bodyPr/>
                    <a:lstStyle/>
                    <a:p>
                      <a:pPr marL="0" marR="0" algn="ctr">
                        <a:spcBef>
                          <a:spcPts val="0"/>
                        </a:spcBef>
                        <a:spcAft>
                          <a:spcPts val="0"/>
                        </a:spcAft>
                      </a:pPr>
                      <a:r>
                        <a:rPr kumimoji="0" lang="en-US" sz="1800" kern="1200" dirty="0" smtClean="0">
                          <a:solidFill>
                            <a:schemeClr val="tx1"/>
                          </a:solidFill>
                          <a:latin typeface="+mn-lt"/>
                          <a:ea typeface="+mn-ea"/>
                          <a:cs typeface="+mn-cs"/>
                        </a:rPr>
                        <a:t>64.3%</a:t>
                      </a:r>
                    </a:p>
                  </a:txBody>
                  <a:tcPr marL="68580" marR="68580" marT="0" marB="0"/>
                </a:tc>
                <a:tc>
                  <a:txBody>
                    <a:bodyPr/>
                    <a:lstStyle/>
                    <a:p>
                      <a:pPr marL="0" marR="0" algn="ctr">
                        <a:spcBef>
                          <a:spcPts val="0"/>
                        </a:spcBef>
                        <a:spcAft>
                          <a:spcPts val="0"/>
                        </a:spcAft>
                      </a:pPr>
                      <a:r>
                        <a:rPr kumimoji="0" lang="en-US" sz="1800" kern="1200" dirty="0" smtClean="0">
                          <a:solidFill>
                            <a:schemeClr val="tx1"/>
                          </a:solidFill>
                          <a:latin typeface="+mn-lt"/>
                          <a:ea typeface="+mn-ea"/>
                          <a:cs typeface="+mn-cs"/>
                        </a:rPr>
                        <a:t>53.4%</a:t>
                      </a:r>
                    </a:p>
                  </a:txBody>
                  <a:tcPr marL="68580" marR="68580" marT="0" marB="0"/>
                </a:tc>
                <a:tc>
                  <a:txBody>
                    <a:bodyPr/>
                    <a:lstStyle/>
                    <a:p>
                      <a:pPr marL="0" marR="0" algn="ctr">
                        <a:spcBef>
                          <a:spcPts val="0"/>
                        </a:spcBef>
                        <a:spcAft>
                          <a:spcPts val="0"/>
                        </a:spcAft>
                      </a:pPr>
                      <a:r>
                        <a:rPr kumimoji="0" lang="en-US" sz="1800" kern="1200" dirty="0" smtClean="0">
                          <a:solidFill>
                            <a:schemeClr val="tx1"/>
                          </a:solidFill>
                          <a:latin typeface="+mn-lt"/>
                          <a:ea typeface="+mn-ea"/>
                          <a:cs typeface="+mn-cs"/>
                        </a:rPr>
                        <a:t>90.0%</a:t>
                      </a:r>
                    </a:p>
                  </a:txBody>
                  <a:tcPr marL="68580" marR="68580" marT="0" marB="0"/>
                </a:tc>
              </a:tr>
              <a:tr h="716280">
                <a:tc>
                  <a:txBody>
                    <a:bodyPr/>
                    <a:lstStyle/>
                    <a:p>
                      <a:pPr marL="0" marR="0">
                        <a:spcBef>
                          <a:spcPts val="0"/>
                        </a:spcBef>
                        <a:spcAft>
                          <a:spcPts val="0"/>
                        </a:spcAft>
                      </a:pPr>
                      <a:r>
                        <a:rPr kumimoji="0" lang="en-US" sz="1800" kern="1200" dirty="0" smtClean="0">
                          <a:solidFill>
                            <a:schemeClr val="tx1"/>
                          </a:solidFill>
                          <a:latin typeface="+mn-lt"/>
                          <a:ea typeface="+mn-ea"/>
                          <a:cs typeface="+mn-cs"/>
                        </a:rPr>
                        <a:t>Negative predictive value</a:t>
                      </a:r>
                    </a:p>
                  </a:txBody>
                  <a:tcPr marL="68580" marR="68580" marT="0" marB="0"/>
                </a:tc>
                <a:tc>
                  <a:txBody>
                    <a:bodyPr/>
                    <a:lstStyle/>
                    <a:p>
                      <a:pPr marL="0" marR="0" algn="ctr">
                        <a:spcBef>
                          <a:spcPts val="0"/>
                        </a:spcBef>
                        <a:spcAft>
                          <a:spcPts val="0"/>
                        </a:spcAft>
                      </a:pPr>
                      <a:r>
                        <a:rPr kumimoji="0" lang="en-US" sz="1800" kern="1200" dirty="0" smtClean="0">
                          <a:solidFill>
                            <a:schemeClr val="tx1"/>
                          </a:solidFill>
                          <a:latin typeface="+mn-lt"/>
                          <a:ea typeface="+mn-ea"/>
                          <a:cs typeface="+mn-cs"/>
                        </a:rPr>
                        <a:t>71.4%</a:t>
                      </a:r>
                    </a:p>
                  </a:txBody>
                  <a:tcPr marL="68580" marR="68580" marT="0" marB="0"/>
                </a:tc>
                <a:tc>
                  <a:txBody>
                    <a:bodyPr/>
                    <a:lstStyle/>
                    <a:p>
                      <a:pPr marL="0" marR="0" algn="ctr">
                        <a:spcBef>
                          <a:spcPts val="0"/>
                        </a:spcBef>
                        <a:spcAft>
                          <a:spcPts val="0"/>
                        </a:spcAft>
                      </a:pPr>
                      <a:r>
                        <a:rPr kumimoji="0" lang="en-US" sz="1800" kern="1200" dirty="0" smtClean="0">
                          <a:solidFill>
                            <a:schemeClr val="tx1"/>
                          </a:solidFill>
                          <a:latin typeface="+mn-lt"/>
                          <a:ea typeface="+mn-ea"/>
                          <a:cs typeface="+mn-cs"/>
                        </a:rPr>
                        <a:t>92.2%</a:t>
                      </a:r>
                    </a:p>
                  </a:txBody>
                  <a:tcPr marL="68580" marR="68580" marT="0" marB="0"/>
                </a:tc>
                <a:tc>
                  <a:txBody>
                    <a:bodyPr/>
                    <a:lstStyle/>
                    <a:p>
                      <a:pPr marL="0" marR="0" algn="ctr">
                        <a:spcBef>
                          <a:spcPts val="0"/>
                        </a:spcBef>
                        <a:spcAft>
                          <a:spcPts val="0"/>
                        </a:spcAft>
                      </a:pPr>
                      <a:r>
                        <a:rPr kumimoji="0" lang="en-US" sz="1800" kern="1200" dirty="0" smtClean="0">
                          <a:solidFill>
                            <a:schemeClr val="tx1"/>
                          </a:solidFill>
                          <a:latin typeface="+mn-lt"/>
                          <a:ea typeface="+mn-ea"/>
                          <a:cs typeface="+mn-cs"/>
                        </a:rPr>
                        <a:t>95.6%</a:t>
                      </a:r>
                    </a:p>
                  </a:txBody>
                  <a:tcPr marL="68580" marR="68580" marT="0" marB="0"/>
                </a:tc>
              </a:tr>
            </a:tbl>
          </a:graphicData>
        </a:graphic>
      </p:graphicFrame>
      <p:sp>
        <p:nvSpPr>
          <p:cNvPr id="5" name="TextBox 4"/>
          <p:cNvSpPr txBox="1"/>
          <p:nvPr/>
        </p:nvSpPr>
        <p:spPr>
          <a:xfrm>
            <a:off x="381000" y="5334000"/>
            <a:ext cx="8458200" cy="830997"/>
          </a:xfrm>
          <a:prstGeom prst="rect">
            <a:avLst/>
          </a:prstGeom>
          <a:noFill/>
        </p:spPr>
        <p:txBody>
          <a:bodyPr wrap="square" rtlCol="0">
            <a:spAutoFit/>
          </a:bodyPr>
          <a:lstStyle/>
          <a:p>
            <a:r>
              <a:rPr lang="en-US" sz="1600" dirty="0" smtClean="0"/>
              <a:t>EPE, extraprostatic extension; SVI, seminal vesicle invasion; LN, lymph node metastasis</a:t>
            </a:r>
          </a:p>
          <a:p>
            <a:r>
              <a:rPr lang="en-US" sz="1600" dirty="0" smtClean="0"/>
              <a:t>Based on 78 patients who underwent prostatectomy and lymph node dissection after PMR; 1 study was indeterminate for EPE and SVI and thus excluded.</a:t>
            </a:r>
          </a:p>
        </p:txBody>
      </p:sp>
      <p:sp>
        <p:nvSpPr>
          <p:cNvPr id="6" name="TextBox 5"/>
          <p:cNvSpPr txBox="1"/>
          <p:nvPr/>
        </p:nvSpPr>
        <p:spPr>
          <a:xfrm>
            <a:off x="152400" y="6242447"/>
            <a:ext cx="8991600" cy="615553"/>
          </a:xfrm>
          <a:prstGeom prst="rect">
            <a:avLst/>
          </a:prstGeom>
          <a:noFill/>
        </p:spPr>
        <p:txBody>
          <a:bodyPr wrap="square" rtlCol="0">
            <a:spAutoFit/>
          </a:bodyPr>
          <a:lstStyle/>
          <a:p>
            <a:r>
              <a:rPr lang="en-US" sz="1600" b="1" dirty="0" smtClean="0"/>
              <a:t>Table 3.</a:t>
            </a:r>
            <a:r>
              <a:rPr lang="en-US" sz="1600" dirty="0" smtClean="0"/>
              <a:t> Diagnostic accuracy of PMR in patients with pathologic confirmation at prostatectomy.</a:t>
            </a:r>
          </a:p>
          <a:p>
            <a:endParaRPr lang="en-US"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86800" cy="1252728"/>
          </a:xfrm>
        </p:spPr>
        <p:txBody>
          <a:bodyPr>
            <a:normAutofit/>
          </a:bodyPr>
          <a:lstStyle/>
          <a:p>
            <a:r>
              <a:rPr lang="en-US" dirty="0" smtClean="0"/>
              <a:t>Prostate Cancer (PCa) Background</a:t>
            </a:r>
            <a:endParaRPr lang="en-US" dirty="0"/>
          </a:p>
        </p:txBody>
      </p:sp>
      <p:sp>
        <p:nvSpPr>
          <p:cNvPr id="3" name="Content Placeholder 2"/>
          <p:cNvSpPr>
            <a:spLocks noGrp="1"/>
          </p:cNvSpPr>
          <p:nvPr>
            <p:ph idx="1"/>
          </p:nvPr>
        </p:nvSpPr>
        <p:spPr>
          <a:xfrm>
            <a:off x="228600" y="1528970"/>
            <a:ext cx="8534400" cy="5082809"/>
          </a:xfrm>
        </p:spPr>
        <p:txBody>
          <a:bodyPr>
            <a:normAutofit fontScale="92500" lnSpcReduction="10000"/>
          </a:bodyPr>
          <a:lstStyle/>
          <a:p>
            <a:r>
              <a:rPr lang="en-US" dirty="0" err="1" smtClean="0"/>
              <a:t>PCa</a:t>
            </a:r>
            <a:r>
              <a:rPr lang="en-US" dirty="0" smtClean="0"/>
              <a:t> is the </a:t>
            </a:r>
            <a:r>
              <a:rPr lang="en-US" dirty="0" smtClean="0"/>
              <a:t>second most </a:t>
            </a:r>
            <a:r>
              <a:rPr lang="en-US" dirty="0" smtClean="0"/>
              <a:t>common cancer </a:t>
            </a:r>
            <a:r>
              <a:rPr lang="en-US" dirty="0" smtClean="0"/>
              <a:t>(after </a:t>
            </a:r>
            <a:r>
              <a:rPr lang="en-US" dirty="0" smtClean="0"/>
              <a:t>skin cancer) in American men</a:t>
            </a:r>
          </a:p>
          <a:p>
            <a:pPr lvl="1"/>
            <a:r>
              <a:rPr lang="en-US" dirty="0" smtClean="0"/>
              <a:t>2</a:t>
            </a:r>
            <a:r>
              <a:rPr lang="en-US" baseline="30000" dirty="0" smtClean="0"/>
              <a:t>nd</a:t>
            </a:r>
            <a:r>
              <a:rPr lang="en-US" dirty="0" smtClean="0"/>
              <a:t> </a:t>
            </a:r>
            <a:r>
              <a:rPr lang="en-US" dirty="0" smtClean="0"/>
              <a:t>leading cause of cancer death for men in the U.S¹</a:t>
            </a:r>
          </a:p>
          <a:p>
            <a:pPr lvl="1"/>
            <a:r>
              <a:rPr lang="en-US" dirty="0" smtClean="0"/>
              <a:t> ~180,890 new </a:t>
            </a:r>
            <a:r>
              <a:rPr lang="en-US" dirty="0" err="1" smtClean="0"/>
              <a:t>PCa</a:t>
            </a:r>
            <a:r>
              <a:rPr lang="en-US" dirty="0" smtClean="0"/>
              <a:t> </a:t>
            </a:r>
            <a:r>
              <a:rPr lang="en-US" dirty="0" smtClean="0"/>
              <a:t>cases each year</a:t>
            </a:r>
          </a:p>
          <a:p>
            <a:r>
              <a:rPr lang="en-US" dirty="0" smtClean="0"/>
              <a:t>5</a:t>
            </a:r>
            <a:r>
              <a:rPr lang="en-US" dirty="0" smtClean="0"/>
              <a:t>-year PCa-specific survival rates </a:t>
            </a:r>
            <a:r>
              <a:rPr lang="en-US" dirty="0" smtClean="0"/>
              <a:t>is nearly </a:t>
            </a:r>
            <a:r>
              <a:rPr lang="en-US" dirty="0" smtClean="0"/>
              <a:t>100% </a:t>
            </a:r>
          </a:p>
          <a:p>
            <a:pPr lvl="1"/>
            <a:r>
              <a:rPr lang="en-US" dirty="0" smtClean="0"/>
              <a:t>10-year survival ~99% for all stages of </a:t>
            </a:r>
            <a:r>
              <a:rPr lang="en-US" dirty="0" smtClean="0"/>
              <a:t>PCa¹</a:t>
            </a:r>
          </a:p>
          <a:p>
            <a:r>
              <a:rPr lang="en-US" dirty="0" smtClean="0"/>
              <a:t>High </a:t>
            </a:r>
            <a:r>
              <a:rPr lang="en-US" dirty="0"/>
              <a:t>survival rates </a:t>
            </a:r>
            <a:r>
              <a:rPr lang="en-US" dirty="0" smtClean="0"/>
              <a:t>due to</a:t>
            </a:r>
          </a:p>
          <a:p>
            <a:pPr lvl="1"/>
            <a:r>
              <a:rPr lang="en-US" dirty="0" smtClean="0"/>
              <a:t>early </a:t>
            </a:r>
            <a:r>
              <a:rPr lang="en-US" dirty="0"/>
              <a:t>detection and successful </a:t>
            </a:r>
            <a:r>
              <a:rPr lang="en-US" dirty="0" smtClean="0"/>
              <a:t>treatment</a:t>
            </a:r>
          </a:p>
          <a:p>
            <a:pPr lvl="1"/>
            <a:r>
              <a:rPr lang="en-US" dirty="0" smtClean="0"/>
              <a:t>variable </a:t>
            </a:r>
            <a:r>
              <a:rPr lang="en-US" dirty="0"/>
              <a:t>course and relatively long natural </a:t>
            </a:r>
            <a:r>
              <a:rPr lang="en-US" dirty="0" smtClean="0"/>
              <a:t>history</a:t>
            </a:r>
          </a:p>
          <a:p>
            <a:pPr lvl="1"/>
            <a:r>
              <a:rPr lang="en-US" dirty="0" smtClean="0"/>
              <a:t>high </a:t>
            </a:r>
            <a:r>
              <a:rPr lang="en-US" dirty="0"/>
              <a:t>prevalence of low-grade, slow-growing tumors that do not shorten life </a:t>
            </a:r>
            <a:r>
              <a:rPr lang="en-US" dirty="0" smtClean="0"/>
              <a:t>expectancy</a:t>
            </a:r>
            <a:endParaRPr lang="en-US" dirty="0"/>
          </a:p>
          <a:p>
            <a:endParaRPr lang="en-US" dirty="0" smtClean="0"/>
          </a:p>
          <a:p>
            <a:pPr lvl="1">
              <a:buNone/>
            </a:pPr>
            <a:endParaRPr lang="en-US" dirty="0" smtClean="0"/>
          </a:p>
        </p:txBody>
      </p:sp>
      <p:sp>
        <p:nvSpPr>
          <p:cNvPr id="4" name="TextBox 3"/>
          <p:cNvSpPr txBox="1"/>
          <p:nvPr/>
        </p:nvSpPr>
        <p:spPr>
          <a:xfrm>
            <a:off x="5334000" y="6510624"/>
            <a:ext cx="3810000" cy="338554"/>
          </a:xfrm>
          <a:prstGeom prst="rect">
            <a:avLst/>
          </a:prstGeom>
          <a:noFill/>
        </p:spPr>
        <p:txBody>
          <a:bodyPr wrap="square" rtlCol="0">
            <a:spAutoFit/>
          </a:bodyPr>
          <a:lstStyle/>
          <a:p>
            <a:pPr algn="r"/>
            <a:r>
              <a:rPr lang="en-US" sz="1600" baseline="30000" dirty="0" smtClean="0"/>
              <a:t>1</a:t>
            </a:r>
            <a:r>
              <a:rPr lang="en-US" sz="1600" dirty="0" smtClean="0"/>
              <a:t> American Cancer Society (2016)</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228600" y="1600201"/>
            <a:ext cx="8763000" cy="5029200"/>
          </a:xfrm>
        </p:spPr>
        <p:txBody>
          <a:bodyPr>
            <a:normAutofit fontScale="85000" lnSpcReduction="20000"/>
          </a:bodyPr>
          <a:lstStyle/>
          <a:p>
            <a:r>
              <a:rPr lang="en-US" dirty="0" smtClean="0"/>
              <a:t>Staging information was consistent throughout all eras, even early in the program </a:t>
            </a:r>
          </a:p>
          <a:p>
            <a:pPr lvl="1"/>
            <a:r>
              <a:rPr lang="en-US" dirty="0" smtClean="0"/>
              <a:t>Sensitivities/Specificities within range of published literature⁶</a:t>
            </a:r>
          </a:p>
          <a:p>
            <a:pPr marL="457200" lvl="1" indent="0">
              <a:buNone/>
            </a:pPr>
            <a:endParaRPr lang="en-US" dirty="0" smtClean="0"/>
          </a:p>
          <a:p>
            <a:r>
              <a:rPr lang="en-US" dirty="0" smtClean="0"/>
              <a:t>There was a high false positive rate for lesion characterization and risk stratification in the Early and Mid eras</a:t>
            </a:r>
          </a:p>
          <a:p>
            <a:pPr marL="118872" indent="0">
              <a:buNone/>
            </a:pPr>
            <a:endParaRPr lang="en-US" dirty="0" smtClean="0"/>
          </a:p>
          <a:p>
            <a:r>
              <a:rPr lang="en-US" dirty="0" smtClean="0"/>
              <a:t>Cancer detection rate increased during the PI-RADSv2 era to 70% </a:t>
            </a:r>
          </a:p>
          <a:p>
            <a:pPr lvl="1"/>
            <a:r>
              <a:rPr lang="en-US" dirty="0" smtClean="0"/>
              <a:t>Improved image quality</a:t>
            </a:r>
          </a:p>
          <a:p>
            <a:pPr lvl="1"/>
            <a:r>
              <a:rPr lang="en-US" dirty="0" smtClean="0"/>
              <a:t>Standardized interpretation and reporting methods</a:t>
            </a:r>
          </a:p>
          <a:p>
            <a:pPr lvl="1"/>
            <a:r>
              <a:rPr lang="en-US" dirty="0" smtClean="0"/>
              <a:t>Multidisciplinary collaboration</a:t>
            </a:r>
          </a:p>
        </p:txBody>
      </p:sp>
      <p:sp>
        <p:nvSpPr>
          <p:cNvPr id="4" name="TextBox 3"/>
          <p:cNvSpPr txBox="1"/>
          <p:nvPr/>
        </p:nvSpPr>
        <p:spPr>
          <a:xfrm>
            <a:off x="0" y="6400800"/>
            <a:ext cx="9144000" cy="338554"/>
          </a:xfrm>
          <a:prstGeom prst="rect">
            <a:avLst/>
          </a:prstGeom>
          <a:noFill/>
        </p:spPr>
        <p:txBody>
          <a:bodyPr wrap="square" rtlCol="0">
            <a:spAutoFit/>
          </a:bodyPr>
          <a:lstStyle/>
          <a:p>
            <a:pPr algn="r"/>
            <a:r>
              <a:rPr lang="en-US" sz="1600" baseline="30000" dirty="0" smtClean="0"/>
              <a:t>6</a:t>
            </a:r>
            <a:r>
              <a:rPr lang="en-US" sz="1600" dirty="0" smtClean="0"/>
              <a:t>Bonekamp D et al . </a:t>
            </a:r>
            <a:r>
              <a:rPr lang="en-US" sz="1600" i="1" dirty="0" err="1" smtClean="0"/>
              <a:t>Radiographics</a:t>
            </a:r>
            <a:r>
              <a:rPr lang="en-US" sz="1600" i="1" dirty="0" smtClean="0"/>
              <a:t> 31(3): 677-703, </a:t>
            </a:r>
            <a:r>
              <a:rPr lang="en-US" sz="1600" dirty="0" smtClean="0"/>
              <a:t>2011</a:t>
            </a:r>
            <a:endParaRPr lang="en-US" sz="1400"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a:xfrm>
            <a:off x="152400" y="1539834"/>
            <a:ext cx="8991600" cy="5334000"/>
          </a:xfrm>
        </p:spPr>
        <p:txBody>
          <a:bodyPr>
            <a:normAutofit fontScale="85000" lnSpcReduction="20000"/>
          </a:bodyPr>
          <a:lstStyle/>
          <a:p>
            <a:r>
              <a:rPr lang="en-US" dirty="0" smtClean="0"/>
              <a:t>PI-RADS not adopted until version 2 published</a:t>
            </a:r>
          </a:p>
          <a:p>
            <a:pPr lvl="1"/>
            <a:r>
              <a:rPr lang="en-US" dirty="0" smtClean="0"/>
              <a:t>Early and mid eras not based on validated scoring system</a:t>
            </a:r>
          </a:p>
          <a:p>
            <a:pPr marL="457200" lvl="1" indent="0">
              <a:buNone/>
            </a:pPr>
            <a:endParaRPr lang="en-US" sz="1100" dirty="0" smtClean="0"/>
          </a:p>
          <a:p>
            <a:r>
              <a:rPr lang="en-US" dirty="0" smtClean="0"/>
              <a:t>Biases</a:t>
            </a:r>
          </a:p>
          <a:p>
            <a:pPr lvl="1"/>
            <a:r>
              <a:rPr lang="en-US" dirty="0" smtClean="0"/>
              <a:t>Only selected cases discussed at Multidisciplinary meetings</a:t>
            </a:r>
          </a:p>
          <a:p>
            <a:pPr lvl="1"/>
            <a:r>
              <a:rPr lang="en-US" dirty="0" smtClean="0"/>
              <a:t>Image </a:t>
            </a:r>
            <a:r>
              <a:rPr lang="en-US" dirty="0" smtClean="0"/>
              <a:t>quality progressively improved over time</a:t>
            </a:r>
            <a:endParaRPr lang="en-US" sz="1000" dirty="0"/>
          </a:p>
          <a:p>
            <a:r>
              <a:rPr lang="en-US" dirty="0" smtClean="0"/>
              <a:t>Pathologic correlation</a:t>
            </a:r>
          </a:p>
          <a:p>
            <a:pPr lvl="1"/>
            <a:r>
              <a:rPr lang="en-US" dirty="0" smtClean="0"/>
              <a:t>Many patients (predictably) did not undergo biopsy or surgery after PMR</a:t>
            </a:r>
          </a:p>
          <a:p>
            <a:pPr lvl="1"/>
            <a:r>
              <a:rPr lang="en-US" dirty="0" smtClean="0"/>
              <a:t>Rad-Path correlation not performed on a per nodule basis</a:t>
            </a:r>
          </a:p>
          <a:p>
            <a:pPr marL="457200" lvl="1" indent="0">
              <a:buNone/>
            </a:pPr>
            <a:endParaRPr lang="en-US" sz="1000" dirty="0" smtClean="0"/>
          </a:p>
          <a:p>
            <a:r>
              <a:rPr lang="en-US" dirty="0"/>
              <a:t>Sample size</a:t>
            </a:r>
          </a:p>
          <a:p>
            <a:pPr lvl="1"/>
            <a:r>
              <a:rPr lang="en-US" dirty="0"/>
              <a:t>24 patients managed by an outside physician and/or lost to follow-up</a:t>
            </a:r>
          </a:p>
          <a:p>
            <a:pPr lvl="1"/>
            <a:r>
              <a:rPr lang="en-US" dirty="0" smtClean="0"/>
              <a:t>Subset to determine sensitivity </a:t>
            </a:r>
            <a:r>
              <a:rPr lang="en-US" dirty="0"/>
              <a:t>and specificity for </a:t>
            </a:r>
            <a:r>
              <a:rPr lang="en-US" dirty="0" err="1"/>
              <a:t>PCa</a:t>
            </a:r>
            <a:r>
              <a:rPr lang="en-US" dirty="0"/>
              <a:t> detection was smaller than the overall </a:t>
            </a:r>
            <a:r>
              <a:rPr lang="en-US" dirty="0" smtClean="0"/>
              <a:t>cohort </a:t>
            </a:r>
          </a:p>
          <a:p>
            <a:pPr lvl="1"/>
            <a:endParaRPr lang="en-US"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MMPC\URO-016\Research Urology\Prostate Cancer Awareness\UroNav\UroNav Web Image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2007" y="2047166"/>
            <a:ext cx="3746736" cy="47767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idx="1"/>
          </p:nvPr>
        </p:nvSpPr>
        <p:spPr>
          <a:xfrm>
            <a:off x="152400" y="1702956"/>
            <a:ext cx="8229600" cy="4625609"/>
          </a:xfrm>
        </p:spPr>
        <p:txBody>
          <a:bodyPr>
            <a:normAutofit/>
          </a:bodyPr>
          <a:lstStyle/>
          <a:p>
            <a:r>
              <a:rPr lang="en-US" dirty="0" err="1" smtClean="0"/>
              <a:t>UroNav</a:t>
            </a:r>
            <a:r>
              <a:rPr lang="en-US" dirty="0" smtClean="0"/>
              <a:t> results on first 42 patients:</a:t>
            </a:r>
            <a:endParaRPr lang="en-US" dirty="0"/>
          </a:p>
          <a:p>
            <a:pPr lvl="1"/>
            <a:r>
              <a:rPr lang="en-US" dirty="0" smtClean="0"/>
              <a:t>Prostate cancer </a:t>
            </a:r>
            <a:r>
              <a:rPr lang="en-US" dirty="0"/>
              <a:t>detected: </a:t>
            </a:r>
            <a:endParaRPr lang="en-US" dirty="0" smtClean="0"/>
          </a:p>
          <a:p>
            <a:pPr lvl="2"/>
            <a:r>
              <a:rPr lang="en-US" dirty="0" smtClean="0"/>
              <a:t>30 of 42 patients </a:t>
            </a:r>
            <a:r>
              <a:rPr lang="en-US" dirty="0"/>
              <a:t>(</a:t>
            </a:r>
            <a:r>
              <a:rPr lang="en-US" dirty="0" smtClean="0"/>
              <a:t>71%)</a:t>
            </a:r>
          </a:p>
          <a:p>
            <a:pPr lvl="1"/>
            <a:r>
              <a:rPr lang="en-US" dirty="0" smtClean="0"/>
              <a:t>Cancer </a:t>
            </a:r>
            <a:r>
              <a:rPr lang="en-US" dirty="0"/>
              <a:t>in </a:t>
            </a:r>
            <a:r>
              <a:rPr lang="en-US" dirty="0" smtClean="0"/>
              <a:t>target lesion:</a:t>
            </a:r>
          </a:p>
          <a:p>
            <a:pPr lvl="2"/>
            <a:r>
              <a:rPr lang="en-US" dirty="0" smtClean="0"/>
              <a:t>PIRADS 4/5: 19 of 31 (61%)</a:t>
            </a:r>
            <a:endParaRPr lang="en-US" dirty="0"/>
          </a:p>
          <a:p>
            <a:pPr lvl="2"/>
            <a:r>
              <a:rPr lang="en-US" dirty="0" smtClean="0"/>
              <a:t>PIRADS 3: 2 of 10 (20%)</a:t>
            </a:r>
          </a:p>
          <a:p>
            <a:pPr lvl="2"/>
            <a:r>
              <a:rPr lang="en-US" dirty="0" smtClean="0"/>
              <a:t>73% were high-grade cancer </a:t>
            </a:r>
          </a:p>
          <a:p>
            <a:pPr lvl="3"/>
            <a:r>
              <a:rPr lang="en-US" dirty="0" smtClean="0"/>
              <a:t>Gleason 4 +4 (2), 4+3 (1), 3+4 (13), 3+3 (6)</a:t>
            </a:r>
          </a:p>
          <a:p>
            <a:endParaRPr lang="en-US" dirty="0"/>
          </a:p>
        </p:txBody>
      </p:sp>
      <p:pic>
        <p:nvPicPr>
          <p:cNvPr id="5" name="Picture 4"/>
          <p:cNvPicPr>
            <a:picLocks noChangeAspect="1"/>
          </p:cNvPicPr>
          <p:nvPr/>
        </p:nvPicPr>
        <p:blipFill rotWithShape="1">
          <a:blip r:embed="rId4"/>
          <a:srcRect b="14530"/>
          <a:stretch/>
        </p:blipFill>
        <p:spPr>
          <a:xfrm>
            <a:off x="1905000" y="5562600"/>
            <a:ext cx="2423718" cy="1261341"/>
          </a:xfrm>
          <a:prstGeom prst="rect">
            <a:avLst/>
          </a:prstGeom>
        </p:spPr>
      </p:pic>
    </p:spTree>
    <p:extLst>
      <p:ext uri="{BB962C8B-B14F-4D97-AF65-F5344CB8AC3E}">
        <p14:creationId xmlns:p14="http://schemas.microsoft.com/office/powerpoint/2010/main" val="169104648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a:xfrm>
            <a:off x="228600" y="1775191"/>
            <a:ext cx="8686800" cy="4930409"/>
          </a:xfrm>
        </p:spPr>
        <p:txBody>
          <a:bodyPr>
            <a:normAutofit fontScale="92500" lnSpcReduction="10000"/>
          </a:bodyPr>
          <a:lstStyle/>
          <a:p>
            <a:r>
              <a:rPr lang="en-US" dirty="0" smtClean="0"/>
              <a:t>PMR is a powerful up and coming tool for prostate disease evaluation and management</a:t>
            </a:r>
          </a:p>
          <a:p>
            <a:pPr marL="118872" indent="0">
              <a:buNone/>
            </a:pPr>
            <a:endParaRPr lang="en-US" dirty="0" smtClean="0"/>
          </a:p>
          <a:p>
            <a:r>
              <a:rPr lang="en-US" dirty="0" smtClean="0"/>
              <a:t>Staging information is accurate, even early in the program</a:t>
            </a:r>
          </a:p>
          <a:p>
            <a:pPr marL="118872" indent="0">
              <a:buNone/>
            </a:pPr>
            <a:endParaRPr lang="en-US" dirty="0" smtClean="0"/>
          </a:p>
          <a:p>
            <a:r>
              <a:rPr lang="en-US" dirty="0" smtClean="0"/>
              <a:t>There is a “learning curve” for identifying and characterizing clinically significant PCa lesions</a:t>
            </a:r>
          </a:p>
          <a:p>
            <a:pPr lvl="1"/>
            <a:r>
              <a:rPr lang="en-US" dirty="0" smtClean="0"/>
              <a:t>Improved with PI-RADSv2 criteria and reader experience</a:t>
            </a:r>
          </a:p>
          <a:p>
            <a:pPr lvl="1"/>
            <a:r>
              <a:rPr lang="en-US" dirty="0" smtClean="0"/>
              <a:t>Aided by regular multidisciplinary meetings with radiologic/pathologic correlation</a:t>
            </a:r>
            <a:endParaRPr lang="en-US"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a:xfrm>
            <a:off x="457200" y="1600201"/>
            <a:ext cx="8382000" cy="4952999"/>
          </a:xfrm>
        </p:spPr>
        <p:txBody>
          <a:bodyPr>
            <a:normAutofit fontScale="92500"/>
          </a:bodyPr>
          <a:lstStyle/>
          <a:p>
            <a:pPr marL="146304"/>
            <a:r>
              <a:rPr lang="en-US" dirty="0" smtClean="0"/>
              <a:t>Regular multidisciplinary meetings </a:t>
            </a:r>
          </a:p>
          <a:p>
            <a:pPr marL="438912" lvl="1"/>
            <a:r>
              <a:rPr lang="en-US" dirty="0" smtClean="0"/>
              <a:t>Increase PMR reliability and reputation</a:t>
            </a:r>
          </a:p>
          <a:p>
            <a:pPr marL="438912" lvl="1"/>
            <a:r>
              <a:rPr lang="en-US" dirty="0" smtClean="0"/>
              <a:t>Maximize clinical impact and patient outcomes</a:t>
            </a:r>
          </a:p>
          <a:p>
            <a:pPr marL="438912" lvl="1"/>
            <a:r>
              <a:rPr lang="en-US" dirty="0" smtClean="0"/>
              <a:t>Foster interdepartmental collegiality and cooperation</a:t>
            </a:r>
          </a:p>
          <a:p>
            <a:pPr marL="164592" lvl="1" indent="0">
              <a:buNone/>
            </a:pPr>
            <a:r>
              <a:rPr lang="en-US" dirty="0" smtClean="0"/>
              <a:t> </a:t>
            </a:r>
          </a:p>
          <a:p>
            <a:pPr marL="146304"/>
            <a:r>
              <a:rPr lang="en-US" dirty="0" smtClean="0"/>
              <a:t>A successful </a:t>
            </a:r>
            <a:r>
              <a:rPr lang="en-US" dirty="0" smtClean="0"/>
              <a:t>PMR </a:t>
            </a:r>
            <a:r>
              <a:rPr lang="en-US" dirty="0" smtClean="0"/>
              <a:t>program depends on:</a:t>
            </a:r>
          </a:p>
          <a:p>
            <a:pPr marL="438912" lvl="1"/>
            <a:r>
              <a:rPr lang="en-US" dirty="0" smtClean="0"/>
              <a:t>Strong interdisciplinary communication</a:t>
            </a:r>
          </a:p>
          <a:p>
            <a:pPr marL="438912" lvl="1"/>
            <a:r>
              <a:rPr lang="en-US" dirty="0" smtClean="0"/>
              <a:t>Cooperation</a:t>
            </a:r>
          </a:p>
          <a:p>
            <a:pPr marL="438912" lvl="1"/>
            <a:r>
              <a:rPr lang="en-US" dirty="0" smtClean="0"/>
              <a:t>Trust</a:t>
            </a:r>
          </a:p>
          <a:p>
            <a:pPr marL="438912" lvl="1"/>
            <a:r>
              <a:rPr lang="en-US" dirty="0" smtClean="0"/>
              <a:t>All of which require time and effort to build</a:t>
            </a:r>
          </a:p>
          <a:p>
            <a:pPr marL="438912" lvl="1"/>
            <a:endParaRPr lang="en-US" dirty="0" smtClean="0"/>
          </a:p>
          <a:p>
            <a:pPr lvl="1"/>
            <a:endParaRPr lang="en-US"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 y="228600"/>
            <a:ext cx="5266385" cy="4684105"/>
          </a:xfrm>
          <a:prstGeom prst="rect">
            <a:avLst/>
          </a:prstGeom>
        </p:spPr>
      </p:pic>
      <p:pic>
        <p:nvPicPr>
          <p:cNvPr id="8" name="Picture 7"/>
          <p:cNvPicPr>
            <a:picLocks noChangeAspect="1"/>
          </p:cNvPicPr>
          <p:nvPr/>
        </p:nvPicPr>
        <p:blipFill>
          <a:blip r:embed="rId3"/>
          <a:stretch>
            <a:fillRect/>
          </a:stretch>
        </p:blipFill>
        <p:spPr>
          <a:xfrm>
            <a:off x="3886200" y="3886200"/>
            <a:ext cx="5003495" cy="2873629"/>
          </a:xfrm>
          <a:prstGeom prst="rect">
            <a:avLst/>
          </a:prstGeom>
        </p:spPr>
      </p:pic>
      <p:pic>
        <p:nvPicPr>
          <p:cNvPr id="9" name="Picture 8"/>
          <p:cNvPicPr>
            <a:picLocks noChangeAspect="1"/>
          </p:cNvPicPr>
          <p:nvPr/>
        </p:nvPicPr>
        <p:blipFill>
          <a:blip r:embed="rId4"/>
          <a:stretch>
            <a:fillRect/>
          </a:stretch>
        </p:blipFill>
        <p:spPr>
          <a:xfrm>
            <a:off x="5410200" y="762000"/>
            <a:ext cx="3489581" cy="2644055"/>
          </a:xfrm>
          <a:prstGeom prst="rect">
            <a:avLst/>
          </a:prstGeom>
        </p:spPr>
      </p:pic>
    </p:spTree>
    <p:extLst>
      <p:ext uri="{BB962C8B-B14F-4D97-AF65-F5344CB8AC3E}">
        <p14:creationId xmlns:p14="http://schemas.microsoft.com/office/powerpoint/2010/main" val="2702081547"/>
      </p:ext>
    </p:extLst>
  </p:cSld>
  <p:clrMapOvr>
    <a:masterClrMapping/>
  </p:clrMapOvr>
  <p:transition xmlns:p14="http://schemas.microsoft.com/office/powerpoint/2010/mai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678040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rotWithShape="1">
          <a:blip r:embed="rId2"/>
          <a:srcRect l="8333" t="6481" r="8681" b="10879"/>
          <a:stretch/>
        </p:blipFill>
        <p:spPr>
          <a:xfrm>
            <a:off x="-18891" y="238"/>
            <a:ext cx="9181783" cy="6857524"/>
          </a:xfrm>
          <a:prstGeom prst="rect">
            <a:avLst/>
          </a:prstGeom>
        </p:spPr>
      </p:pic>
    </p:spTree>
    <p:extLst>
      <p:ext uri="{BB962C8B-B14F-4D97-AF65-F5344CB8AC3E}">
        <p14:creationId xmlns:p14="http://schemas.microsoft.com/office/powerpoint/2010/main" val="426094206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Pitfalls of Prostate MRI</a:t>
            </a:r>
            <a:endParaRPr lang="en-US" dirty="0"/>
          </a:p>
        </p:txBody>
      </p:sp>
      <p:sp>
        <p:nvSpPr>
          <p:cNvPr id="9" name="Content Placeholder 8"/>
          <p:cNvSpPr>
            <a:spLocks noGrp="1"/>
          </p:cNvSpPr>
          <p:nvPr>
            <p:ph idx="1"/>
          </p:nvPr>
        </p:nvSpPr>
        <p:spPr/>
        <p:txBody>
          <a:bodyPr>
            <a:normAutofit lnSpcReduction="10000"/>
          </a:bodyPr>
          <a:lstStyle/>
          <a:p>
            <a:r>
              <a:rPr lang="en-US" dirty="0" smtClean="0"/>
              <a:t>Normal anatomic structures</a:t>
            </a:r>
          </a:p>
          <a:p>
            <a:pPr lvl="1"/>
            <a:r>
              <a:rPr lang="en-US" dirty="0" smtClean="0"/>
              <a:t>Normal central zone</a:t>
            </a:r>
          </a:p>
          <a:p>
            <a:pPr lvl="1"/>
            <a:r>
              <a:rPr lang="en-US" dirty="0" smtClean="0"/>
              <a:t>Surgical capsule</a:t>
            </a:r>
          </a:p>
          <a:p>
            <a:pPr lvl="1"/>
            <a:r>
              <a:rPr lang="en-US" dirty="0" smtClean="0"/>
              <a:t>Venous plexus &amp; Neurovascular bundle</a:t>
            </a:r>
          </a:p>
          <a:p>
            <a:r>
              <a:rPr lang="en-US" dirty="0" smtClean="0"/>
              <a:t>Noncancerous abnormalities</a:t>
            </a:r>
          </a:p>
          <a:p>
            <a:pPr lvl="1"/>
            <a:r>
              <a:rPr lang="en-US" dirty="0" err="1" smtClean="0"/>
              <a:t>Postbiopsy</a:t>
            </a:r>
            <a:r>
              <a:rPr lang="en-US" dirty="0" smtClean="0"/>
              <a:t> hemorrhage</a:t>
            </a:r>
          </a:p>
          <a:p>
            <a:pPr lvl="1"/>
            <a:r>
              <a:rPr lang="en-US" dirty="0" smtClean="0"/>
              <a:t>Stromal BPH nodules</a:t>
            </a:r>
          </a:p>
          <a:p>
            <a:pPr lvl="1"/>
            <a:r>
              <a:rPr lang="en-US" dirty="0" smtClean="0"/>
              <a:t>Acute/Chronic prostatitis (incl. </a:t>
            </a:r>
            <a:r>
              <a:rPr lang="en-US" dirty="0" err="1" smtClean="0"/>
              <a:t>graunlomatous</a:t>
            </a:r>
            <a:r>
              <a:rPr lang="en-US" dirty="0" smtClean="0"/>
              <a:t>)</a:t>
            </a:r>
          </a:p>
          <a:p>
            <a:r>
              <a:rPr lang="en-US" dirty="0" smtClean="0"/>
              <a:t>Technical artifacts</a:t>
            </a:r>
          </a:p>
        </p:txBody>
      </p:sp>
      <p:sp>
        <p:nvSpPr>
          <p:cNvPr id="10" name="Rectangle 9"/>
          <p:cNvSpPr/>
          <p:nvPr/>
        </p:nvSpPr>
        <p:spPr>
          <a:xfrm>
            <a:off x="4572000" y="6534348"/>
            <a:ext cx="4572000" cy="307777"/>
          </a:xfrm>
          <a:prstGeom prst="rect">
            <a:avLst/>
          </a:prstGeom>
        </p:spPr>
        <p:txBody>
          <a:bodyPr>
            <a:spAutoFit/>
          </a:bodyPr>
          <a:lstStyle/>
          <a:p>
            <a:pPr algn="r"/>
            <a:r>
              <a:rPr lang="en-US" sz="1400" dirty="0"/>
              <a:t>http://</a:t>
            </a:r>
            <a:r>
              <a:rPr lang="en-US" sz="1400" dirty="0" err="1"/>
              <a:t>www.ajronline.org</a:t>
            </a:r>
            <a:r>
              <a:rPr lang="en-US" sz="1400" dirty="0"/>
              <a:t>/</a:t>
            </a:r>
            <a:r>
              <a:rPr lang="en-US" sz="1400" dirty="0" err="1"/>
              <a:t>doi</a:t>
            </a:r>
            <a:r>
              <a:rPr lang="en-US" sz="1400" dirty="0"/>
              <a:t>/abs/10.2214/AJR.13.10699</a:t>
            </a:r>
          </a:p>
        </p:txBody>
      </p:sp>
    </p:spTree>
    <p:extLst>
      <p:ext uri="{BB962C8B-B14F-4D97-AF65-F5344CB8AC3E}">
        <p14:creationId xmlns:p14="http://schemas.microsoft.com/office/powerpoint/2010/main" val="344667134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Pitfalls of Prostate MRI</a:t>
            </a:r>
            <a:endParaRPr lang="en-US" dirty="0"/>
          </a:p>
        </p:txBody>
      </p:sp>
      <p:pic>
        <p:nvPicPr>
          <p:cNvPr id="6" name="Content Placeholder 5"/>
          <p:cNvPicPr>
            <a:picLocks noGrp="1" noChangeAspect="1"/>
          </p:cNvPicPr>
          <p:nvPr>
            <p:ph idx="1"/>
          </p:nvPr>
        </p:nvPicPr>
        <p:blipFill>
          <a:blip r:embed="rId3"/>
          <a:srcRect t="17229" b="17229"/>
          <a:stretch>
            <a:fillRect/>
          </a:stretch>
        </p:blipFill>
        <p:spPr>
          <a:xfrm>
            <a:off x="-151470" y="2502598"/>
            <a:ext cx="5714070" cy="3211705"/>
          </a:xfrm>
        </p:spPr>
      </p:pic>
      <p:pic>
        <p:nvPicPr>
          <p:cNvPr id="7" name="Picture 6"/>
          <p:cNvPicPr>
            <a:picLocks noChangeAspect="1"/>
          </p:cNvPicPr>
          <p:nvPr/>
        </p:nvPicPr>
        <p:blipFill>
          <a:blip r:embed="rId4"/>
          <a:stretch>
            <a:fillRect/>
          </a:stretch>
        </p:blipFill>
        <p:spPr>
          <a:xfrm>
            <a:off x="5397500" y="2501900"/>
            <a:ext cx="3746500" cy="3213100"/>
          </a:xfrm>
          <a:prstGeom prst="rect">
            <a:avLst/>
          </a:prstGeom>
        </p:spPr>
      </p:pic>
    </p:spTree>
    <p:extLst>
      <p:ext uri="{BB962C8B-B14F-4D97-AF65-F5344CB8AC3E}">
        <p14:creationId xmlns:p14="http://schemas.microsoft.com/office/powerpoint/2010/main" val="63575662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PCa Screening Controversy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Risks of over-diagnosis and over-treatment</a:t>
            </a:r>
          </a:p>
          <a:p>
            <a:pPr lvl="1"/>
            <a:r>
              <a:rPr lang="en-US" dirty="0" smtClean="0"/>
              <a:t>Increased morbidity without mortality benefit for treating “dormant malignancies”</a:t>
            </a:r>
          </a:p>
          <a:p>
            <a:pPr lvl="1"/>
            <a:r>
              <a:rPr lang="en-US" dirty="0" smtClean="0"/>
              <a:t>Grade D recommendation for routine PSA testing by the USPSTF² in 2012</a:t>
            </a:r>
          </a:p>
          <a:p>
            <a:pPr lvl="1"/>
            <a:r>
              <a:rPr lang="en-US" dirty="0" smtClean="0"/>
              <a:t>Differentiation between clinically-significant and indolent </a:t>
            </a:r>
            <a:r>
              <a:rPr lang="en-US" dirty="0" err="1" smtClean="0"/>
              <a:t>PCa</a:t>
            </a:r>
            <a:r>
              <a:rPr lang="en-US" dirty="0" smtClean="0"/>
              <a:t> is becoming recognized to be of paramount importance</a:t>
            </a:r>
          </a:p>
          <a:p>
            <a:r>
              <a:rPr lang="en-US" dirty="0" smtClean="0"/>
              <a:t>Screening increases </a:t>
            </a:r>
            <a:r>
              <a:rPr lang="en-US" dirty="0" err="1" smtClean="0"/>
              <a:t>Dx</a:t>
            </a:r>
            <a:r>
              <a:rPr lang="en-US" dirty="0" smtClean="0"/>
              <a:t> and Rx w/o decreasing </a:t>
            </a:r>
            <a:r>
              <a:rPr lang="en-US" dirty="0" err="1" smtClean="0"/>
              <a:t>PCa</a:t>
            </a:r>
            <a:r>
              <a:rPr lang="en-US" dirty="0" smtClean="0"/>
              <a:t> specific or all-cause mortality</a:t>
            </a:r>
          </a:p>
          <a:p>
            <a:pPr lvl="1"/>
            <a:r>
              <a:rPr lang="en-US" dirty="0" smtClean="0"/>
              <a:t>New approaches to risk stratification needed</a:t>
            </a:r>
          </a:p>
          <a:p>
            <a:endParaRPr lang="en-US" dirty="0" smtClean="0"/>
          </a:p>
          <a:p>
            <a:endParaRPr lang="en-US" dirty="0"/>
          </a:p>
        </p:txBody>
      </p:sp>
      <p:sp>
        <p:nvSpPr>
          <p:cNvPr id="4" name="TextBox 3"/>
          <p:cNvSpPr txBox="1"/>
          <p:nvPr/>
        </p:nvSpPr>
        <p:spPr>
          <a:xfrm>
            <a:off x="3761509" y="6483720"/>
            <a:ext cx="5410200" cy="369332"/>
          </a:xfrm>
          <a:prstGeom prst="rect">
            <a:avLst/>
          </a:prstGeom>
          <a:noFill/>
        </p:spPr>
        <p:txBody>
          <a:bodyPr wrap="square" rtlCol="0">
            <a:spAutoFit/>
          </a:bodyPr>
          <a:lstStyle/>
          <a:p>
            <a:pPr algn="r"/>
            <a:r>
              <a:rPr lang="en-US" baseline="30000" dirty="0" smtClean="0"/>
              <a:t>2</a:t>
            </a:r>
            <a:r>
              <a:rPr lang="en-US" dirty="0" smtClean="0"/>
              <a:t>Moyer VA et al. </a:t>
            </a:r>
            <a:r>
              <a:rPr lang="en-US" i="1" dirty="0" smtClean="0"/>
              <a:t>Ann Intern Med</a:t>
            </a:r>
            <a:r>
              <a:rPr lang="en-US" dirty="0" smtClean="0"/>
              <a:t> 157(2): 120-134, 2012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9948"/>
            <a:ext cx="8229600" cy="1252728"/>
          </a:xfrm>
        </p:spPr>
        <p:txBody>
          <a:bodyPr>
            <a:normAutofit/>
          </a:bodyPr>
          <a:lstStyle/>
          <a:p>
            <a:r>
              <a:rPr lang="en-US" dirty="0" smtClean="0"/>
              <a:t>Pitfalls of Prostate MRI</a:t>
            </a:r>
            <a:endParaRPr lang="en-US" dirty="0"/>
          </a:p>
        </p:txBody>
      </p:sp>
      <p:pic>
        <p:nvPicPr>
          <p:cNvPr id="6" name="Content Placeholder 5"/>
          <p:cNvPicPr>
            <a:picLocks noGrp="1" noChangeAspect="1"/>
          </p:cNvPicPr>
          <p:nvPr>
            <p:ph idx="1"/>
          </p:nvPr>
        </p:nvPicPr>
        <p:blipFill>
          <a:blip r:embed="rId2"/>
          <a:srcRect t="17229" b="17229"/>
          <a:stretch>
            <a:fillRect/>
          </a:stretch>
        </p:blipFill>
        <p:spPr>
          <a:xfrm>
            <a:off x="-151470" y="457898"/>
            <a:ext cx="5714070" cy="3211705"/>
          </a:xfrm>
        </p:spPr>
      </p:pic>
      <p:pic>
        <p:nvPicPr>
          <p:cNvPr id="7" name="Picture 6"/>
          <p:cNvPicPr>
            <a:picLocks noChangeAspect="1"/>
          </p:cNvPicPr>
          <p:nvPr/>
        </p:nvPicPr>
        <p:blipFill>
          <a:blip r:embed="rId3"/>
          <a:stretch>
            <a:fillRect/>
          </a:stretch>
        </p:blipFill>
        <p:spPr>
          <a:xfrm>
            <a:off x="5397500" y="457200"/>
            <a:ext cx="3746500" cy="3213100"/>
          </a:xfrm>
          <a:prstGeom prst="rect">
            <a:avLst/>
          </a:prstGeom>
        </p:spPr>
      </p:pic>
      <p:sp>
        <p:nvSpPr>
          <p:cNvPr id="8" name="Rectangle 7"/>
          <p:cNvSpPr/>
          <p:nvPr/>
        </p:nvSpPr>
        <p:spPr>
          <a:xfrm>
            <a:off x="117233" y="4800600"/>
            <a:ext cx="8909535" cy="2031325"/>
          </a:xfrm>
          <a:prstGeom prst="rect">
            <a:avLst/>
          </a:prstGeom>
        </p:spPr>
        <p:txBody>
          <a:bodyPr>
            <a:spAutoFit/>
          </a:bodyPr>
          <a:lstStyle/>
          <a:p>
            <a:pPr algn="ctr"/>
            <a:r>
              <a:rPr lang="en-US" dirty="0"/>
              <a:t>Pitfall I (central zone): Normal central zone mimicking peripheral zone lesion in 67-year-old man on active surveillance after prostate biopsy showing small focus of Gleason 3 + 3 tumor in one core from right apical peripheral zone. </a:t>
            </a:r>
            <a:endParaRPr lang="en-US" dirty="0" smtClean="0"/>
          </a:p>
          <a:p>
            <a:pPr algn="ctr"/>
            <a:endParaRPr lang="en-US" dirty="0" smtClean="0"/>
          </a:p>
          <a:p>
            <a:pPr algn="ctr"/>
            <a:endParaRPr lang="en-US" dirty="0"/>
          </a:p>
          <a:p>
            <a:pPr algn="ctr"/>
            <a:endParaRPr lang="en-US" dirty="0" smtClean="0"/>
          </a:p>
          <a:p>
            <a:pPr algn="ctr"/>
            <a:r>
              <a:rPr lang="en-US" dirty="0" smtClean="0"/>
              <a:t>Central zone</a:t>
            </a:r>
            <a:endParaRPr lang="en-US" dirty="0"/>
          </a:p>
        </p:txBody>
      </p:sp>
      <p:pic>
        <p:nvPicPr>
          <p:cNvPr id="9" name="Content Placeholder 3"/>
          <p:cNvPicPr>
            <a:picLocks noChangeAspect="1"/>
          </p:cNvPicPr>
          <p:nvPr/>
        </p:nvPicPr>
        <p:blipFill>
          <a:blip r:embed="rId4"/>
          <a:srcRect t="17229" b="17229"/>
          <a:stretch>
            <a:fillRect/>
          </a:stretch>
        </p:blipFill>
        <p:spPr>
          <a:xfrm>
            <a:off x="63500" y="3721101"/>
            <a:ext cx="5693954" cy="3200399"/>
          </a:xfrm>
          <a:prstGeom prst="rect">
            <a:avLst/>
          </a:prstGeom>
        </p:spPr>
      </p:pic>
      <p:pic>
        <p:nvPicPr>
          <p:cNvPr id="10" name="Picture 9"/>
          <p:cNvPicPr>
            <a:picLocks noChangeAspect="1"/>
          </p:cNvPicPr>
          <p:nvPr/>
        </p:nvPicPr>
        <p:blipFill>
          <a:blip r:embed="rId5"/>
          <a:stretch>
            <a:fillRect/>
          </a:stretch>
        </p:blipFill>
        <p:spPr>
          <a:xfrm>
            <a:off x="5321300" y="3721100"/>
            <a:ext cx="3746500" cy="3213100"/>
          </a:xfrm>
          <a:prstGeom prst="rect">
            <a:avLst/>
          </a:prstGeom>
        </p:spPr>
      </p:pic>
    </p:spTree>
    <p:extLst>
      <p:ext uri="{BB962C8B-B14F-4D97-AF65-F5344CB8AC3E}">
        <p14:creationId xmlns:p14="http://schemas.microsoft.com/office/powerpoint/2010/main" val="121636427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Pitfalls of Prostate MRI</a:t>
            </a:r>
            <a:endParaRPr lang="en-US" dirty="0"/>
          </a:p>
        </p:txBody>
      </p:sp>
      <p:sp>
        <p:nvSpPr>
          <p:cNvPr id="8" name="Rectangle 7"/>
          <p:cNvSpPr/>
          <p:nvPr/>
        </p:nvSpPr>
        <p:spPr>
          <a:xfrm>
            <a:off x="117233" y="5498068"/>
            <a:ext cx="8909535" cy="369332"/>
          </a:xfrm>
          <a:prstGeom prst="rect">
            <a:avLst/>
          </a:prstGeom>
        </p:spPr>
        <p:txBody>
          <a:bodyPr>
            <a:spAutoFit/>
          </a:bodyPr>
          <a:lstStyle/>
          <a:p>
            <a:pPr algn="ctr"/>
            <a:r>
              <a:rPr lang="en-US" dirty="0" smtClean="0"/>
              <a:t>Normal Central Zone</a:t>
            </a:r>
          </a:p>
        </p:txBody>
      </p:sp>
      <p:pic>
        <p:nvPicPr>
          <p:cNvPr id="4" name="Content Placeholder 3"/>
          <p:cNvPicPr>
            <a:picLocks noGrp="1" noChangeAspect="1"/>
          </p:cNvPicPr>
          <p:nvPr>
            <p:ph idx="1"/>
          </p:nvPr>
        </p:nvPicPr>
        <p:blipFill>
          <a:blip r:embed="rId3"/>
          <a:srcRect t="17229" b="17229"/>
          <a:stretch>
            <a:fillRect/>
          </a:stretch>
        </p:blipFill>
        <p:spPr>
          <a:xfrm>
            <a:off x="0" y="2297669"/>
            <a:ext cx="5693954" cy="3200399"/>
          </a:xfrm>
        </p:spPr>
      </p:pic>
      <p:pic>
        <p:nvPicPr>
          <p:cNvPr id="5" name="Picture 4"/>
          <p:cNvPicPr>
            <a:picLocks noChangeAspect="1"/>
          </p:cNvPicPr>
          <p:nvPr/>
        </p:nvPicPr>
        <p:blipFill>
          <a:blip r:embed="rId4"/>
          <a:stretch>
            <a:fillRect/>
          </a:stretch>
        </p:blipFill>
        <p:spPr>
          <a:xfrm>
            <a:off x="5257800" y="2297668"/>
            <a:ext cx="3746500" cy="3213100"/>
          </a:xfrm>
          <a:prstGeom prst="rect">
            <a:avLst/>
          </a:prstGeom>
        </p:spPr>
      </p:pic>
    </p:spTree>
    <p:extLst>
      <p:ext uri="{BB962C8B-B14F-4D97-AF65-F5344CB8AC3E}">
        <p14:creationId xmlns:p14="http://schemas.microsoft.com/office/powerpoint/2010/main" val="174380830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Pitfalls of Prostate MRI</a:t>
            </a:r>
            <a:endParaRPr lang="en-US" dirty="0"/>
          </a:p>
        </p:txBody>
      </p:sp>
      <p:sp>
        <p:nvSpPr>
          <p:cNvPr id="8" name="Rectangle 7"/>
          <p:cNvSpPr/>
          <p:nvPr/>
        </p:nvSpPr>
        <p:spPr>
          <a:xfrm>
            <a:off x="117233" y="6400800"/>
            <a:ext cx="8909535" cy="369332"/>
          </a:xfrm>
          <a:prstGeom prst="rect">
            <a:avLst/>
          </a:prstGeom>
        </p:spPr>
        <p:txBody>
          <a:bodyPr>
            <a:spAutoFit/>
          </a:bodyPr>
          <a:lstStyle/>
          <a:p>
            <a:pPr algn="ctr"/>
            <a:r>
              <a:rPr lang="en-US" dirty="0" smtClean="0"/>
              <a:t>Thickening of the Surgical Capsule</a:t>
            </a:r>
          </a:p>
        </p:txBody>
      </p:sp>
      <p:pic>
        <p:nvPicPr>
          <p:cNvPr id="9" name="Picture 8"/>
          <p:cNvPicPr>
            <a:picLocks noChangeAspect="1"/>
          </p:cNvPicPr>
          <p:nvPr/>
        </p:nvPicPr>
        <p:blipFill>
          <a:blip r:embed="rId3"/>
          <a:stretch>
            <a:fillRect/>
          </a:stretch>
        </p:blipFill>
        <p:spPr>
          <a:xfrm>
            <a:off x="-381000" y="2057400"/>
            <a:ext cx="4986592" cy="4141407"/>
          </a:xfrm>
          <a:prstGeom prst="rect">
            <a:avLst/>
          </a:prstGeom>
        </p:spPr>
      </p:pic>
      <p:pic>
        <p:nvPicPr>
          <p:cNvPr id="10" name="Picture 9"/>
          <p:cNvPicPr>
            <a:picLocks noChangeAspect="1"/>
          </p:cNvPicPr>
          <p:nvPr/>
        </p:nvPicPr>
        <p:blipFill>
          <a:blip r:embed="rId4"/>
          <a:stretch>
            <a:fillRect/>
          </a:stretch>
        </p:blipFill>
        <p:spPr>
          <a:xfrm>
            <a:off x="4462208" y="2057400"/>
            <a:ext cx="4986592" cy="4141407"/>
          </a:xfrm>
          <a:prstGeom prst="rect">
            <a:avLst/>
          </a:prstGeom>
        </p:spPr>
      </p:pic>
    </p:spTree>
    <p:extLst>
      <p:ext uri="{BB962C8B-B14F-4D97-AF65-F5344CB8AC3E}">
        <p14:creationId xmlns:p14="http://schemas.microsoft.com/office/powerpoint/2010/main" val="645370307"/>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Pitfalls of Prostate MRI</a:t>
            </a:r>
            <a:endParaRPr lang="en-US" dirty="0"/>
          </a:p>
        </p:txBody>
      </p:sp>
      <p:pic>
        <p:nvPicPr>
          <p:cNvPr id="3" name="Picture 2"/>
          <p:cNvPicPr>
            <a:picLocks noChangeAspect="1"/>
          </p:cNvPicPr>
          <p:nvPr/>
        </p:nvPicPr>
        <p:blipFill>
          <a:blip r:embed="rId3"/>
          <a:stretch>
            <a:fillRect/>
          </a:stretch>
        </p:blipFill>
        <p:spPr>
          <a:xfrm>
            <a:off x="38735" y="1716405"/>
            <a:ext cx="4533265" cy="4379595"/>
          </a:xfrm>
          <a:prstGeom prst="rect">
            <a:avLst/>
          </a:prstGeom>
        </p:spPr>
      </p:pic>
      <p:pic>
        <p:nvPicPr>
          <p:cNvPr id="4" name="Picture 3"/>
          <p:cNvPicPr>
            <a:picLocks noChangeAspect="1"/>
          </p:cNvPicPr>
          <p:nvPr/>
        </p:nvPicPr>
        <p:blipFill>
          <a:blip r:embed="rId4"/>
          <a:stretch>
            <a:fillRect/>
          </a:stretch>
        </p:blipFill>
        <p:spPr>
          <a:xfrm>
            <a:off x="4610735" y="1716405"/>
            <a:ext cx="4533265" cy="4379595"/>
          </a:xfrm>
          <a:prstGeom prst="rect">
            <a:avLst/>
          </a:prstGeom>
        </p:spPr>
      </p:pic>
    </p:spTree>
    <p:extLst>
      <p:ext uri="{BB962C8B-B14F-4D97-AF65-F5344CB8AC3E}">
        <p14:creationId xmlns:p14="http://schemas.microsoft.com/office/powerpoint/2010/main" val="337823139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Pitfalls of Prostate MRI</a:t>
            </a:r>
            <a:endParaRPr lang="en-US" dirty="0"/>
          </a:p>
        </p:txBody>
      </p:sp>
      <p:sp>
        <p:nvSpPr>
          <p:cNvPr id="8" name="Rectangle 7"/>
          <p:cNvSpPr/>
          <p:nvPr/>
        </p:nvSpPr>
        <p:spPr>
          <a:xfrm>
            <a:off x="117233" y="6400800"/>
            <a:ext cx="8909535" cy="369332"/>
          </a:xfrm>
          <a:prstGeom prst="rect">
            <a:avLst/>
          </a:prstGeom>
        </p:spPr>
        <p:txBody>
          <a:bodyPr>
            <a:spAutoFit/>
          </a:bodyPr>
          <a:lstStyle/>
          <a:p>
            <a:pPr algn="ctr"/>
            <a:r>
              <a:rPr lang="en-US" dirty="0" err="1"/>
              <a:t>Periprostatic</a:t>
            </a:r>
            <a:r>
              <a:rPr lang="en-US" dirty="0"/>
              <a:t> vein mimicking peripheral zone lesion </a:t>
            </a:r>
            <a:endParaRPr lang="en-US" dirty="0" smtClean="0"/>
          </a:p>
        </p:txBody>
      </p:sp>
      <p:pic>
        <p:nvPicPr>
          <p:cNvPr id="6" name="Picture 5"/>
          <p:cNvPicPr>
            <a:picLocks noChangeAspect="1"/>
          </p:cNvPicPr>
          <p:nvPr/>
        </p:nvPicPr>
        <p:blipFill>
          <a:blip r:embed="rId3"/>
          <a:stretch>
            <a:fillRect/>
          </a:stretch>
        </p:blipFill>
        <p:spPr>
          <a:xfrm>
            <a:off x="4390895" y="1505712"/>
            <a:ext cx="4987970" cy="4818888"/>
          </a:xfrm>
          <a:prstGeom prst="rect">
            <a:avLst/>
          </a:prstGeom>
        </p:spPr>
      </p:pic>
      <p:pic>
        <p:nvPicPr>
          <p:cNvPr id="9" name="Picture 8"/>
          <p:cNvPicPr>
            <a:picLocks noChangeAspect="1"/>
          </p:cNvPicPr>
          <p:nvPr/>
        </p:nvPicPr>
        <p:blipFill>
          <a:blip r:embed="rId4"/>
          <a:stretch>
            <a:fillRect/>
          </a:stretch>
        </p:blipFill>
        <p:spPr>
          <a:xfrm>
            <a:off x="1525936" y="1506379"/>
            <a:ext cx="4986592" cy="4817555"/>
          </a:xfrm>
          <a:prstGeom prst="rect">
            <a:avLst/>
          </a:prstGeom>
        </p:spPr>
      </p:pic>
      <p:pic>
        <p:nvPicPr>
          <p:cNvPr id="10" name="Picture 9"/>
          <p:cNvPicPr>
            <a:picLocks noChangeAspect="1"/>
          </p:cNvPicPr>
          <p:nvPr/>
        </p:nvPicPr>
        <p:blipFill>
          <a:blip r:embed="rId5"/>
          <a:stretch>
            <a:fillRect/>
          </a:stretch>
        </p:blipFill>
        <p:spPr>
          <a:xfrm>
            <a:off x="-2207864" y="1506379"/>
            <a:ext cx="4986592" cy="4817555"/>
          </a:xfrm>
          <a:prstGeom prst="rect">
            <a:avLst/>
          </a:prstGeom>
        </p:spPr>
      </p:pic>
    </p:spTree>
    <p:extLst>
      <p:ext uri="{BB962C8B-B14F-4D97-AF65-F5344CB8AC3E}">
        <p14:creationId xmlns:p14="http://schemas.microsoft.com/office/powerpoint/2010/main" val="374835106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Pitfalls of Prostate MRI</a:t>
            </a:r>
            <a:endParaRPr lang="en-US" dirty="0"/>
          </a:p>
        </p:txBody>
      </p:sp>
      <p:sp>
        <p:nvSpPr>
          <p:cNvPr id="8" name="Rectangle 7"/>
          <p:cNvSpPr/>
          <p:nvPr/>
        </p:nvSpPr>
        <p:spPr>
          <a:xfrm>
            <a:off x="117233" y="6400800"/>
            <a:ext cx="8909535" cy="369332"/>
          </a:xfrm>
          <a:prstGeom prst="rect">
            <a:avLst/>
          </a:prstGeom>
        </p:spPr>
        <p:txBody>
          <a:bodyPr>
            <a:spAutoFit/>
          </a:bodyPr>
          <a:lstStyle/>
          <a:p>
            <a:pPr algn="ctr"/>
            <a:r>
              <a:rPr lang="en-US" dirty="0" smtClean="0"/>
              <a:t>Neurovascular </a:t>
            </a:r>
            <a:r>
              <a:rPr lang="en-US" dirty="0"/>
              <a:t>bundle mimicking peripheral zone lesion </a:t>
            </a:r>
            <a:endParaRPr lang="en-US" dirty="0" smtClean="0"/>
          </a:p>
        </p:txBody>
      </p:sp>
      <p:pic>
        <p:nvPicPr>
          <p:cNvPr id="3" name="Picture 2"/>
          <p:cNvPicPr>
            <a:picLocks noChangeAspect="1"/>
          </p:cNvPicPr>
          <p:nvPr/>
        </p:nvPicPr>
        <p:blipFill>
          <a:blip r:embed="rId3"/>
          <a:stretch>
            <a:fillRect/>
          </a:stretch>
        </p:blipFill>
        <p:spPr>
          <a:xfrm>
            <a:off x="76200" y="1885442"/>
            <a:ext cx="4533265" cy="4210558"/>
          </a:xfrm>
          <a:prstGeom prst="rect">
            <a:avLst/>
          </a:prstGeom>
        </p:spPr>
      </p:pic>
      <p:pic>
        <p:nvPicPr>
          <p:cNvPr id="4" name="Picture 3"/>
          <p:cNvPicPr>
            <a:picLocks noChangeAspect="1"/>
          </p:cNvPicPr>
          <p:nvPr/>
        </p:nvPicPr>
        <p:blipFill>
          <a:blip r:embed="rId4"/>
          <a:stretch>
            <a:fillRect/>
          </a:stretch>
        </p:blipFill>
        <p:spPr>
          <a:xfrm>
            <a:off x="4572000" y="1885442"/>
            <a:ext cx="4533265" cy="4210558"/>
          </a:xfrm>
          <a:prstGeom prst="rect">
            <a:avLst/>
          </a:prstGeom>
        </p:spPr>
      </p:pic>
    </p:spTree>
    <p:extLst>
      <p:ext uri="{BB962C8B-B14F-4D97-AF65-F5344CB8AC3E}">
        <p14:creationId xmlns:p14="http://schemas.microsoft.com/office/powerpoint/2010/main" val="293469039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5930900" y="1371600"/>
            <a:ext cx="3746500" cy="3543300"/>
          </a:xfrm>
          <a:prstGeom prst="rect">
            <a:avLst/>
          </a:prstGeom>
        </p:spPr>
      </p:pic>
      <p:pic>
        <p:nvPicPr>
          <p:cNvPr id="5" name="Picture 4"/>
          <p:cNvPicPr>
            <a:picLocks noChangeAspect="1"/>
          </p:cNvPicPr>
          <p:nvPr/>
        </p:nvPicPr>
        <p:blipFill>
          <a:blip r:embed="rId4"/>
          <a:stretch>
            <a:fillRect/>
          </a:stretch>
        </p:blipFill>
        <p:spPr>
          <a:xfrm>
            <a:off x="0" y="838200"/>
            <a:ext cx="3405909" cy="3221182"/>
          </a:xfrm>
          <a:prstGeom prst="rect">
            <a:avLst/>
          </a:prstGeom>
        </p:spPr>
      </p:pic>
      <p:pic>
        <p:nvPicPr>
          <p:cNvPr id="6" name="Picture 5"/>
          <p:cNvPicPr>
            <a:picLocks noChangeAspect="1"/>
          </p:cNvPicPr>
          <p:nvPr/>
        </p:nvPicPr>
        <p:blipFill>
          <a:blip r:embed="rId5"/>
          <a:stretch>
            <a:fillRect/>
          </a:stretch>
        </p:blipFill>
        <p:spPr>
          <a:xfrm>
            <a:off x="3352800" y="838200"/>
            <a:ext cx="3405909" cy="3221182"/>
          </a:xfrm>
          <a:prstGeom prst="rect">
            <a:avLst/>
          </a:prstGeom>
        </p:spPr>
      </p:pic>
      <p:pic>
        <p:nvPicPr>
          <p:cNvPr id="7" name="Picture 6"/>
          <p:cNvPicPr>
            <a:picLocks noChangeAspect="1"/>
          </p:cNvPicPr>
          <p:nvPr/>
        </p:nvPicPr>
        <p:blipFill>
          <a:blip r:embed="rId6"/>
          <a:stretch>
            <a:fillRect/>
          </a:stretch>
        </p:blipFill>
        <p:spPr>
          <a:xfrm>
            <a:off x="0" y="4038600"/>
            <a:ext cx="3405909" cy="3221182"/>
          </a:xfrm>
          <a:prstGeom prst="rect">
            <a:avLst/>
          </a:prstGeom>
        </p:spPr>
      </p:pic>
      <p:pic>
        <p:nvPicPr>
          <p:cNvPr id="9" name="Picture 8"/>
          <p:cNvPicPr>
            <a:picLocks noChangeAspect="1"/>
          </p:cNvPicPr>
          <p:nvPr/>
        </p:nvPicPr>
        <p:blipFill>
          <a:blip r:embed="rId7"/>
          <a:stretch>
            <a:fillRect/>
          </a:stretch>
        </p:blipFill>
        <p:spPr>
          <a:xfrm>
            <a:off x="3352800" y="4038600"/>
            <a:ext cx="3405909" cy="3221182"/>
          </a:xfrm>
          <a:prstGeom prst="rect">
            <a:avLst/>
          </a:prstGeom>
        </p:spPr>
      </p:pic>
      <p:sp>
        <p:nvSpPr>
          <p:cNvPr id="2" name="Title 1"/>
          <p:cNvSpPr>
            <a:spLocks noGrp="1"/>
          </p:cNvSpPr>
          <p:nvPr>
            <p:ph type="title"/>
          </p:nvPr>
        </p:nvSpPr>
        <p:spPr/>
        <p:txBody>
          <a:bodyPr>
            <a:normAutofit/>
          </a:bodyPr>
          <a:lstStyle/>
          <a:p>
            <a:r>
              <a:rPr lang="en-US" dirty="0" smtClean="0"/>
              <a:t>Pitfalls of Prostate MRI</a:t>
            </a:r>
            <a:endParaRPr lang="en-US" dirty="0"/>
          </a:p>
        </p:txBody>
      </p:sp>
      <p:sp>
        <p:nvSpPr>
          <p:cNvPr id="8" name="Rectangle 7"/>
          <p:cNvSpPr/>
          <p:nvPr/>
        </p:nvSpPr>
        <p:spPr>
          <a:xfrm>
            <a:off x="6705600" y="5334000"/>
            <a:ext cx="2321168" cy="646331"/>
          </a:xfrm>
          <a:prstGeom prst="rect">
            <a:avLst/>
          </a:prstGeom>
        </p:spPr>
        <p:txBody>
          <a:bodyPr wrap="square">
            <a:spAutoFit/>
          </a:bodyPr>
          <a:lstStyle/>
          <a:p>
            <a:pPr algn="ctr"/>
            <a:r>
              <a:rPr lang="en-US" dirty="0" smtClean="0"/>
              <a:t>Post biopsy hemorrhage</a:t>
            </a:r>
          </a:p>
        </p:txBody>
      </p:sp>
    </p:spTree>
    <p:extLst>
      <p:ext uri="{BB962C8B-B14F-4D97-AF65-F5344CB8AC3E}">
        <p14:creationId xmlns:p14="http://schemas.microsoft.com/office/powerpoint/2010/main" val="696699877"/>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Pitfalls of Prostate MRI</a:t>
            </a:r>
            <a:endParaRPr lang="en-US" dirty="0"/>
          </a:p>
        </p:txBody>
      </p:sp>
      <p:sp>
        <p:nvSpPr>
          <p:cNvPr id="8" name="Rectangle 7"/>
          <p:cNvSpPr/>
          <p:nvPr/>
        </p:nvSpPr>
        <p:spPr>
          <a:xfrm>
            <a:off x="117233" y="6400800"/>
            <a:ext cx="8909535" cy="369332"/>
          </a:xfrm>
          <a:prstGeom prst="rect">
            <a:avLst/>
          </a:prstGeom>
        </p:spPr>
        <p:txBody>
          <a:bodyPr>
            <a:spAutoFit/>
          </a:bodyPr>
          <a:lstStyle/>
          <a:p>
            <a:pPr algn="ctr"/>
            <a:r>
              <a:rPr lang="en-US" dirty="0" smtClean="0"/>
              <a:t>BPH Nodule</a:t>
            </a:r>
          </a:p>
        </p:txBody>
      </p:sp>
      <p:pic>
        <p:nvPicPr>
          <p:cNvPr id="5" name="Picture 4"/>
          <p:cNvPicPr>
            <a:picLocks noChangeAspect="1"/>
          </p:cNvPicPr>
          <p:nvPr/>
        </p:nvPicPr>
        <p:blipFill>
          <a:blip r:embed="rId3"/>
          <a:stretch>
            <a:fillRect/>
          </a:stretch>
        </p:blipFill>
        <p:spPr>
          <a:xfrm>
            <a:off x="38735" y="1638935"/>
            <a:ext cx="4533265" cy="4533265"/>
          </a:xfrm>
          <a:prstGeom prst="rect">
            <a:avLst/>
          </a:prstGeom>
        </p:spPr>
      </p:pic>
      <p:pic>
        <p:nvPicPr>
          <p:cNvPr id="6" name="Picture 5"/>
          <p:cNvPicPr>
            <a:picLocks noChangeAspect="1"/>
          </p:cNvPicPr>
          <p:nvPr/>
        </p:nvPicPr>
        <p:blipFill>
          <a:blip r:embed="rId4"/>
          <a:stretch>
            <a:fillRect/>
          </a:stretch>
        </p:blipFill>
        <p:spPr>
          <a:xfrm>
            <a:off x="4572000" y="1638935"/>
            <a:ext cx="4533265" cy="4533265"/>
          </a:xfrm>
          <a:prstGeom prst="rect">
            <a:avLst/>
          </a:prstGeom>
        </p:spPr>
      </p:pic>
    </p:spTree>
    <p:extLst>
      <p:ext uri="{BB962C8B-B14F-4D97-AF65-F5344CB8AC3E}">
        <p14:creationId xmlns:p14="http://schemas.microsoft.com/office/powerpoint/2010/main" val="135140745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Pitfalls of Prostate MRI</a:t>
            </a:r>
            <a:endParaRPr lang="en-US" dirty="0"/>
          </a:p>
        </p:txBody>
      </p:sp>
      <p:sp>
        <p:nvSpPr>
          <p:cNvPr id="8" name="Rectangle 7"/>
          <p:cNvSpPr/>
          <p:nvPr/>
        </p:nvSpPr>
        <p:spPr>
          <a:xfrm>
            <a:off x="117233" y="6400800"/>
            <a:ext cx="8909535" cy="369332"/>
          </a:xfrm>
          <a:prstGeom prst="rect">
            <a:avLst/>
          </a:prstGeom>
        </p:spPr>
        <p:txBody>
          <a:bodyPr>
            <a:spAutoFit/>
          </a:bodyPr>
          <a:lstStyle/>
          <a:p>
            <a:pPr algn="ctr"/>
            <a:r>
              <a:rPr lang="en-US" dirty="0" smtClean="0"/>
              <a:t>BPH Nodule</a:t>
            </a:r>
          </a:p>
        </p:txBody>
      </p:sp>
      <p:pic>
        <p:nvPicPr>
          <p:cNvPr id="3" name="Picture 2"/>
          <p:cNvPicPr>
            <a:picLocks noChangeAspect="1"/>
          </p:cNvPicPr>
          <p:nvPr/>
        </p:nvPicPr>
        <p:blipFill>
          <a:blip r:embed="rId3"/>
          <a:stretch>
            <a:fillRect/>
          </a:stretch>
        </p:blipFill>
        <p:spPr>
          <a:xfrm>
            <a:off x="4610735" y="1638300"/>
            <a:ext cx="4533265" cy="4533265"/>
          </a:xfrm>
          <a:prstGeom prst="rect">
            <a:avLst/>
          </a:prstGeom>
        </p:spPr>
      </p:pic>
      <p:pic>
        <p:nvPicPr>
          <p:cNvPr id="7" name="Picture 6"/>
          <p:cNvPicPr>
            <a:picLocks noChangeAspect="1"/>
          </p:cNvPicPr>
          <p:nvPr/>
        </p:nvPicPr>
        <p:blipFill>
          <a:blip r:embed="rId4"/>
          <a:stretch>
            <a:fillRect/>
          </a:stretch>
        </p:blipFill>
        <p:spPr>
          <a:xfrm>
            <a:off x="1219200" y="1638300"/>
            <a:ext cx="4533265" cy="4533265"/>
          </a:xfrm>
          <a:prstGeom prst="rect">
            <a:avLst/>
          </a:prstGeom>
        </p:spPr>
      </p:pic>
      <p:pic>
        <p:nvPicPr>
          <p:cNvPr id="9" name="Picture 8"/>
          <p:cNvPicPr>
            <a:picLocks noChangeAspect="1"/>
          </p:cNvPicPr>
          <p:nvPr/>
        </p:nvPicPr>
        <p:blipFill>
          <a:blip r:embed="rId5"/>
          <a:stretch>
            <a:fillRect/>
          </a:stretch>
        </p:blipFill>
        <p:spPr>
          <a:xfrm>
            <a:off x="-1447800" y="1638300"/>
            <a:ext cx="4533265" cy="4533265"/>
          </a:xfrm>
          <a:prstGeom prst="rect">
            <a:avLst/>
          </a:prstGeom>
        </p:spPr>
      </p:pic>
    </p:spTree>
    <p:extLst>
      <p:ext uri="{BB962C8B-B14F-4D97-AF65-F5344CB8AC3E}">
        <p14:creationId xmlns:p14="http://schemas.microsoft.com/office/powerpoint/2010/main" val="132481989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Pitfalls of Prostate MRI</a:t>
            </a:r>
            <a:endParaRPr lang="en-US" dirty="0"/>
          </a:p>
        </p:txBody>
      </p:sp>
      <p:pic>
        <p:nvPicPr>
          <p:cNvPr id="4" name="Picture 3"/>
          <p:cNvPicPr>
            <a:picLocks noChangeAspect="1"/>
          </p:cNvPicPr>
          <p:nvPr/>
        </p:nvPicPr>
        <p:blipFill>
          <a:blip r:embed="rId3"/>
          <a:stretch>
            <a:fillRect/>
          </a:stretch>
        </p:blipFill>
        <p:spPr>
          <a:xfrm>
            <a:off x="-533400" y="-210312"/>
            <a:ext cx="4533265" cy="4179824"/>
          </a:xfrm>
          <a:prstGeom prst="rect">
            <a:avLst/>
          </a:prstGeom>
        </p:spPr>
      </p:pic>
      <p:pic>
        <p:nvPicPr>
          <p:cNvPr id="5" name="Picture 4"/>
          <p:cNvPicPr>
            <a:picLocks noChangeAspect="1"/>
          </p:cNvPicPr>
          <p:nvPr/>
        </p:nvPicPr>
        <p:blipFill>
          <a:blip r:embed="rId4"/>
          <a:stretch>
            <a:fillRect/>
          </a:stretch>
        </p:blipFill>
        <p:spPr>
          <a:xfrm>
            <a:off x="3212782" y="-210312"/>
            <a:ext cx="4533265" cy="4179824"/>
          </a:xfrm>
          <a:prstGeom prst="rect">
            <a:avLst/>
          </a:prstGeom>
        </p:spPr>
      </p:pic>
      <p:pic>
        <p:nvPicPr>
          <p:cNvPr id="6" name="Picture 5"/>
          <p:cNvPicPr>
            <a:picLocks noChangeAspect="1"/>
          </p:cNvPicPr>
          <p:nvPr/>
        </p:nvPicPr>
        <p:blipFill>
          <a:blip r:embed="rId5"/>
          <a:stretch>
            <a:fillRect/>
          </a:stretch>
        </p:blipFill>
        <p:spPr>
          <a:xfrm>
            <a:off x="-533400" y="3218688"/>
            <a:ext cx="4533265" cy="4179824"/>
          </a:xfrm>
          <a:prstGeom prst="rect">
            <a:avLst/>
          </a:prstGeom>
        </p:spPr>
      </p:pic>
    </p:spTree>
    <p:extLst>
      <p:ext uri="{BB962C8B-B14F-4D97-AF65-F5344CB8AC3E}">
        <p14:creationId xmlns:p14="http://schemas.microsoft.com/office/powerpoint/2010/main" val="164758465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PROMIS of MRI</a:t>
            </a:r>
            <a:endParaRPr lang="en-US" dirty="0"/>
          </a:p>
        </p:txBody>
      </p:sp>
      <p:sp>
        <p:nvSpPr>
          <p:cNvPr id="3" name="Content Placeholder 2"/>
          <p:cNvSpPr>
            <a:spLocks noGrp="1"/>
          </p:cNvSpPr>
          <p:nvPr>
            <p:ph sz="half" idx="1"/>
          </p:nvPr>
        </p:nvSpPr>
        <p:spPr>
          <a:xfrm>
            <a:off x="152400" y="1600200"/>
            <a:ext cx="4800600" cy="4623816"/>
          </a:xfrm>
        </p:spPr>
        <p:txBody>
          <a:bodyPr>
            <a:normAutofit/>
          </a:bodyPr>
          <a:lstStyle/>
          <a:p>
            <a:pPr>
              <a:lnSpc>
                <a:spcPct val="120000"/>
              </a:lnSpc>
            </a:pPr>
            <a:r>
              <a:rPr lang="en-US" dirty="0"/>
              <a:t>MP-</a:t>
            </a:r>
            <a:r>
              <a:rPr lang="en-US" dirty="0" smtClean="0"/>
              <a:t>MRI triage initial biopsy</a:t>
            </a:r>
          </a:p>
          <a:p>
            <a:pPr lvl="1">
              <a:lnSpc>
                <a:spcPct val="120000"/>
              </a:lnSpc>
            </a:pPr>
            <a:r>
              <a:rPr lang="en-US" dirty="0" smtClean="0"/>
              <a:t>27</a:t>
            </a:r>
            <a:r>
              <a:rPr lang="en-US" dirty="0"/>
              <a:t>% </a:t>
            </a:r>
            <a:r>
              <a:rPr lang="en-US" dirty="0" smtClean="0"/>
              <a:t>fewer primary biopsies</a:t>
            </a:r>
          </a:p>
          <a:p>
            <a:pPr lvl="1">
              <a:lnSpc>
                <a:spcPct val="120000"/>
              </a:lnSpc>
            </a:pPr>
            <a:r>
              <a:rPr lang="en-US" dirty="0" smtClean="0"/>
              <a:t>5</a:t>
            </a:r>
            <a:r>
              <a:rPr lang="en-US" dirty="0"/>
              <a:t>% </a:t>
            </a:r>
            <a:r>
              <a:rPr lang="en-US" dirty="0" smtClean="0"/>
              <a:t>less clinically </a:t>
            </a:r>
            <a:r>
              <a:rPr lang="en-US" dirty="0" err="1" smtClean="0"/>
              <a:t>insig</a:t>
            </a:r>
            <a:r>
              <a:rPr lang="en-US" dirty="0" smtClean="0"/>
              <a:t>. </a:t>
            </a:r>
            <a:r>
              <a:rPr lang="en-US" dirty="0" err="1" smtClean="0"/>
              <a:t>PCa</a:t>
            </a:r>
            <a:endParaRPr lang="en-US" dirty="0" smtClean="0"/>
          </a:p>
          <a:p>
            <a:pPr>
              <a:lnSpc>
                <a:spcPct val="120000"/>
              </a:lnSpc>
            </a:pPr>
            <a:r>
              <a:rPr lang="en-US" dirty="0" smtClean="0"/>
              <a:t>TRUS directed by MP</a:t>
            </a:r>
            <a:r>
              <a:rPr lang="en-US" dirty="0"/>
              <a:t>-</a:t>
            </a:r>
            <a:r>
              <a:rPr lang="en-US" dirty="0" smtClean="0"/>
              <a:t>MRI</a:t>
            </a:r>
          </a:p>
          <a:p>
            <a:pPr lvl="1">
              <a:lnSpc>
                <a:spcPct val="120000"/>
              </a:lnSpc>
            </a:pPr>
            <a:r>
              <a:rPr lang="en-US" dirty="0" smtClean="0"/>
              <a:t>18</a:t>
            </a:r>
            <a:r>
              <a:rPr lang="en-US" dirty="0"/>
              <a:t>% more </a:t>
            </a:r>
            <a:r>
              <a:rPr lang="en-US" dirty="0" smtClean="0"/>
              <a:t>clinically </a:t>
            </a:r>
            <a:r>
              <a:rPr lang="en-US" dirty="0"/>
              <a:t>significant cancer </a:t>
            </a:r>
            <a:r>
              <a:rPr lang="en-US" dirty="0" smtClean="0"/>
              <a:t>than primary biopsy</a:t>
            </a:r>
          </a:p>
        </p:txBody>
      </p:sp>
      <p:sp>
        <p:nvSpPr>
          <p:cNvPr id="8" name="Content Placeholder 7"/>
          <p:cNvSpPr>
            <a:spLocks noGrp="1"/>
          </p:cNvSpPr>
          <p:nvPr>
            <p:ph sz="half" idx="2"/>
          </p:nvPr>
        </p:nvSpPr>
        <p:spPr>
          <a:xfrm>
            <a:off x="4648200" y="1600200"/>
            <a:ext cx="4343400" cy="4623816"/>
          </a:xfrm>
        </p:spPr>
        <p:txBody>
          <a:bodyPr>
            <a:normAutofit/>
          </a:bodyPr>
          <a:lstStyle/>
          <a:p>
            <a:r>
              <a:rPr lang="en-US" sz="2400" dirty="0" smtClean="0"/>
              <a:t>Sensitivity </a:t>
            </a:r>
            <a:r>
              <a:rPr lang="en-US" sz="2400" dirty="0"/>
              <a:t>(p&lt;0·0001) </a:t>
            </a:r>
            <a:endParaRPr lang="en-US" sz="2400" dirty="0" smtClean="0"/>
          </a:p>
          <a:p>
            <a:pPr lvl="1"/>
            <a:r>
              <a:rPr lang="en-US" sz="2000" dirty="0" smtClean="0"/>
              <a:t>MP</a:t>
            </a:r>
            <a:r>
              <a:rPr lang="en-US" sz="2000" dirty="0"/>
              <a:t>-</a:t>
            </a:r>
            <a:r>
              <a:rPr lang="en-US" sz="2000" dirty="0" smtClean="0"/>
              <a:t>MRI: 93%</a:t>
            </a:r>
            <a:r>
              <a:rPr lang="en-US" sz="2000" dirty="0"/>
              <a:t> </a:t>
            </a:r>
            <a:r>
              <a:rPr lang="en-US" sz="2000" dirty="0" smtClean="0"/>
              <a:t>(95</a:t>
            </a:r>
            <a:r>
              <a:rPr lang="en-US" sz="2000" dirty="0"/>
              <a:t>% CI 88–96</a:t>
            </a:r>
            <a:r>
              <a:rPr lang="en-US" sz="2000" dirty="0" smtClean="0"/>
              <a:t>%)</a:t>
            </a:r>
          </a:p>
          <a:p>
            <a:pPr lvl="1"/>
            <a:r>
              <a:rPr lang="en-US" sz="2000" dirty="0" smtClean="0"/>
              <a:t>TRUS: 48% (42</a:t>
            </a:r>
            <a:r>
              <a:rPr lang="en-US" sz="2000" dirty="0"/>
              <a:t>–55</a:t>
            </a:r>
            <a:r>
              <a:rPr lang="en-US" sz="2000" dirty="0" smtClean="0"/>
              <a:t>%)</a:t>
            </a:r>
            <a:endParaRPr lang="en-US" sz="2000" dirty="0"/>
          </a:p>
          <a:p>
            <a:r>
              <a:rPr lang="en-US" sz="2400" dirty="0" smtClean="0"/>
              <a:t>Specificity </a:t>
            </a:r>
            <a:endParaRPr lang="en-US" dirty="0" smtClean="0"/>
          </a:p>
          <a:p>
            <a:pPr lvl="1"/>
            <a:r>
              <a:rPr lang="en-US" dirty="0" smtClean="0"/>
              <a:t>MRI: 41%</a:t>
            </a:r>
            <a:r>
              <a:rPr lang="en-US" dirty="0"/>
              <a:t> </a:t>
            </a:r>
            <a:r>
              <a:rPr lang="en-US" dirty="0" smtClean="0"/>
              <a:t>(36</a:t>
            </a:r>
            <a:r>
              <a:rPr lang="en-US" dirty="0"/>
              <a:t>–46</a:t>
            </a:r>
            <a:r>
              <a:rPr lang="en-US" dirty="0" smtClean="0"/>
              <a:t>%)</a:t>
            </a:r>
          </a:p>
          <a:p>
            <a:pPr lvl="1"/>
            <a:r>
              <a:rPr lang="en-US" dirty="0" smtClean="0"/>
              <a:t>TRUS: 96% (94</a:t>
            </a:r>
            <a:r>
              <a:rPr lang="en-US" dirty="0"/>
              <a:t>–98</a:t>
            </a:r>
            <a:r>
              <a:rPr lang="en-US" dirty="0" smtClean="0"/>
              <a:t>%</a:t>
            </a:r>
          </a:p>
          <a:p>
            <a:r>
              <a:rPr lang="en-US" sz="2400" dirty="0" smtClean="0"/>
              <a:t>TRUS: 6% (44/740) serious </a:t>
            </a:r>
            <a:r>
              <a:rPr lang="en-US" sz="2400" dirty="0"/>
              <a:t>adverse </a:t>
            </a:r>
            <a:r>
              <a:rPr lang="en-US" sz="2400" dirty="0" smtClean="0"/>
              <a:t>events</a:t>
            </a:r>
            <a:r>
              <a:rPr lang="en-US" sz="2400" dirty="0"/>
              <a:t> </a:t>
            </a:r>
            <a:r>
              <a:rPr lang="en-US" sz="2400" dirty="0" smtClean="0"/>
              <a:t>(8 sepsis)</a:t>
            </a:r>
            <a:endParaRPr lang="en-US" sz="2400" dirty="0"/>
          </a:p>
        </p:txBody>
      </p:sp>
      <p:grpSp>
        <p:nvGrpSpPr>
          <p:cNvPr id="7" name="Group 6"/>
          <p:cNvGrpSpPr/>
          <p:nvPr/>
        </p:nvGrpSpPr>
        <p:grpSpPr>
          <a:xfrm>
            <a:off x="315198" y="4876800"/>
            <a:ext cx="8513604" cy="1769551"/>
            <a:chOff x="616528" y="2895600"/>
            <a:chExt cx="7897091" cy="2403187"/>
          </a:xfrm>
        </p:grpSpPr>
        <p:pic>
          <p:nvPicPr>
            <p:cNvPr id="5" name="Picture 4"/>
            <p:cNvPicPr>
              <a:picLocks noChangeAspect="1"/>
            </p:cNvPicPr>
            <p:nvPr/>
          </p:nvPicPr>
          <p:blipFill rotWithShape="1">
            <a:blip r:embed="rId3"/>
            <a:srcRect t="56938"/>
            <a:stretch/>
          </p:blipFill>
          <p:spPr>
            <a:xfrm>
              <a:off x="616528" y="3683000"/>
              <a:ext cx="7897091" cy="1615787"/>
            </a:xfrm>
            <a:prstGeom prst="rect">
              <a:avLst/>
            </a:prstGeom>
          </p:spPr>
        </p:pic>
        <p:pic>
          <p:nvPicPr>
            <p:cNvPr id="6" name="Picture 5"/>
            <p:cNvPicPr>
              <a:picLocks noChangeAspect="1"/>
            </p:cNvPicPr>
            <p:nvPr/>
          </p:nvPicPr>
          <p:blipFill rotWithShape="1">
            <a:blip r:embed="rId3"/>
            <a:srcRect t="499" b="78347"/>
            <a:stretch/>
          </p:blipFill>
          <p:spPr>
            <a:xfrm>
              <a:off x="616528" y="2895600"/>
              <a:ext cx="7897091" cy="793749"/>
            </a:xfrm>
            <a:prstGeom prst="rect">
              <a:avLst/>
            </a:prstGeom>
          </p:spPr>
        </p:pic>
      </p:grpSp>
    </p:spTree>
    <p:extLst>
      <p:ext uri="{BB962C8B-B14F-4D97-AF65-F5344CB8AC3E}">
        <p14:creationId xmlns:p14="http://schemas.microsoft.com/office/powerpoint/2010/main" val="8544751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Pitfalls of Prostate MRI</a:t>
            </a:r>
            <a:endParaRPr lang="en-US" dirty="0"/>
          </a:p>
        </p:txBody>
      </p:sp>
      <p:sp>
        <p:nvSpPr>
          <p:cNvPr id="8" name="Rectangle 7"/>
          <p:cNvSpPr/>
          <p:nvPr/>
        </p:nvSpPr>
        <p:spPr>
          <a:xfrm>
            <a:off x="7696200" y="3059668"/>
            <a:ext cx="1330568" cy="369332"/>
          </a:xfrm>
          <a:prstGeom prst="rect">
            <a:avLst/>
          </a:prstGeom>
        </p:spPr>
        <p:txBody>
          <a:bodyPr wrap="square">
            <a:spAutoFit/>
          </a:bodyPr>
          <a:lstStyle/>
          <a:p>
            <a:pPr algn="ctr"/>
            <a:r>
              <a:rPr lang="en-US" dirty="0" smtClean="0"/>
              <a:t>Prostatitis</a:t>
            </a:r>
          </a:p>
        </p:txBody>
      </p:sp>
      <p:pic>
        <p:nvPicPr>
          <p:cNvPr id="4" name="Picture 3"/>
          <p:cNvPicPr>
            <a:picLocks noChangeAspect="1"/>
          </p:cNvPicPr>
          <p:nvPr/>
        </p:nvPicPr>
        <p:blipFill>
          <a:blip r:embed="rId3"/>
          <a:stretch>
            <a:fillRect/>
          </a:stretch>
        </p:blipFill>
        <p:spPr>
          <a:xfrm>
            <a:off x="-533400" y="-210312"/>
            <a:ext cx="4533265" cy="4179824"/>
          </a:xfrm>
          <a:prstGeom prst="rect">
            <a:avLst/>
          </a:prstGeom>
        </p:spPr>
      </p:pic>
      <p:pic>
        <p:nvPicPr>
          <p:cNvPr id="5" name="Picture 4"/>
          <p:cNvPicPr>
            <a:picLocks noChangeAspect="1"/>
          </p:cNvPicPr>
          <p:nvPr/>
        </p:nvPicPr>
        <p:blipFill>
          <a:blip r:embed="rId4"/>
          <a:stretch>
            <a:fillRect/>
          </a:stretch>
        </p:blipFill>
        <p:spPr>
          <a:xfrm>
            <a:off x="3212782" y="-210312"/>
            <a:ext cx="4533265" cy="4179824"/>
          </a:xfrm>
          <a:prstGeom prst="rect">
            <a:avLst/>
          </a:prstGeom>
        </p:spPr>
      </p:pic>
      <p:pic>
        <p:nvPicPr>
          <p:cNvPr id="6" name="Picture 5"/>
          <p:cNvPicPr>
            <a:picLocks noChangeAspect="1"/>
          </p:cNvPicPr>
          <p:nvPr/>
        </p:nvPicPr>
        <p:blipFill>
          <a:blip r:embed="rId5"/>
          <a:stretch>
            <a:fillRect/>
          </a:stretch>
        </p:blipFill>
        <p:spPr>
          <a:xfrm>
            <a:off x="-533400" y="3218688"/>
            <a:ext cx="4533265" cy="4179824"/>
          </a:xfrm>
          <a:prstGeom prst="rect">
            <a:avLst/>
          </a:prstGeom>
        </p:spPr>
      </p:pic>
      <p:pic>
        <p:nvPicPr>
          <p:cNvPr id="11" name="Picture 10"/>
          <p:cNvPicPr>
            <a:picLocks noChangeAspect="1"/>
          </p:cNvPicPr>
          <p:nvPr/>
        </p:nvPicPr>
        <p:blipFill>
          <a:blip r:embed="rId6"/>
          <a:stretch>
            <a:fillRect/>
          </a:stretch>
        </p:blipFill>
        <p:spPr>
          <a:xfrm>
            <a:off x="3212782" y="3218688"/>
            <a:ext cx="4533265" cy="4179824"/>
          </a:xfrm>
          <a:prstGeom prst="rect">
            <a:avLst/>
          </a:prstGeom>
        </p:spPr>
      </p:pic>
    </p:spTree>
    <p:extLst>
      <p:ext uri="{BB962C8B-B14F-4D97-AF65-F5344CB8AC3E}">
        <p14:creationId xmlns:p14="http://schemas.microsoft.com/office/powerpoint/2010/main" val="87212294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Pitfalls of Prostate MRI</a:t>
            </a:r>
            <a:endParaRPr lang="en-US" dirty="0"/>
          </a:p>
        </p:txBody>
      </p:sp>
      <p:sp>
        <p:nvSpPr>
          <p:cNvPr id="8" name="Rectangle 7"/>
          <p:cNvSpPr/>
          <p:nvPr/>
        </p:nvSpPr>
        <p:spPr>
          <a:xfrm>
            <a:off x="7467600" y="4267200"/>
            <a:ext cx="1676400" cy="1477328"/>
          </a:xfrm>
          <a:prstGeom prst="rect">
            <a:avLst/>
          </a:prstGeom>
        </p:spPr>
        <p:txBody>
          <a:bodyPr wrap="square">
            <a:spAutoFit/>
          </a:bodyPr>
          <a:lstStyle/>
          <a:p>
            <a:pPr algn="ctr"/>
            <a:r>
              <a:rPr lang="en-US" dirty="0" smtClean="0"/>
              <a:t>Granulomatous disease </a:t>
            </a:r>
          </a:p>
          <a:p>
            <a:pPr algn="ctr"/>
            <a:r>
              <a:rPr lang="en-US" dirty="0"/>
              <a:t>-</a:t>
            </a:r>
            <a:r>
              <a:rPr lang="en-US" dirty="0" smtClean="0"/>
              <a:t>BCG for previous bladder </a:t>
            </a:r>
            <a:r>
              <a:rPr lang="en-US" dirty="0" err="1" smtClean="0"/>
              <a:t>Ca</a:t>
            </a:r>
            <a:endParaRPr lang="en-US" dirty="0" smtClean="0"/>
          </a:p>
        </p:txBody>
      </p:sp>
      <p:pic>
        <p:nvPicPr>
          <p:cNvPr id="4" name="Picture 3"/>
          <p:cNvPicPr>
            <a:picLocks noChangeAspect="1"/>
          </p:cNvPicPr>
          <p:nvPr/>
        </p:nvPicPr>
        <p:blipFill>
          <a:blip r:embed="rId3"/>
          <a:stretch>
            <a:fillRect/>
          </a:stretch>
        </p:blipFill>
        <p:spPr>
          <a:xfrm>
            <a:off x="0" y="-304800"/>
            <a:ext cx="3746500" cy="3683000"/>
          </a:xfrm>
          <a:prstGeom prst="rect">
            <a:avLst/>
          </a:prstGeom>
        </p:spPr>
      </p:pic>
      <p:pic>
        <p:nvPicPr>
          <p:cNvPr id="5" name="Picture 4"/>
          <p:cNvPicPr>
            <a:picLocks noChangeAspect="1"/>
          </p:cNvPicPr>
          <p:nvPr/>
        </p:nvPicPr>
        <p:blipFill>
          <a:blip r:embed="rId4"/>
          <a:stretch>
            <a:fillRect/>
          </a:stretch>
        </p:blipFill>
        <p:spPr>
          <a:xfrm>
            <a:off x="3733800" y="-304800"/>
            <a:ext cx="3746500" cy="3683000"/>
          </a:xfrm>
          <a:prstGeom prst="rect">
            <a:avLst/>
          </a:prstGeom>
        </p:spPr>
      </p:pic>
      <p:pic>
        <p:nvPicPr>
          <p:cNvPr id="6" name="Picture 5"/>
          <p:cNvPicPr>
            <a:picLocks noChangeAspect="1"/>
          </p:cNvPicPr>
          <p:nvPr/>
        </p:nvPicPr>
        <p:blipFill>
          <a:blip r:embed="rId5"/>
          <a:stretch>
            <a:fillRect/>
          </a:stretch>
        </p:blipFill>
        <p:spPr>
          <a:xfrm>
            <a:off x="0" y="3352800"/>
            <a:ext cx="3746500" cy="3683000"/>
          </a:xfrm>
          <a:prstGeom prst="rect">
            <a:avLst/>
          </a:prstGeom>
        </p:spPr>
      </p:pic>
      <p:pic>
        <p:nvPicPr>
          <p:cNvPr id="10" name="Picture 9"/>
          <p:cNvPicPr>
            <a:picLocks noChangeAspect="1"/>
          </p:cNvPicPr>
          <p:nvPr/>
        </p:nvPicPr>
        <p:blipFill>
          <a:blip r:embed="rId6"/>
          <a:stretch>
            <a:fillRect/>
          </a:stretch>
        </p:blipFill>
        <p:spPr>
          <a:xfrm>
            <a:off x="3733800" y="3352800"/>
            <a:ext cx="3746500" cy="3683000"/>
          </a:xfrm>
          <a:prstGeom prst="rect">
            <a:avLst/>
          </a:prstGeom>
        </p:spPr>
      </p:pic>
    </p:spTree>
    <p:extLst>
      <p:ext uri="{BB962C8B-B14F-4D97-AF65-F5344CB8AC3E}">
        <p14:creationId xmlns:p14="http://schemas.microsoft.com/office/powerpoint/2010/main" val="394646695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Pitfalls of Prostate MRI</a:t>
            </a:r>
            <a:endParaRPr lang="en-US" dirty="0"/>
          </a:p>
        </p:txBody>
      </p:sp>
      <p:sp>
        <p:nvSpPr>
          <p:cNvPr id="8" name="Rectangle 7"/>
          <p:cNvSpPr/>
          <p:nvPr/>
        </p:nvSpPr>
        <p:spPr>
          <a:xfrm>
            <a:off x="117233" y="6400800"/>
            <a:ext cx="8909535" cy="369332"/>
          </a:xfrm>
          <a:prstGeom prst="rect">
            <a:avLst/>
          </a:prstGeom>
        </p:spPr>
        <p:txBody>
          <a:bodyPr>
            <a:spAutoFit/>
          </a:bodyPr>
          <a:lstStyle/>
          <a:p>
            <a:pPr algn="ctr"/>
            <a:r>
              <a:rPr lang="en-US" dirty="0" smtClean="0"/>
              <a:t>Diffusion distortion</a:t>
            </a:r>
          </a:p>
        </p:txBody>
      </p:sp>
      <p:pic>
        <p:nvPicPr>
          <p:cNvPr id="4" name="Picture 3"/>
          <p:cNvPicPr>
            <a:picLocks noChangeAspect="1"/>
          </p:cNvPicPr>
          <p:nvPr/>
        </p:nvPicPr>
        <p:blipFill>
          <a:blip r:embed="rId3"/>
          <a:stretch>
            <a:fillRect/>
          </a:stretch>
        </p:blipFill>
        <p:spPr>
          <a:xfrm>
            <a:off x="-152400" y="2209800"/>
            <a:ext cx="3746500" cy="3251200"/>
          </a:xfrm>
          <a:prstGeom prst="rect">
            <a:avLst/>
          </a:prstGeom>
        </p:spPr>
      </p:pic>
      <p:pic>
        <p:nvPicPr>
          <p:cNvPr id="5" name="Picture 4"/>
          <p:cNvPicPr>
            <a:picLocks noChangeAspect="1"/>
          </p:cNvPicPr>
          <p:nvPr/>
        </p:nvPicPr>
        <p:blipFill>
          <a:blip r:embed="rId4"/>
          <a:stretch>
            <a:fillRect/>
          </a:stretch>
        </p:blipFill>
        <p:spPr>
          <a:xfrm>
            <a:off x="2590800" y="2209800"/>
            <a:ext cx="3746500" cy="3238500"/>
          </a:xfrm>
          <a:prstGeom prst="rect">
            <a:avLst/>
          </a:prstGeom>
        </p:spPr>
      </p:pic>
    </p:spTree>
    <p:extLst>
      <p:ext uri="{BB962C8B-B14F-4D97-AF65-F5344CB8AC3E}">
        <p14:creationId xmlns:p14="http://schemas.microsoft.com/office/powerpoint/2010/main" val="58936447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Pitfalls of Prostate MRI</a:t>
            </a:r>
            <a:endParaRPr lang="en-US" dirty="0"/>
          </a:p>
        </p:txBody>
      </p:sp>
      <p:sp>
        <p:nvSpPr>
          <p:cNvPr id="8" name="Rectangle 7"/>
          <p:cNvSpPr/>
          <p:nvPr/>
        </p:nvSpPr>
        <p:spPr>
          <a:xfrm>
            <a:off x="117233" y="6400800"/>
            <a:ext cx="8909535" cy="369332"/>
          </a:xfrm>
          <a:prstGeom prst="rect">
            <a:avLst/>
          </a:prstGeom>
        </p:spPr>
        <p:txBody>
          <a:bodyPr>
            <a:spAutoFit/>
          </a:bodyPr>
          <a:lstStyle/>
          <a:p>
            <a:pPr algn="ctr"/>
            <a:r>
              <a:rPr lang="en-US" dirty="0" smtClean="0"/>
              <a:t>Diffusion distortion</a:t>
            </a:r>
          </a:p>
        </p:txBody>
      </p:sp>
      <p:pic>
        <p:nvPicPr>
          <p:cNvPr id="4" name="Picture 3"/>
          <p:cNvPicPr>
            <a:picLocks noChangeAspect="1"/>
          </p:cNvPicPr>
          <p:nvPr/>
        </p:nvPicPr>
        <p:blipFill>
          <a:blip r:embed="rId3"/>
          <a:stretch>
            <a:fillRect/>
          </a:stretch>
        </p:blipFill>
        <p:spPr>
          <a:xfrm>
            <a:off x="-152400" y="2209800"/>
            <a:ext cx="3746500" cy="3251200"/>
          </a:xfrm>
          <a:prstGeom prst="rect">
            <a:avLst/>
          </a:prstGeom>
        </p:spPr>
      </p:pic>
      <p:pic>
        <p:nvPicPr>
          <p:cNvPr id="5" name="Picture 4"/>
          <p:cNvPicPr>
            <a:picLocks noChangeAspect="1"/>
          </p:cNvPicPr>
          <p:nvPr/>
        </p:nvPicPr>
        <p:blipFill>
          <a:blip r:embed="rId4"/>
          <a:stretch>
            <a:fillRect/>
          </a:stretch>
        </p:blipFill>
        <p:spPr>
          <a:xfrm>
            <a:off x="2590800" y="2209800"/>
            <a:ext cx="3746500" cy="3238500"/>
          </a:xfrm>
          <a:prstGeom prst="rect">
            <a:avLst/>
          </a:prstGeom>
        </p:spPr>
      </p:pic>
      <p:pic>
        <p:nvPicPr>
          <p:cNvPr id="6" name="Picture 5"/>
          <p:cNvPicPr>
            <a:picLocks noChangeAspect="1"/>
          </p:cNvPicPr>
          <p:nvPr/>
        </p:nvPicPr>
        <p:blipFill>
          <a:blip r:embed="rId5"/>
          <a:stretch>
            <a:fillRect/>
          </a:stretch>
        </p:blipFill>
        <p:spPr>
          <a:xfrm>
            <a:off x="5486400" y="2209800"/>
            <a:ext cx="3746500" cy="3225800"/>
          </a:xfrm>
          <a:prstGeom prst="rect">
            <a:avLst/>
          </a:prstGeom>
        </p:spPr>
      </p:pic>
    </p:spTree>
    <p:extLst>
      <p:ext uri="{BB962C8B-B14F-4D97-AF65-F5344CB8AC3E}">
        <p14:creationId xmlns:p14="http://schemas.microsoft.com/office/powerpoint/2010/main" val="313172491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Pitfalls of Prostate MRI</a:t>
            </a:r>
            <a:endParaRPr lang="en-US" dirty="0"/>
          </a:p>
        </p:txBody>
      </p:sp>
      <p:sp>
        <p:nvSpPr>
          <p:cNvPr id="8" name="Rectangle 7"/>
          <p:cNvSpPr/>
          <p:nvPr/>
        </p:nvSpPr>
        <p:spPr>
          <a:xfrm>
            <a:off x="117233" y="6400800"/>
            <a:ext cx="8909535" cy="369332"/>
          </a:xfrm>
          <a:prstGeom prst="rect">
            <a:avLst/>
          </a:prstGeom>
        </p:spPr>
        <p:txBody>
          <a:bodyPr>
            <a:spAutoFit/>
          </a:bodyPr>
          <a:lstStyle/>
          <a:p>
            <a:pPr algn="ctr"/>
            <a:r>
              <a:rPr lang="en-US" dirty="0" smtClean="0"/>
              <a:t>Value of high-B-value imaging</a:t>
            </a:r>
          </a:p>
        </p:txBody>
      </p:sp>
      <p:pic>
        <p:nvPicPr>
          <p:cNvPr id="3" name="Picture 2"/>
          <p:cNvPicPr>
            <a:picLocks noChangeAspect="1"/>
          </p:cNvPicPr>
          <p:nvPr/>
        </p:nvPicPr>
        <p:blipFill>
          <a:blip r:embed="rId3"/>
          <a:stretch>
            <a:fillRect/>
          </a:stretch>
        </p:blipFill>
        <p:spPr>
          <a:xfrm>
            <a:off x="-304800" y="2362200"/>
            <a:ext cx="3746500" cy="3098800"/>
          </a:xfrm>
          <a:prstGeom prst="rect">
            <a:avLst/>
          </a:prstGeom>
        </p:spPr>
      </p:pic>
      <p:pic>
        <p:nvPicPr>
          <p:cNvPr id="7" name="Picture 6"/>
          <p:cNvPicPr>
            <a:picLocks noChangeAspect="1"/>
          </p:cNvPicPr>
          <p:nvPr/>
        </p:nvPicPr>
        <p:blipFill>
          <a:blip r:embed="rId4"/>
          <a:stretch>
            <a:fillRect/>
          </a:stretch>
        </p:blipFill>
        <p:spPr>
          <a:xfrm>
            <a:off x="2743200" y="2362200"/>
            <a:ext cx="3746500" cy="3098800"/>
          </a:xfrm>
          <a:prstGeom prst="rect">
            <a:avLst/>
          </a:prstGeom>
        </p:spPr>
      </p:pic>
    </p:spTree>
    <p:extLst>
      <p:ext uri="{BB962C8B-B14F-4D97-AF65-F5344CB8AC3E}">
        <p14:creationId xmlns:p14="http://schemas.microsoft.com/office/powerpoint/2010/main" val="313172491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Pitfalls of Prostate MRI</a:t>
            </a:r>
            <a:endParaRPr lang="en-US" dirty="0"/>
          </a:p>
        </p:txBody>
      </p:sp>
      <p:sp>
        <p:nvSpPr>
          <p:cNvPr id="8" name="Rectangle 7"/>
          <p:cNvSpPr/>
          <p:nvPr/>
        </p:nvSpPr>
        <p:spPr>
          <a:xfrm>
            <a:off x="117233" y="6400800"/>
            <a:ext cx="8909535" cy="369332"/>
          </a:xfrm>
          <a:prstGeom prst="rect">
            <a:avLst/>
          </a:prstGeom>
        </p:spPr>
        <p:txBody>
          <a:bodyPr>
            <a:spAutoFit/>
          </a:bodyPr>
          <a:lstStyle/>
          <a:p>
            <a:pPr algn="ctr"/>
            <a:r>
              <a:rPr lang="en-US" dirty="0" smtClean="0"/>
              <a:t>Value of high-B-value imaging</a:t>
            </a:r>
          </a:p>
        </p:txBody>
      </p:sp>
      <p:pic>
        <p:nvPicPr>
          <p:cNvPr id="3" name="Picture 2"/>
          <p:cNvPicPr>
            <a:picLocks noChangeAspect="1"/>
          </p:cNvPicPr>
          <p:nvPr/>
        </p:nvPicPr>
        <p:blipFill>
          <a:blip r:embed="rId3"/>
          <a:stretch>
            <a:fillRect/>
          </a:stretch>
        </p:blipFill>
        <p:spPr>
          <a:xfrm>
            <a:off x="-304800" y="2362200"/>
            <a:ext cx="3746500" cy="3098800"/>
          </a:xfrm>
          <a:prstGeom prst="rect">
            <a:avLst/>
          </a:prstGeom>
        </p:spPr>
      </p:pic>
      <p:pic>
        <p:nvPicPr>
          <p:cNvPr id="7" name="Picture 6"/>
          <p:cNvPicPr>
            <a:picLocks noChangeAspect="1"/>
          </p:cNvPicPr>
          <p:nvPr/>
        </p:nvPicPr>
        <p:blipFill>
          <a:blip r:embed="rId4"/>
          <a:stretch>
            <a:fillRect/>
          </a:stretch>
        </p:blipFill>
        <p:spPr>
          <a:xfrm>
            <a:off x="2743200" y="2362200"/>
            <a:ext cx="3746500" cy="3098800"/>
          </a:xfrm>
          <a:prstGeom prst="rect">
            <a:avLst/>
          </a:prstGeom>
        </p:spPr>
      </p:pic>
      <p:pic>
        <p:nvPicPr>
          <p:cNvPr id="4" name="Picture 3"/>
          <p:cNvPicPr>
            <a:picLocks noChangeAspect="1"/>
          </p:cNvPicPr>
          <p:nvPr/>
        </p:nvPicPr>
        <p:blipFill>
          <a:blip r:embed="rId5"/>
          <a:stretch>
            <a:fillRect/>
          </a:stretch>
        </p:blipFill>
        <p:spPr>
          <a:xfrm>
            <a:off x="5638800" y="2362200"/>
            <a:ext cx="3746500" cy="3098800"/>
          </a:xfrm>
          <a:prstGeom prst="rect">
            <a:avLst/>
          </a:prstGeom>
        </p:spPr>
      </p:pic>
    </p:spTree>
    <p:extLst>
      <p:ext uri="{BB962C8B-B14F-4D97-AF65-F5344CB8AC3E}">
        <p14:creationId xmlns:p14="http://schemas.microsoft.com/office/powerpoint/2010/main" val="346954354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Pitfalls of Prostate MRI</a:t>
            </a:r>
            <a:endParaRPr lang="en-US" dirty="0"/>
          </a:p>
        </p:txBody>
      </p:sp>
      <p:sp>
        <p:nvSpPr>
          <p:cNvPr id="8" name="Rectangle 7"/>
          <p:cNvSpPr/>
          <p:nvPr/>
        </p:nvSpPr>
        <p:spPr>
          <a:xfrm>
            <a:off x="117233" y="6400800"/>
            <a:ext cx="8909535" cy="369332"/>
          </a:xfrm>
          <a:prstGeom prst="rect">
            <a:avLst/>
          </a:prstGeom>
        </p:spPr>
        <p:txBody>
          <a:bodyPr>
            <a:spAutoFit/>
          </a:bodyPr>
          <a:lstStyle/>
          <a:p>
            <a:pPr algn="ctr"/>
            <a:r>
              <a:rPr lang="en-US" dirty="0" smtClean="0"/>
              <a:t>ADC Windowing</a:t>
            </a:r>
          </a:p>
        </p:txBody>
      </p:sp>
      <p:pic>
        <p:nvPicPr>
          <p:cNvPr id="4" name="Picture 3"/>
          <p:cNvPicPr>
            <a:picLocks noChangeAspect="1"/>
          </p:cNvPicPr>
          <p:nvPr/>
        </p:nvPicPr>
        <p:blipFill>
          <a:blip r:embed="rId3"/>
          <a:stretch>
            <a:fillRect/>
          </a:stretch>
        </p:blipFill>
        <p:spPr>
          <a:xfrm>
            <a:off x="-457200" y="2209800"/>
            <a:ext cx="3746500" cy="3467100"/>
          </a:xfrm>
          <a:prstGeom prst="rect">
            <a:avLst/>
          </a:prstGeom>
        </p:spPr>
      </p:pic>
      <p:pic>
        <p:nvPicPr>
          <p:cNvPr id="5" name="Picture 4"/>
          <p:cNvPicPr>
            <a:picLocks noChangeAspect="1"/>
          </p:cNvPicPr>
          <p:nvPr/>
        </p:nvPicPr>
        <p:blipFill>
          <a:blip r:embed="rId4"/>
          <a:stretch>
            <a:fillRect/>
          </a:stretch>
        </p:blipFill>
        <p:spPr>
          <a:xfrm>
            <a:off x="2667000" y="2209800"/>
            <a:ext cx="3746500" cy="3441700"/>
          </a:xfrm>
          <a:prstGeom prst="rect">
            <a:avLst/>
          </a:prstGeom>
        </p:spPr>
      </p:pic>
    </p:spTree>
    <p:extLst>
      <p:ext uri="{BB962C8B-B14F-4D97-AF65-F5344CB8AC3E}">
        <p14:creationId xmlns:p14="http://schemas.microsoft.com/office/powerpoint/2010/main" val="274087547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Pitfalls of Prostate MRI</a:t>
            </a:r>
            <a:endParaRPr lang="en-US" dirty="0"/>
          </a:p>
        </p:txBody>
      </p:sp>
      <p:sp>
        <p:nvSpPr>
          <p:cNvPr id="8" name="Rectangle 7"/>
          <p:cNvSpPr/>
          <p:nvPr/>
        </p:nvSpPr>
        <p:spPr>
          <a:xfrm>
            <a:off x="117233" y="6400800"/>
            <a:ext cx="8909535" cy="369332"/>
          </a:xfrm>
          <a:prstGeom prst="rect">
            <a:avLst/>
          </a:prstGeom>
        </p:spPr>
        <p:txBody>
          <a:bodyPr>
            <a:spAutoFit/>
          </a:bodyPr>
          <a:lstStyle/>
          <a:p>
            <a:pPr algn="ctr"/>
            <a:r>
              <a:rPr lang="en-US" dirty="0" smtClean="0"/>
              <a:t>ADC Windowing</a:t>
            </a:r>
          </a:p>
        </p:txBody>
      </p:sp>
      <p:pic>
        <p:nvPicPr>
          <p:cNvPr id="4" name="Picture 3"/>
          <p:cNvPicPr>
            <a:picLocks noChangeAspect="1"/>
          </p:cNvPicPr>
          <p:nvPr/>
        </p:nvPicPr>
        <p:blipFill>
          <a:blip r:embed="rId3"/>
          <a:stretch>
            <a:fillRect/>
          </a:stretch>
        </p:blipFill>
        <p:spPr>
          <a:xfrm>
            <a:off x="-457200" y="2209800"/>
            <a:ext cx="3746500" cy="3467100"/>
          </a:xfrm>
          <a:prstGeom prst="rect">
            <a:avLst/>
          </a:prstGeom>
        </p:spPr>
      </p:pic>
      <p:pic>
        <p:nvPicPr>
          <p:cNvPr id="5" name="Picture 4"/>
          <p:cNvPicPr>
            <a:picLocks noChangeAspect="1"/>
          </p:cNvPicPr>
          <p:nvPr/>
        </p:nvPicPr>
        <p:blipFill>
          <a:blip r:embed="rId4"/>
          <a:stretch>
            <a:fillRect/>
          </a:stretch>
        </p:blipFill>
        <p:spPr>
          <a:xfrm>
            <a:off x="2667000" y="2209800"/>
            <a:ext cx="3746500" cy="3441700"/>
          </a:xfrm>
          <a:prstGeom prst="rect">
            <a:avLst/>
          </a:prstGeom>
        </p:spPr>
      </p:pic>
      <p:pic>
        <p:nvPicPr>
          <p:cNvPr id="6" name="Picture 5"/>
          <p:cNvPicPr>
            <a:picLocks noChangeAspect="1"/>
          </p:cNvPicPr>
          <p:nvPr/>
        </p:nvPicPr>
        <p:blipFill>
          <a:blip r:embed="rId5"/>
          <a:stretch>
            <a:fillRect/>
          </a:stretch>
        </p:blipFill>
        <p:spPr>
          <a:xfrm>
            <a:off x="6096000" y="2209800"/>
            <a:ext cx="3746500" cy="3441700"/>
          </a:xfrm>
          <a:prstGeom prst="rect">
            <a:avLst/>
          </a:prstGeom>
        </p:spPr>
      </p:pic>
    </p:spTree>
    <p:extLst>
      <p:ext uri="{BB962C8B-B14F-4D97-AF65-F5344CB8AC3E}">
        <p14:creationId xmlns:p14="http://schemas.microsoft.com/office/powerpoint/2010/main" val="790014917"/>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52400" y="1828800"/>
            <a:ext cx="8839200" cy="4876800"/>
          </a:xfrm>
        </p:spPr>
        <p:txBody>
          <a:bodyPr>
            <a:noAutofit/>
          </a:bodyPr>
          <a:lstStyle/>
          <a:p>
            <a:pPr marL="633222" indent="-514350">
              <a:buFont typeface="+mj-lt"/>
              <a:buAutoNum type="arabicPeriod"/>
            </a:pPr>
            <a:r>
              <a:rPr lang="en-US" sz="1900" dirty="0"/>
              <a:t>American Cancer Society.  (</a:t>
            </a:r>
            <a:r>
              <a:rPr lang="en-US" sz="1900" dirty="0" smtClean="0"/>
              <a:t>2016) </a:t>
            </a:r>
            <a:r>
              <a:rPr lang="en-US" sz="1900" dirty="0"/>
              <a:t>Cancer Facts &amp; Figures </a:t>
            </a:r>
            <a:r>
              <a:rPr lang="en-US" sz="1900" dirty="0" smtClean="0"/>
              <a:t>2016.  </a:t>
            </a:r>
            <a:r>
              <a:rPr lang="en-US" sz="1900" dirty="0"/>
              <a:t>Atlanta.</a:t>
            </a:r>
          </a:p>
          <a:p>
            <a:pPr marL="633222" indent="-514350">
              <a:buFont typeface="+mj-lt"/>
              <a:buAutoNum type="arabicPeriod"/>
            </a:pPr>
            <a:r>
              <a:rPr lang="en-US" sz="1900" dirty="0"/>
              <a:t>Moyer VA, U.S. Preventative Services Task Force. (2012) Screening for prostate cancer: U.S. Preventive Services Task Force recommendation statement. </a:t>
            </a:r>
            <a:r>
              <a:rPr lang="en-US" sz="1900" i="1" dirty="0"/>
              <a:t>Ann Intern Med 157(2):120-134.</a:t>
            </a:r>
          </a:p>
          <a:p>
            <a:pPr marL="633222" indent="-514350">
              <a:buFont typeface="+mj-lt"/>
              <a:buAutoNum type="arabicPeriod"/>
            </a:pPr>
            <a:r>
              <a:rPr lang="en-US" sz="1900" dirty="0" err="1"/>
              <a:t>Barentsz</a:t>
            </a:r>
            <a:r>
              <a:rPr lang="en-US" sz="1900" dirty="0"/>
              <a:t> JO, </a:t>
            </a:r>
            <a:r>
              <a:rPr lang="en-US" sz="1900" dirty="0" err="1"/>
              <a:t>Richenberg</a:t>
            </a:r>
            <a:r>
              <a:rPr lang="en-US" sz="1900" dirty="0"/>
              <a:t> J, Clements R, et al. (2012) ESUR prostate MR guidelines 2012. </a:t>
            </a:r>
            <a:r>
              <a:rPr lang="en-US" sz="1900" i="1" dirty="0"/>
              <a:t>Eur </a:t>
            </a:r>
            <a:r>
              <a:rPr lang="en-US" sz="1900" i="1" dirty="0" err="1"/>
              <a:t>Radiol</a:t>
            </a:r>
            <a:r>
              <a:rPr lang="en-US" sz="1900" i="1" dirty="0"/>
              <a:t> 22(4):746-757.</a:t>
            </a:r>
          </a:p>
          <a:p>
            <a:pPr marL="633222" indent="-514350">
              <a:buFont typeface="+mj-lt"/>
              <a:buAutoNum type="arabicPeriod"/>
            </a:pPr>
            <a:r>
              <a:rPr lang="en-US" sz="1900" dirty="0" err="1"/>
              <a:t>Weinreb</a:t>
            </a:r>
            <a:r>
              <a:rPr lang="en-US" sz="1900" dirty="0"/>
              <a:t> JC, </a:t>
            </a:r>
            <a:r>
              <a:rPr lang="en-US" sz="1900" dirty="0" err="1"/>
              <a:t>Barentsz</a:t>
            </a:r>
            <a:r>
              <a:rPr lang="en-US" sz="1900" dirty="0"/>
              <a:t> JO, </a:t>
            </a:r>
            <a:r>
              <a:rPr lang="en-US" sz="1900" dirty="0" err="1"/>
              <a:t>Choyke</a:t>
            </a:r>
            <a:r>
              <a:rPr lang="en-US" sz="1900" dirty="0"/>
              <a:t> PL, et al. (2016) PI-RADS Prostate Imaging - Reporting and Data System: 2015, Version 2. </a:t>
            </a:r>
            <a:r>
              <a:rPr lang="en-US" sz="1900" i="1" dirty="0"/>
              <a:t>Eur Urol 69(1):16-40.</a:t>
            </a:r>
          </a:p>
          <a:p>
            <a:pPr marL="633222" indent="-514350">
              <a:buFont typeface="+mj-lt"/>
              <a:buAutoNum type="arabicPeriod"/>
            </a:pPr>
            <a:r>
              <a:rPr lang="en-US" sz="1900" dirty="0" err="1"/>
              <a:t>Leake</a:t>
            </a:r>
            <a:r>
              <a:rPr lang="en-US" sz="1900" dirty="0"/>
              <a:t> JL, Hardman R, </a:t>
            </a:r>
            <a:r>
              <a:rPr lang="en-US" sz="1900" dirty="0" err="1"/>
              <a:t>Ojili</a:t>
            </a:r>
            <a:r>
              <a:rPr lang="en-US" sz="1900" dirty="0"/>
              <a:t> V, et al. (2014) Prostate MRI: access to and current practice of PMRI in the United States. </a:t>
            </a:r>
            <a:r>
              <a:rPr lang="en-US" sz="1900" i="1" dirty="0"/>
              <a:t>J Am </a:t>
            </a:r>
            <a:r>
              <a:rPr lang="en-US" sz="1900" i="1" dirty="0" err="1"/>
              <a:t>Coll</a:t>
            </a:r>
            <a:r>
              <a:rPr lang="en-US" sz="1900" i="1" dirty="0"/>
              <a:t> </a:t>
            </a:r>
            <a:r>
              <a:rPr lang="en-US" sz="1900" i="1" dirty="0" err="1"/>
              <a:t>Radiol</a:t>
            </a:r>
            <a:r>
              <a:rPr lang="en-US" sz="1900" i="1" dirty="0"/>
              <a:t> 11(2):156-160.</a:t>
            </a:r>
          </a:p>
          <a:p>
            <a:pPr marL="633222" indent="-514350">
              <a:buFont typeface="+mj-lt"/>
              <a:buAutoNum type="arabicPeriod"/>
            </a:pPr>
            <a:r>
              <a:rPr lang="en-US" sz="1900" dirty="0" err="1"/>
              <a:t>Bonekamp</a:t>
            </a:r>
            <a:r>
              <a:rPr lang="en-US" sz="1900" dirty="0"/>
              <a:t> D, Jacobs MA, El-</a:t>
            </a:r>
            <a:r>
              <a:rPr lang="en-US" sz="1900" dirty="0" err="1"/>
              <a:t>Khouli</a:t>
            </a:r>
            <a:r>
              <a:rPr lang="en-US" sz="1900" dirty="0"/>
              <a:t> R, et al. (2011) Advancements in MR imaging of the prostate: from diagnosis to interventions. </a:t>
            </a:r>
            <a:r>
              <a:rPr lang="en-US" sz="1900" i="1" dirty="0" err="1"/>
              <a:t>Radiographics</a:t>
            </a:r>
            <a:r>
              <a:rPr lang="en-US" sz="1900" i="1" dirty="0"/>
              <a:t> 31(3):677-703</a:t>
            </a:r>
            <a:r>
              <a:rPr lang="en-US" sz="1900" i="1" dirty="0" smtClean="0"/>
              <a:t>.</a:t>
            </a:r>
          </a:p>
          <a:p>
            <a:pPr marL="633222" indent="-514350">
              <a:buFont typeface="+mj-lt"/>
              <a:buAutoNum type="arabicPeriod"/>
            </a:pPr>
            <a:r>
              <a:rPr lang="en-US" sz="1900" dirty="0" err="1" smtClean="0"/>
              <a:t>Rosenkrantz</a:t>
            </a:r>
            <a:r>
              <a:rPr lang="en-US" sz="1900" dirty="0" smtClean="0"/>
              <a:t> AB, Taneja2 SS. Radiologist</a:t>
            </a:r>
            <a:r>
              <a:rPr lang="en-US" sz="1900" dirty="0"/>
              <a:t>, Be Aware: Ten Pitfalls That Confound the Interpretation of </a:t>
            </a:r>
            <a:r>
              <a:rPr lang="en-US" sz="1900" dirty="0" err="1"/>
              <a:t>Multiparametric</a:t>
            </a:r>
            <a:r>
              <a:rPr lang="en-US" sz="1900" dirty="0"/>
              <a:t> Prostate </a:t>
            </a:r>
            <a:r>
              <a:rPr lang="en-US" sz="1900" dirty="0" smtClean="0"/>
              <a:t>MRI. </a:t>
            </a:r>
            <a:r>
              <a:rPr lang="pt-BR" sz="1900" dirty="0"/>
              <a:t>Am. J. Radio. 2014;202: 109-</a:t>
            </a:r>
            <a:r>
              <a:rPr lang="pt-BR" sz="1900" dirty="0" smtClean="0"/>
              <a:t>120.</a:t>
            </a:r>
            <a:endParaRPr lang="en-US" sz="1900" dirty="0"/>
          </a:p>
          <a:p>
            <a:pPr marL="633222" indent="-514350">
              <a:buFont typeface="+mj-lt"/>
              <a:buAutoNum type="arabicPeriod"/>
            </a:pPr>
            <a:endParaRPr lang="en-US" sz="1900"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PROMIS of MRI</a:t>
            </a:r>
            <a:endParaRPr lang="en-US" dirty="0"/>
          </a:p>
        </p:txBody>
      </p:sp>
      <p:pic>
        <p:nvPicPr>
          <p:cNvPr id="10" name="Picture 9"/>
          <p:cNvPicPr>
            <a:picLocks noChangeAspect="1"/>
          </p:cNvPicPr>
          <p:nvPr/>
        </p:nvPicPr>
        <p:blipFill>
          <a:blip r:embed="rId3"/>
          <a:stretch>
            <a:fillRect/>
          </a:stretch>
        </p:blipFill>
        <p:spPr>
          <a:xfrm>
            <a:off x="865718" y="1900135"/>
            <a:ext cx="7399864" cy="4182532"/>
          </a:xfrm>
          <a:prstGeom prst="rect">
            <a:avLst/>
          </a:prstGeom>
        </p:spPr>
      </p:pic>
    </p:spTree>
    <p:extLst>
      <p:ext uri="{BB962C8B-B14F-4D97-AF65-F5344CB8AC3E}">
        <p14:creationId xmlns:p14="http://schemas.microsoft.com/office/powerpoint/2010/main" val="91567967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PROMIS of MRI</a:t>
            </a:r>
            <a:endParaRPr lang="en-US" dirty="0"/>
          </a:p>
        </p:txBody>
      </p:sp>
      <p:pic>
        <p:nvPicPr>
          <p:cNvPr id="12" name="Picture 11"/>
          <p:cNvPicPr>
            <a:picLocks noChangeAspect="1"/>
          </p:cNvPicPr>
          <p:nvPr/>
        </p:nvPicPr>
        <p:blipFill>
          <a:blip r:embed="rId3"/>
          <a:stretch>
            <a:fillRect/>
          </a:stretch>
        </p:blipFill>
        <p:spPr>
          <a:xfrm>
            <a:off x="228600" y="1905000"/>
            <a:ext cx="5715000" cy="4368800"/>
          </a:xfrm>
          <a:prstGeom prst="rect">
            <a:avLst/>
          </a:prstGeom>
        </p:spPr>
      </p:pic>
    </p:spTree>
    <p:extLst>
      <p:ext uri="{BB962C8B-B14F-4D97-AF65-F5344CB8AC3E}">
        <p14:creationId xmlns:p14="http://schemas.microsoft.com/office/powerpoint/2010/main" val="42666670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PROMIS of MRI</a:t>
            </a:r>
            <a:endParaRPr lang="en-US" dirty="0"/>
          </a:p>
        </p:txBody>
      </p:sp>
      <p:pic>
        <p:nvPicPr>
          <p:cNvPr id="12" name="Picture 11"/>
          <p:cNvPicPr>
            <a:picLocks noChangeAspect="1"/>
          </p:cNvPicPr>
          <p:nvPr/>
        </p:nvPicPr>
        <p:blipFill>
          <a:blip r:embed="rId3"/>
          <a:stretch>
            <a:fillRect/>
          </a:stretch>
        </p:blipFill>
        <p:spPr>
          <a:xfrm>
            <a:off x="228600" y="1905000"/>
            <a:ext cx="5715000" cy="4368800"/>
          </a:xfrm>
          <a:prstGeom prst="rect">
            <a:avLst/>
          </a:prstGeom>
        </p:spPr>
      </p:pic>
      <p:pic>
        <p:nvPicPr>
          <p:cNvPr id="6" name="Picture 5"/>
          <p:cNvPicPr>
            <a:picLocks noChangeAspect="1"/>
          </p:cNvPicPr>
          <p:nvPr/>
        </p:nvPicPr>
        <p:blipFill>
          <a:blip r:embed="rId4"/>
          <a:stretch>
            <a:fillRect/>
          </a:stretch>
        </p:blipFill>
        <p:spPr>
          <a:xfrm>
            <a:off x="3885882" y="1808065"/>
            <a:ext cx="4648518" cy="4592735"/>
          </a:xfrm>
          <a:prstGeom prst="rect">
            <a:avLst/>
          </a:prstGeom>
        </p:spPr>
      </p:pic>
    </p:spTree>
    <p:extLst>
      <p:ext uri="{BB962C8B-B14F-4D97-AF65-F5344CB8AC3E}">
        <p14:creationId xmlns:p14="http://schemas.microsoft.com/office/powerpoint/2010/main" val="42666670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Prostate Magnetic Resonance Imaging </a:t>
            </a:r>
            <a:endParaRPr lang="en-US" sz="3600" dirty="0"/>
          </a:p>
        </p:txBody>
      </p:sp>
      <p:sp>
        <p:nvSpPr>
          <p:cNvPr id="3" name="Content Placeholder 2"/>
          <p:cNvSpPr>
            <a:spLocks noGrp="1"/>
          </p:cNvSpPr>
          <p:nvPr>
            <p:ph idx="1"/>
          </p:nvPr>
        </p:nvSpPr>
        <p:spPr/>
        <p:txBody>
          <a:bodyPr>
            <a:normAutofit fontScale="92500" lnSpcReduction="20000"/>
          </a:bodyPr>
          <a:lstStyle/>
          <a:p>
            <a:r>
              <a:rPr lang="en-US" dirty="0" smtClean="0"/>
              <a:t>Initially T1 and T2 weighted sequences only</a:t>
            </a:r>
          </a:p>
          <a:p>
            <a:pPr lvl="2"/>
            <a:r>
              <a:rPr lang="en-US" dirty="0" err="1" smtClean="0"/>
              <a:t>Locoregional</a:t>
            </a:r>
            <a:r>
              <a:rPr lang="en-US" dirty="0" smtClean="0"/>
              <a:t> staging</a:t>
            </a:r>
          </a:p>
          <a:p>
            <a:r>
              <a:rPr lang="en-US" dirty="0" err="1" smtClean="0"/>
              <a:t>Multiparametric</a:t>
            </a:r>
            <a:r>
              <a:rPr lang="en-US" dirty="0" smtClean="0"/>
              <a:t> PMR now includes:</a:t>
            </a:r>
          </a:p>
          <a:p>
            <a:pPr lvl="1"/>
            <a:r>
              <a:rPr lang="en-US" dirty="0" smtClean="0"/>
              <a:t>Diffusion Weighted Imaging (DWI)/ Apparent Diffusion Coefficient (ADC)</a:t>
            </a:r>
          </a:p>
          <a:p>
            <a:pPr lvl="1"/>
            <a:r>
              <a:rPr lang="en-US" dirty="0" smtClean="0"/>
              <a:t>Dynamic Contrast Enhancement (DCE)</a:t>
            </a:r>
          </a:p>
          <a:p>
            <a:r>
              <a:rPr lang="en-US" dirty="0" smtClean="0"/>
              <a:t>Expansion of clinical applications</a:t>
            </a:r>
          </a:p>
          <a:p>
            <a:pPr lvl="2"/>
            <a:r>
              <a:rPr lang="en-US" dirty="0" smtClean="0"/>
              <a:t>Lesion detection and localization</a:t>
            </a:r>
          </a:p>
          <a:p>
            <a:pPr lvl="2"/>
            <a:r>
              <a:rPr lang="en-US" dirty="0" smtClean="0"/>
              <a:t>Risk stratification</a:t>
            </a:r>
          </a:p>
          <a:p>
            <a:pPr lvl="2"/>
            <a:r>
              <a:rPr lang="en-US" dirty="0" smtClean="0"/>
              <a:t>Active surveillance</a:t>
            </a:r>
          </a:p>
          <a:p>
            <a:pPr lvl="2"/>
            <a:r>
              <a:rPr lang="en-US" dirty="0" smtClean="0"/>
              <a:t>Evaluation for disease recurrence</a:t>
            </a:r>
          </a:p>
          <a:p>
            <a:pPr lvl="2"/>
            <a:r>
              <a:rPr lang="en-US" dirty="0" smtClean="0"/>
              <a:t>Image guidance for biopsy, surgical planning, and focal therapy</a:t>
            </a:r>
          </a:p>
          <a:p>
            <a:pPr lvl="1"/>
            <a:endParaRPr lang="en-US"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14132</TotalTime>
  <Words>3498</Words>
  <Application>Microsoft Macintosh PowerPoint</Application>
  <PresentationFormat>On-screen Show (4:3)</PresentationFormat>
  <Paragraphs>445</Paragraphs>
  <Slides>58</Slides>
  <Notes>37</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Module</vt:lpstr>
      <vt:lpstr>Developing a Multidisciplinary Prostate MRI Program:</vt:lpstr>
      <vt:lpstr>PowerPoint Presentation</vt:lpstr>
      <vt:lpstr>Prostate Cancer (PCa) Background</vt:lpstr>
      <vt:lpstr>PCa Screening Controversy</vt:lpstr>
      <vt:lpstr>The PROMIS of MRI</vt:lpstr>
      <vt:lpstr>The PROMIS of MRI</vt:lpstr>
      <vt:lpstr>The PROMIS of MRI</vt:lpstr>
      <vt:lpstr>The PROMIS of MRI</vt:lpstr>
      <vt:lpstr>Prostate Magnetic Resonance Imaging </vt:lpstr>
      <vt:lpstr>Prostate Magnetic Resonance Imaging </vt:lpstr>
      <vt:lpstr>Current State of PMR Programs</vt:lpstr>
      <vt:lpstr>Advanced Radiology Services</vt:lpstr>
      <vt:lpstr>Evolution of PMRI Program</vt:lpstr>
      <vt:lpstr>Patient outcomes</vt:lpstr>
      <vt:lpstr>PowerPoint Presentation</vt:lpstr>
      <vt:lpstr>Results</vt:lpstr>
      <vt:lpstr>PMR Studies</vt:lpstr>
      <vt:lpstr>Results</vt:lpstr>
      <vt:lpstr>Ordering Physicians</vt:lpstr>
      <vt:lpstr>Multispecialty Meetings</vt:lpstr>
      <vt:lpstr>Image Quality: 2012 vs. 2015</vt:lpstr>
      <vt:lpstr>Impact of Multispecialty Review</vt:lpstr>
      <vt:lpstr>Suspicion Level by Era</vt:lpstr>
      <vt:lpstr>Suspicion Level by Era</vt:lpstr>
      <vt:lpstr>Suspicion Level by Era</vt:lpstr>
      <vt:lpstr>Biopsy Results</vt:lpstr>
      <vt:lpstr>PMR Staging: All Patients</vt:lpstr>
      <vt:lpstr>PMR Staging: PCa Patients</vt:lpstr>
      <vt:lpstr>Staging Accuracy at Prostatectomy</vt:lpstr>
      <vt:lpstr>Discussion</vt:lpstr>
      <vt:lpstr>Limitations</vt:lpstr>
      <vt:lpstr>Future Directions</vt:lpstr>
      <vt:lpstr>Conclusion </vt:lpstr>
      <vt:lpstr>Conclusion </vt:lpstr>
      <vt:lpstr>PowerPoint Presentation</vt:lpstr>
      <vt:lpstr>PowerPoint Presentation</vt:lpstr>
      <vt:lpstr>PowerPoint Presentation</vt:lpstr>
      <vt:lpstr>Pitfalls of Prostate MRI</vt:lpstr>
      <vt:lpstr>Pitfalls of Prostate MRI</vt:lpstr>
      <vt:lpstr>Pitfalls of Prostate MRI</vt:lpstr>
      <vt:lpstr>Pitfalls of Prostate MRI</vt:lpstr>
      <vt:lpstr>Pitfalls of Prostate MRI</vt:lpstr>
      <vt:lpstr>Pitfalls of Prostate MRI</vt:lpstr>
      <vt:lpstr>Pitfalls of Prostate MRI</vt:lpstr>
      <vt:lpstr>Pitfalls of Prostate MRI</vt:lpstr>
      <vt:lpstr>Pitfalls of Prostate MRI</vt:lpstr>
      <vt:lpstr>Pitfalls of Prostate MRI</vt:lpstr>
      <vt:lpstr>Pitfalls of Prostate MRI</vt:lpstr>
      <vt:lpstr>Pitfalls of Prostate MRI</vt:lpstr>
      <vt:lpstr>Pitfalls of Prostate MRI</vt:lpstr>
      <vt:lpstr>Pitfalls of Prostate MRI</vt:lpstr>
      <vt:lpstr>Pitfalls of Prostate MRI</vt:lpstr>
      <vt:lpstr>Pitfalls of Prostate MRI</vt:lpstr>
      <vt:lpstr>Pitfalls of Prostate MRI</vt:lpstr>
      <vt:lpstr>Pitfalls of Prostate MRI</vt:lpstr>
      <vt:lpstr>Pitfalls of Prostate MRI</vt:lpstr>
      <vt:lpstr>Pitfalls of Prostate MRI</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Prostate multi-parametric MRI program implementation and impact: Initial clinical experience in a community-based health system</dc:title>
  <dc:creator>crnf</dc:creator>
  <cp:lastModifiedBy>Andy Moriarity</cp:lastModifiedBy>
  <cp:revision>213</cp:revision>
  <dcterms:created xsi:type="dcterms:W3CDTF">2016-04-19T23:08:24Z</dcterms:created>
  <dcterms:modified xsi:type="dcterms:W3CDTF">2017-04-30T17:15:25Z</dcterms:modified>
</cp:coreProperties>
</file>