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1" r:id="rId6"/>
    <p:sldId id="262" r:id="rId7"/>
    <p:sldId id="263" r:id="rId8"/>
    <p:sldId id="268" r:id="rId9"/>
    <p:sldId id="264" r:id="rId10"/>
    <p:sldId id="269" r:id="rId11"/>
    <p:sldId id="265" r:id="rId12"/>
    <p:sldId id="266" r:id="rId13"/>
    <p:sldId id="267" r:id="rId14"/>
    <p:sldId id="270" r:id="rId15"/>
    <p:sldId id="271" r:id="rId16"/>
    <p:sldId id="272" r:id="rId17"/>
    <p:sldId id="273" r:id="rId18"/>
    <p:sldId id="300" r:id="rId19"/>
    <p:sldId id="301" r:id="rId20"/>
    <p:sldId id="302" r:id="rId21"/>
    <p:sldId id="312" r:id="rId22"/>
    <p:sldId id="313" r:id="rId23"/>
    <p:sldId id="314" r:id="rId24"/>
    <p:sldId id="274" r:id="rId25"/>
    <p:sldId id="275" r:id="rId26"/>
    <p:sldId id="303" r:id="rId27"/>
    <p:sldId id="304" r:id="rId28"/>
    <p:sldId id="305" r:id="rId29"/>
    <p:sldId id="306" r:id="rId30"/>
    <p:sldId id="276" r:id="rId31"/>
    <p:sldId id="277" r:id="rId32"/>
    <p:sldId id="278" r:id="rId33"/>
    <p:sldId id="279" r:id="rId34"/>
    <p:sldId id="280" r:id="rId35"/>
    <p:sldId id="307" r:id="rId36"/>
    <p:sldId id="281" r:id="rId37"/>
    <p:sldId id="311" r:id="rId38"/>
    <p:sldId id="282" r:id="rId39"/>
    <p:sldId id="308" r:id="rId40"/>
    <p:sldId id="283" r:id="rId41"/>
    <p:sldId id="284" r:id="rId42"/>
    <p:sldId id="289" r:id="rId43"/>
    <p:sldId id="310" r:id="rId44"/>
    <p:sldId id="285" r:id="rId45"/>
    <p:sldId id="286" r:id="rId46"/>
    <p:sldId id="287" r:id="rId47"/>
    <p:sldId id="288" r:id="rId48"/>
    <p:sldId id="290" r:id="rId49"/>
    <p:sldId id="291" r:id="rId50"/>
    <p:sldId id="292" r:id="rId51"/>
    <p:sldId id="293" r:id="rId52"/>
    <p:sldId id="294" r:id="rId53"/>
    <p:sldId id="295" r:id="rId54"/>
    <p:sldId id="299" r:id="rId55"/>
    <p:sldId id="296" r:id="rId56"/>
    <p:sldId id="309" r:id="rId57"/>
    <p:sldId id="297" r:id="rId58"/>
    <p:sldId id="298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6" autoAdjust="0"/>
    <p:restoredTop sz="94660"/>
  </p:normalViewPr>
  <p:slideViewPr>
    <p:cSldViewPr snapToGrid="0">
      <p:cViewPr>
        <p:scale>
          <a:sx n="88" d="100"/>
          <a:sy n="88" d="100"/>
        </p:scale>
        <p:origin x="69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5C01-9249-46C5-A35F-3F1055A2AD3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14AD-A565-48CF-98F4-542DBDADC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54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5C01-9249-46C5-A35F-3F1055A2AD3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14AD-A565-48CF-98F4-542DBDADC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7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5C01-9249-46C5-A35F-3F1055A2AD3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14AD-A565-48CF-98F4-542DBDADC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59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5C01-9249-46C5-A35F-3F1055A2AD3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14AD-A565-48CF-98F4-542DBDADC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85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5C01-9249-46C5-A35F-3F1055A2AD3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14AD-A565-48CF-98F4-542DBDADC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85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5C01-9249-46C5-A35F-3F1055A2AD3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14AD-A565-48CF-98F4-542DBDADC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60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5C01-9249-46C5-A35F-3F1055A2AD3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14AD-A565-48CF-98F4-542DBDADC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87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5C01-9249-46C5-A35F-3F1055A2AD3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14AD-A565-48CF-98F4-542DBDADC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5C01-9249-46C5-A35F-3F1055A2AD3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14AD-A565-48CF-98F4-542DBDADC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83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5C01-9249-46C5-A35F-3F1055A2AD3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14AD-A565-48CF-98F4-542DBDADC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24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5C01-9249-46C5-A35F-3F1055A2AD3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14AD-A565-48CF-98F4-542DBDADC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77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F5C01-9249-46C5-A35F-3F1055A2AD3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D14AD-A565-48CF-98F4-542DBDADC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3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.jpg"/><Relationship Id="rId117" Type="http://schemas.openxmlformats.org/officeDocument/2006/relationships/image" Target="../media/image125.jpg"/><Relationship Id="rId21" Type="http://schemas.openxmlformats.org/officeDocument/2006/relationships/image" Target="../media/image29.jpg"/><Relationship Id="rId42" Type="http://schemas.openxmlformats.org/officeDocument/2006/relationships/image" Target="../media/image50.jpg"/><Relationship Id="rId47" Type="http://schemas.openxmlformats.org/officeDocument/2006/relationships/image" Target="../media/image55.jpg"/><Relationship Id="rId63" Type="http://schemas.openxmlformats.org/officeDocument/2006/relationships/image" Target="../media/image71.jpg"/><Relationship Id="rId68" Type="http://schemas.openxmlformats.org/officeDocument/2006/relationships/image" Target="../media/image76.jpg"/><Relationship Id="rId84" Type="http://schemas.openxmlformats.org/officeDocument/2006/relationships/image" Target="../media/image92.jpg"/><Relationship Id="rId89" Type="http://schemas.openxmlformats.org/officeDocument/2006/relationships/image" Target="../media/image97.jpg"/><Relationship Id="rId112" Type="http://schemas.openxmlformats.org/officeDocument/2006/relationships/image" Target="../media/image120.jpg"/><Relationship Id="rId133" Type="http://schemas.openxmlformats.org/officeDocument/2006/relationships/image" Target="../media/image141.jpg"/><Relationship Id="rId138" Type="http://schemas.openxmlformats.org/officeDocument/2006/relationships/image" Target="../media/image146.jpg"/><Relationship Id="rId154" Type="http://schemas.openxmlformats.org/officeDocument/2006/relationships/image" Target="../media/image162.jpg"/><Relationship Id="rId16" Type="http://schemas.openxmlformats.org/officeDocument/2006/relationships/image" Target="../media/image24.jpg"/><Relationship Id="rId107" Type="http://schemas.openxmlformats.org/officeDocument/2006/relationships/image" Target="../media/image115.jpg"/><Relationship Id="rId11" Type="http://schemas.openxmlformats.org/officeDocument/2006/relationships/image" Target="../media/image19.jpg"/><Relationship Id="rId32" Type="http://schemas.openxmlformats.org/officeDocument/2006/relationships/image" Target="../media/image40.jpg"/><Relationship Id="rId37" Type="http://schemas.openxmlformats.org/officeDocument/2006/relationships/image" Target="../media/image45.jpg"/><Relationship Id="rId53" Type="http://schemas.openxmlformats.org/officeDocument/2006/relationships/image" Target="../media/image61.jpg"/><Relationship Id="rId58" Type="http://schemas.openxmlformats.org/officeDocument/2006/relationships/image" Target="../media/image66.jpg"/><Relationship Id="rId74" Type="http://schemas.openxmlformats.org/officeDocument/2006/relationships/image" Target="../media/image82.jpg"/><Relationship Id="rId79" Type="http://schemas.openxmlformats.org/officeDocument/2006/relationships/image" Target="../media/image87.jpg"/><Relationship Id="rId102" Type="http://schemas.openxmlformats.org/officeDocument/2006/relationships/image" Target="../media/image110.jpg"/><Relationship Id="rId123" Type="http://schemas.openxmlformats.org/officeDocument/2006/relationships/image" Target="../media/image131.jpg"/><Relationship Id="rId128" Type="http://schemas.openxmlformats.org/officeDocument/2006/relationships/image" Target="../media/image136.jpg"/><Relationship Id="rId144" Type="http://schemas.openxmlformats.org/officeDocument/2006/relationships/image" Target="../media/image152.jpg"/><Relationship Id="rId149" Type="http://schemas.openxmlformats.org/officeDocument/2006/relationships/image" Target="../media/image157.jpg"/><Relationship Id="rId5" Type="http://schemas.openxmlformats.org/officeDocument/2006/relationships/image" Target="../media/image13.jpg"/><Relationship Id="rId90" Type="http://schemas.openxmlformats.org/officeDocument/2006/relationships/image" Target="../media/image98.jpg"/><Relationship Id="rId95" Type="http://schemas.openxmlformats.org/officeDocument/2006/relationships/image" Target="../media/image103.jpg"/><Relationship Id="rId22" Type="http://schemas.openxmlformats.org/officeDocument/2006/relationships/image" Target="../media/image30.jpg"/><Relationship Id="rId27" Type="http://schemas.openxmlformats.org/officeDocument/2006/relationships/image" Target="../media/image35.jpg"/><Relationship Id="rId43" Type="http://schemas.openxmlformats.org/officeDocument/2006/relationships/image" Target="../media/image51.jpg"/><Relationship Id="rId48" Type="http://schemas.openxmlformats.org/officeDocument/2006/relationships/image" Target="../media/image56.jpg"/><Relationship Id="rId64" Type="http://schemas.openxmlformats.org/officeDocument/2006/relationships/image" Target="../media/image72.jpg"/><Relationship Id="rId69" Type="http://schemas.openxmlformats.org/officeDocument/2006/relationships/image" Target="../media/image77.jpg"/><Relationship Id="rId113" Type="http://schemas.openxmlformats.org/officeDocument/2006/relationships/image" Target="../media/image121.jpg"/><Relationship Id="rId118" Type="http://schemas.openxmlformats.org/officeDocument/2006/relationships/image" Target="../media/image126.jpg"/><Relationship Id="rId134" Type="http://schemas.openxmlformats.org/officeDocument/2006/relationships/image" Target="../media/image142.jpg"/><Relationship Id="rId139" Type="http://schemas.openxmlformats.org/officeDocument/2006/relationships/image" Target="../media/image147.jpg"/><Relationship Id="rId80" Type="http://schemas.openxmlformats.org/officeDocument/2006/relationships/image" Target="../media/image88.jpg"/><Relationship Id="rId85" Type="http://schemas.openxmlformats.org/officeDocument/2006/relationships/image" Target="../media/image93.jpg"/><Relationship Id="rId150" Type="http://schemas.openxmlformats.org/officeDocument/2006/relationships/image" Target="../media/image158.jpg"/><Relationship Id="rId155" Type="http://schemas.openxmlformats.org/officeDocument/2006/relationships/image" Target="../media/image163.jpg"/><Relationship Id="rId12" Type="http://schemas.openxmlformats.org/officeDocument/2006/relationships/image" Target="../media/image20.jpg"/><Relationship Id="rId17" Type="http://schemas.openxmlformats.org/officeDocument/2006/relationships/image" Target="../media/image25.jpg"/><Relationship Id="rId25" Type="http://schemas.openxmlformats.org/officeDocument/2006/relationships/image" Target="../media/image33.jpg"/><Relationship Id="rId33" Type="http://schemas.openxmlformats.org/officeDocument/2006/relationships/image" Target="../media/image41.jpg"/><Relationship Id="rId38" Type="http://schemas.openxmlformats.org/officeDocument/2006/relationships/image" Target="../media/image46.jpg"/><Relationship Id="rId46" Type="http://schemas.openxmlformats.org/officeDocument/2006/relationships/image" Target="../media/image54.jpg"/><Relationship Id="rId59" Type="http://schemas.openxmlformats.org/officeDocument/2006/relationships/image" Target="../media/image67.jpg"/><Relationship Id="rId67" Type="http://schemas.openxmlformats.org/officeDocument/2006/relationships/image" Target="../media/image75.jpg"/><Relationship Id="rId103" Type="http://schemas.openxmlformats.org/officeDocument/2006/relationships/image" Target="../media/image111.jpg"/><Relationship Id="rId108" Type="http://schemas.openxmlformats.org/officeDocument/2006/relationships/image" Target="../media/image116.jpg"/><Relationship Id="rId116" Type="http://schemas.openxmlformats.org/officeDocument/2006/relationships/image" Target="../media/image124.jpg"/><Relationship Id="rId124" Type="http://schemas.openxmlformats.org/officeDocument/2006/relationships/image" Target="../media/image132.jpg"/><Relationship Id="rId129" Type="http://schemas.openxmlformats.org/officeDocument/2006/relationships/image" Target="../media/image137.jpg"/><Relationship Id="rId137" Type="http://schemas.openxmlformats.org/officeDocument/2006/relationships/image" Target="../media/image145.jpg"/><Relationship Id="rId20" Type="http://schemas.openxmlformats.org/officeDocument/2006/relationships/image" Target="../media/image28.jpg"/><Relationship Id="rId41" Type="http://schemas.openxmlformats.org/officeDocument/2006/relationships/image" Target="../media/image49.jpg"/><Relationship Id="rId54" Type="http://schemas.openxmlformats.org/officeDocument/2006/relationships/image" Target="../media/image62.jpg"/><Relationship Id="rId62" Type="http://schemas.openxmlformats.org/officeDocument/2006/relationships/image" Target="../media/image70.jpg"/><Relationship Id="rId70" Type="http://schemas.openxmlformats.org/officeDocument/2006/relationships/image" Target="../media/image78.jpg"/><Relationship Id="rId75" Type="http://schemas.openxmlformats.org/officeDocument/2006/relationships/image" Target="../media/image83.jpg"/><Relationship Id="rId83" Type="http://schemas.openxmlformats.org/officeDocument/2006/relationships/image" Target="../media/image91.jpg"/><Relationship Id="rId88" Type="http://schemas.openxmlformats.org/officeDocument/2006/relationships/image" Target="../media/image96.jpg"/><Relationship Id="rId91" Type="http://schemas.openxmlformats.org/officeDocument/2006/relationships/image" Target="../media/image99.jpg"/><Relationship Id="rId96" Type="http://schemas.openxmlformats.org/officeDocument/2006/relationships/image" Target="../media/image104.jpg"/><Relationship Id="rId111" Type="http://schemas.openxmlformats.org/officeDocument/2006/relationships/image" Target="../media/image119.jpg"/><Relationship Id="rId132" Type="http://schemas.openxmlformats.org/officeDocument/2006/relationships/image" Target="../media/image140.jpg"/><Relationship Id="rId140" Type="http://schemas.openxmlformats.org/officeDocument/2006/relationships/image" Target="../media/image148.jpg"/><Relationship Id="rId145" Type="http://schemas.openxmlformats.org/officeDocument/2006/relationships/image" Target="../media/image153.jpg"/><Relationship Id="rId153" Type="http://schemas.openxmlformats.org/officeDocument/2006/relationships/image" Target="../media/image16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15" Type="http://schemas.openxmlformats.org/officeDocument/2006/relationships/image" Target="../media/image23.jpg"/><Relationship Id="rId23" Type="http://schemas.openxmlformats.org/officeDocument/2006/relationships/image" Target="../media/image31.jpg"/><Relationship Id="rId28" Type="http://schemas.openxmlformats.org/officeDocument/2006/relationships/image" Target="../media/image36.jpg"/><Relationship Id="rId36" Type="http://schemas.openxmlformats.org/officeDocument/2006/relationships/image" Target="../media/image44.jpg"/><Relationship Id="rId49" Type="http://schemas.openxmlformats.org/officeDocument/2006/relationships/image" Target="../media/image57.jpg"/><Relationship Id="rId57" Type="http://schemas.openxmlformats.org/officeDocument/2006/relationships/image" Target="../media/image65.jpg"/><Relationship Id="rId106" Type="http://schemas.openxmlformats.org/officeDocument/2006/relationships/image" Target="../media/image114.jpg"/><Relationship Id="rId114" Type="http://schemas.openxmlformats.org/officeDocument/2006/relationships/image" Target="../media/image122.jpg"/><Relationship Id="rId119" Type="http://schemas.openxmlformats.org/officeDocument/2006/relationships/image" Target="../media/image127.jpg"/><Relationship Id="rId127" Type="http://schemas.openxmlformats.org/officeDocument/2006/relationships/image" Target="../media/image135.jpg"/><Relationship Id="rId10" Type="http://schemas.openxmlformats.org/officeDocument/2006/relationships/image" Target="../media/image18.jpg"/><Relationship Id="rId31" Type="http://schemas.openxmlformats.org/officeDocument/2006/relationships/image" Target="../media/image39.jpg"/><Relationship Id="rId44" Type="http://schemas.openxmlformats.org/officeDocument/2006/relationships/image" Target="../media/image52.jpg"/><Relationship Id="rId52" Type="http://schemas.openxmlformats.org/officeDocument/2006/relationships/image" Target="../media/image60.jpg"/><Relationship Id="rId60" Type="http://schemas.openxmlformats.org/officeDocument/2006/relationships/image" Target="../media/image68.jpg"/><Relationship Id="rId65" Type="http://schemas.openxmlformats.org/officeDocument/2006/relationships/image" Target="../media/image73.jpg"/><Relationship Id="rId73" Type="http://schemas.openxmlformats.org/officeDocument/2006/relationships/image" Target="../media/image81.jpg"/><Relationship Id="rId78" Type="http://schemas.openxmlformats.org/officeDocument/2006/relationships/image" Target="../media/image86.jpg"/><Relationship Id="rId81" Type="http://schemas.openxmlformats.org/officeDocument/2006/relationships/image" Target="../media/image89.jpg"/><Relationship Id="rId86" Type="http://schemas.openxmlformats.org/officeDocument/2006/relationships/image" Target="../media/image94.jpg"/><Relationship Id="rId94" Type="http://schemas.openxmlformats.org/officeDocument/2006/relationships/image" Target="../media/image102.jpg"/><Relationship Id="rId99" Type="http://schemas.openxmlformats.org/officeDocument/2006/relationships/image" Target="../media/image107.jpg"/><Relationship Id="rId101" Type="http://schemas.openxmlformats.org/officeDocument/2006/relationships/image" Target="../media/image109.jpg"/><Relationship Id="rId122" Type="http://schemas.openxmlformats.org/officeDocument/2006/relationships/image" Target="../media/image130.jpg"/><Relationship Id="rId130" Type="http://schemas.openxmlformats.org/officeDocument/2006/relationships/image" Target="../media/image138.jpg"/><Relationship Id="rId135" Type="http://schemas.openxmlformats.org/officeDocument/2006/relationships/image" Target="../media/image143.jpg"/><Relationship Id="rId143" Type="http://schemas.openxmlformats.org/officeDocument/2006/relationships/image" Target="../media/image151.jpg"/><Relationship Id="rId148" Type="http://schemas.openxmlformats.org/officeDocument/2006/relationships/image" Target="../media/image156.jpg"/><Relationship Id="rId151" Type="http://schemas.openxmlformats.org/officeDocument/2006/relationships/image" Target="../media/image159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Relationship Id="rId13" Type="http://schemas.openxmlformats.org/officeDocument/2006/relationships/image" Target="../media/image21.jpg"/><Relationship Id="rId18" Type="http://schemas.openxmlformats.org/officeDocument/2006/relationships/image" Target="../media/image26.jpg"/><Relationship Id="rId39" Type="http://schemas.openxmlformats.org/officeDocument/2006/relationships/image" Target="../media/image47.jpg"/><Relationship Id="rId109" Type="http://schemas.openxmlformats.org/officeDocument/2006/relationships/image" Target="../media/image117.jpg"/><Relationship Id="rId34" Type="http://schemas.openxmlformats.org/officeDocument/2006/relationships/image" Target="../media/image42.jpg"/><Relationship Id="rId50" Type="http://schemas.openxmlformats.org/officeDocument/2006/relationships/image" Target="../media/image58.jpg"/><Relationship Id="rId55" Type="http://schemas.openxmlformats.org/officeDocument/2006/relationships/image" Target="../media/image63.jpg"/><Relationship Id="rId76" Type="http://schemas.openxmlformats.org/officeDocument/2006/relationships/image" Target="../media/image84.jpg"/><Relationship Id="rId97" Type="http://schemas.openxmlformats.org/officeDocument/2006/relationships/image" Target="../media/image105.jpg"/><Relationship Id="rId104" Type="http://schemas.openxmlformats.org/officeDocument/2006/relationships/image" Target="../media/image112.jpg"/><Relationship Id="rId120" Type="http://schemas.openxmlformats.org/officeDocument/2006/relationships/image" Target="../media/image128.jpg"/><Relationship Id="rId125" Type="http://schemas.openxmlformats.org/officeDocument/2006/relationships/image" Target="../media/image133.jpg"/><Relationship Id="rId141" Type="http://schemas.openxmlformats.org/officeDocument/2006/relationships/image" Target="../media/image149.jpg"/><Relationship Id="rId146" Type="http://schemas.openxmlformats.org/officeDocument/2006/relationships/image" Target="../media/image154.jpg"/><Relationship Id="rId7" Type="http://schemas.openxmlformats.org/officeDocument/2006/relationships/image" Target="../media/image15.jpg"/><Relationship Id="rId71" Type="http://schemas.openxmlformats.org/officeDocument/2006/relationships/image" Target="../media/image79.jpg"/><Relationship Id="rId92" Type="http://schemas.openxmlformats.org/officeDocument/2006/relationships/image" Target="../media/image100.jpg"/><Relationship Id="rId2" Type="http://schemas.openxmlformats.org/officeDocument/2006/relationships/image" Target="../media/image10.jpg"/><Relationship Id="rId29" Type="http://schemas.openxmlformats.org/officeDocument/2006/relationships/image" Target="../media/image37.jpg"/><Relationship Id="rId24" Type="http://schemas.openxmlformats.org/officeDocument/2006/relationships/image" Target="../media/image32.jpg"/><Relationship Id="rId40" Type="http://schemas.openxmlformats.org/officeDocument/2006/relationships/image" Target="../media/image48.jpg"/><Relationship Id="rId45" Type="http://schemas.openxmlformats.org/officeDocument/2006/relationships/image" Target="../media/image53.jpg"/><Relationship Id="rId66" Type="http://schemas.openxmlformats.org/officeDocument/2006/relationships/image" Target="../media/image74.jpg"/><Relationship Id="rId87" Type="http://schemas.openxmlformats.org/officeDocument/2006/relationships/image" Target="../media/image95.jpg"/><Relationship Id="rId110" Type="http://schemas.openxmlformats.org/officeDocument/2006/relationships/image" Target="../media/image118.jpg"/><Relationship Id="rId115" Type="http://schemas.openxmlformats.org/officeDocument/2006/relationships/image" Target="../media/image123.jpg"/><Relationship Id="rId131" Type="http://schemas.openxmlformats.org/officeDocument/2006/relationships/image" Target="../media/image139.jpg"/><Relationship Id="rId136" Type="http://schemas.openxmlformats.org/officeDocument/2006/relationships/image" Target="../media/image144.jpg"/><Relationship Id="rId61" Type="http://schemas.openxmlformats.org/officeDocument/2006/relationships/image" Target="../media/image69.jpg"/><Relationship Id="rId82" Type="http://schemas.openxmlformats.org/officeDocument/2006/relationships/image" Target="../media/image90.jpg"/><Relationship Id="rId152" Type="http://schemas.openxmlformats.org/officeDocument/2006/relationships/image" Target="../media/image160.jpg"/><Relationship Id="rId19" Type="http://schemas.openxmlformats.org/officeDocument/2006/relationships/image" Target="../media/image27.jpg"/><Relationship Id="rId14" Type="http://schemas.openxmlformats.org/officeDocument/2006/relationships/image" Target="../media/image22.jpg"/><Relationship Id="rId30" Type="http://schemas.openxmlformats.org/officeDocument/2006/relationships/image" Target="../media/image38.jpg"/><Relationship Id="rId35" Type="http://schemas.openxmlformats.org/officeDocument/2006/relationships/image" Target="../media/image43.jpg"/><Relationship Id="rId56" Type="http://schemas.openxmlformats.org/officeDocument/2006/relationships/image" Target="../media/image64.jpg"/><Relationship Id="rId77" Type="http://schemas.openxmlformats.org/officeDocument/2006/relationships/image" Target="../media/image85.jpg"/><Relationship Id="rId100" Type="http://schemas.openxmlformats.org/officeDocument/2006/relationships/image" Target="../media/image108.jpg"/><Relationship Id="rId105" Type="http://schemas.openxmlformats.org/officeDocument/2006/relationships/image" Target="../media/image113.jpg"/><Relationship Id="rId126" Type="http://schemas.openxmlformats.org/officeDocument/2006/relationships/image" Target="../media/image134.jpg"/><Relationship Id="rId147" Type="http://schemas.openxmlformats.org/officeDocument/2006/relationships/image" Target="../media/image155.jpg"/><Relationship Id="rId8" Type="http://schemas.openxmlformats.org/officeDocument/2006/relationships/image" Target="../media/image16.jpg"/><Relationship Id="rId51" Type="http://schemas.openxmlformats.org/officeDocument/2006/relationships/image" Target="../media/image59.jpg"/><Relationship Id="rId72" Type="http://schemas.openxmlformats.org/officeDocument/2006/relationships/image" Target="../media/image80.jpg"/><Relationship Id="rId93" Type="http://schemas.openxmlformats.org/officeDocument/2006/relationships/image" Target="../media/image101.jpg"/><Relationship Id="rId98" Type="http://schemas.openxmlformats.org/officeDocument/2006/relationships/image" Target="../media/image106.jpg"/><Relationship Id="rId121" Type="http://schemas.openxmlformats.org/officeDocument/2006/relationships/image" Target="../media/image129.jpg"/><Relationship Id="rId142" Type="http://schemas.openxmlformats.org/officeDocument/2006/relationships/image" Target="../media/image150.jpg"/><Relationship Id="rId3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Imaging of Neurodegenerative Disease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Christopher J. Schaeffer MD, Ph.D.</a:t>
            </a:r>
          </a:p>
          <a:p>
            <a:r>
              <a:rPr lang="en-US" dirty="0">
                <a:solidFill>
                  <a:srgbClr val="FFFF00"/>
                </a:solidFill>
              </a:rPr>
              <a:t>Eastern Radiological Society</a:t>
            </a:r>
          </a:p>
          <a:p>
            <a:r>
              <a:rPr lang="en-US" dirty="0">
                <a:solidFill>
                  <a:srgbClr val="FFFF00"/>
                </a:solidFill>
              </a:rPr>
              <a:t>April 25, 2017</a:t>
            </a:r>
          </a:p>
        </p:txBody>
      </p:sp>
    </p:spTree>
    <p:extLst>
      <p:ext uri="{BB962C8B-B14F-4D97-AF65-F5344CB8AC3E}">
        <p14:creationId xmlns:p14="http://schemas.microsoft.com/office/powerpoint/2010/main" val="1073968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T2/FLAIR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Assessment of Hippocampal Volume and Signal characteristics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Sylvian Fissure 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White matter signal changes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Wernicke Syndrome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Posterior Fossa T2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732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FLAIR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367818" cy="435133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T2 FLAIR CUBE 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Assessment of white matter signal abnormality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Small Vessel Ischemia, Multi infarct dementia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Demyelinating disease</a:t>
            </a:r>
          </a:p>
          <a:p>
            <a:endParaRPr lang="en-US" dirty="0"/>
          </a:p>
        </p:txBody>
      </p:sp>
      <p:pic>
        <p:nvPicPr>
          <p:cNvPr id="2050" name="Picture 2" descr="https://images.radiopaedia.org/images/15747811/868fc1ab3d3935eeab012d82a88497_galler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37" y="1142194"/>
            <a:ext cx="4720633" cy="510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806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SWI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69675" cy="4351338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Microhemorrhages vs calcium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CAA, hypertensive encephalopathy, mineral deposition (AD)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Loss of signal in Substantia </a:t>
            </a:r>
            <a:r>
              <a:rPr lang="en-US" dirty="0" err="1">
                <a:solidFill>
                  <a:srgbClr val="FFFF00"/>
                </a:solidFill>
              </a:rPr>
              <a:t>nigra</a:t>
            </a:r>
            <a:r>
              <a:rPr lang="en-US" dirty="0">
                <a:solidFill>
                  <a:srgbClr val="FFFF00"/>
                </a:solidFill>
              </a:rPr>
              <a:t> (PD)</a:t>
            </a:r>
          </a:p>
        </p:txBody>
      </p:sp>
      <p:pic>
        <p:nvPicPr>
          <p:cNvPr id="3074" name="Picture 2" descr="Image result for axial SWI brain m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565" y="1208421"/>
            <a:ext cx="4030922" cy="487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753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188" y="1398896"/>
            <a:ext cx="6646460" cy="477806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T1 Sag</a:t>
            </a:r>
          </a:p>
          <a:p>
            <a:pPr lvl="1"/>
            <a:r>
              <a:rPr lang="en-US" sz="3200" dirty="0">
                <a:solidFill>
                  <a:srgbClr val="FFFF00"/>
                </a:solidFill>
              </a:rPr>
              <a:t>Corpus Callosum</a:t>
            </a:r>
          </a:p>
          <a:p>
            <a:pPr lvl="2"/>
            <a:r>
              <a:rPr lang="en-US" sz="3200" dirty="0">
                <a:solidFill>
                  <a:srgbClr val="FFFF00"/>
                </a:solidFill>
              </a:rPr>
              <a:t>Anterior thicker than posterior</a:t>
            </a:r>
          </a:p>
          <a:p>
            <a:pPr lvl="2"/>
            <a:r>
              <a:rPr lang="en-US" sz="3200" dirty="0">
                <a:solidFill>
                  <a:srgbClr val="FFFF00"/>
                </a:solidFill>
              </a:rPr>
              <a:t>Upward bowing </a:t>
            </a:r>
          </a:p>
          <a:p>
            <a:pPr lvl="1"/>
            <a:endParaRPr lang="en-US" sz="3200" dirty="0">
              <a:solidFill>
                <a:srgbClr val="FFFF00"/>
              </a:solidFill>
            </a:endParaRPr>
          </a:p>
          <a:p>
            <a:pPr lvl="1"/>
            <a:r>
              <a:rPr lang="en-US" sz="3200" dirty="0">
                <a:solidFill>
                  <a:srgbClr val="FFFF00"/>
                </a:solidFill>
              </a:rPr>
              <a:t>Midbrain Shape</a:t>
            </a:r>
          </a:p>
          <a:p>
            <a:pPr lvl="1"/>
            <a:endParaRPr lang="en-US" sz="3200" dirty="0">
              <a:solidFill>
                <a:srgbClr val="FFFF00"/>
              </a:solidFill>
            </a:endParaRPr>
          </a:p>
          <a:p>
            <a:pPr lvl="1"/>
            <a:r>
              <a:rPr lang="en-US" sz="3200" dirty="0">
                <a:solidFill>
                  <a:srgbClr val="FFFF00"/>
                </a:solidFill>
              </a:rPr>
              <a:t>Shape of Pons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124" name="Picture 4" descr="Image result for sag t1 brain m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648" y="812040"/>
            <a:ext cx="5227093" cy="522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807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Coronal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698" y="1579966"/>
            <a:ext cx="5269173" cy="435133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Hippocampal Size and Signal Characteristics</a:t>
            </a:r>
          </a:p>
          <a:p>
            <a:r>
              <a:rPr lang="en-US" dirty="0">
                <a:solidFill>
                  <a:srgbClr val="FFFF00"/>
                </a:solidFill>
              </a:rPr>
              <a:t>Symmetry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Equal volume loss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Left greater than Right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Anterior greater than posterior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Mammillary Body size, signal and morphology</a:t>
            </a:r>
          </a:p>
        </p:txBody>
      </p:sp>
      <p:pic>
        <p:nvPicPr>
          <p:cNvPr id="6146" name="Picture 2" descr="Image result for coronal T1 hippocampus norm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340" y="1257893"/>
            <a:ext cx="6579621" cy="32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237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SWI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75997" cy="4351338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</a:rPr>
              <a:t>SWI almost 10 times more sensitive than T2*</a:t>
            </a:r>
          </a:p>
          <a:p>
            <a:r>
              <a:rPr lang="en-US" sz="3200" dirty="0">
                <a:solidFill>
                  <a:srgbClr val="FFFF00"/>
                </a:solidFill>
              </a:rPr>
              <a:t>Susceptibility</a:t>
            </a:r>
          </a:p>
          <a:p>
            <a:pPr lvl="1"/>
            <a:r>
              <a:rPr lang="en-US" sz="3200" dirty="0" err="1">
                <a:solidFill>
                  <a:srgbClr val="FFFF00"/>
                </a:solidFill>
              </a:rPr>
              <a:t>Microhemorrhges</a:t>
            </a:r>
            <a:endParaRPr lang="en-US" sz="3200" dirty="0">
              <a:solidFill>
                <a:srgbClr val="FFFF00"/>
              </a:solidFill>
            </a:endParaRPr>
          </a:p>
          <a:p>
            <a:pPr lvl="2"/>
            <a:r>
              <a:rPr lang="en-US" sz="3200" dirty="0">
                <a:solidFill>
                  <a:srgbClr val="FFFF00"/>
                </a:solidFill>
              </a:rPr>
              <a:t>Peripheral --- &gt;  CAA</a:t>
            </a:r>
          </a:p>
          <a:p>
            <a:pPr lvl="2"/>
            <a:r>
              <a:rPr lang="en-US" sz="3200" dirty="0">
                <a:solidFill>
                  <a:srgbClr val="FFFF00"/>
                </a:solidFill>
              </a:rPr>
              <a:t>Central (basal ganglia, cerebellum and pons)   CHE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7170" name="Picture 2" descr="Image result for hypertensive microhemorrhages swi imag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197" y="313896"/>
            <a:ext cx="5547029" cy="315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2.bp.blogspot.com/-x8fQ_71kYII/VUOuLYmkceI/AAAAAAAACD4/VRHJvWEtMmM/s1600/C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352022"/>
            <a:ext cx="2985163" cy="345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968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DWI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675496" cy="43513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CJD</a:t>
            </a:r>
          </a:p>
          <a:p>
            <a:pPr lvl="1"/>
            <a:r>
              <a:rPr lang="en-US" sz="3200" dirty="0">
                <a:solidFill>
                  <a:srgbClr val="FFFF00"/>
                </a:solidFill>
              </a:rPr>
              <a:t>Cortical, basal ganglia an thalamic restricted diffusion</a:t>
            </a:r>
          </a:p>
        </p:txBody>
      </p:sp>
      <p:pic>
        <p:nvPicPr>
          <p:cNvPr id="8194" name="Picture 2" descr="Image result for CJD on diffusion m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834" y="1603612"/>
            <a:ext cx="6064152" cy="353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520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Computer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Use 3D volumetric T1 sequence</a:t>
            </a:r>
          </a:p>
          <a:p>
            <a:r>
              <a:rPr lang="en-US" dirty="0">
                <a:solidFill>
                  <a:srgbClr val="FFFF00"/>
                </a:solidFill>
              </a:rPr>
              <a:t>Computer compares to database</a:t>
            </a:r>
          </a:p>
          <a:p>
            <a:r>
              <a:rPr lang="en-US" dirty="0">
                <a:solidFill>
                  <a:srgbClr val="FFFF00"/>
                </a:solidFill>
              </a:rPr>
              <a:t>Identifies and assigns structures </a:t>
            </a:r>
          </a:p>
          <a:p>
            <a:r>
              <a:rPr lang="en-US" dirty="0">
                <a:solidFill>
                  <a:srgbClr val="FFFF00"/>
                </a:solidFill>
              </a:rPr>
              <a:t>Compares to standards for age</a:t>
            </a:r>
          </a:p>
          <a:p>
            <a:r>
              <a:rPr lang="en-US" dirty="0">
                <a:solidFill>
                  <a:srgbClr val="FFFF00"/>
                </a:solidFill>
              </a:rPr>
              <a:t>Returns with a report</a:t>
            </a:r>
          </a:p>
        </p:txBody>
      </p:sp>
    </p:spTree>
    <p:extLst>
      <p:ext uri="{BB962C8B-B14F-4D97-AF65-F5344CB8AC3E}">
        <p14:creationId xmlns:p14="http://schemas.microsoft.com/office/powerpoint/2010/main" val="2253253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Picture 5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20" name="Picture 5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22" name="Picture 5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24" name="Picture 5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26" name="Picture 5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28" name="Picture 5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30" name="Picture 5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32" name="Picture 5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34" name="Picture 5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36" name="Picture 5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38" name="Picture 5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40" name="Picture 5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42" name="Picture 5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44" name="Picture 5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46" name="Picture 5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48" name="Picture 54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50" name="Picture 5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52" name="Picture 55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54" name="Picture 5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56" name="Picture 55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58" name="Picture 55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60" name="Picture 55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62" name="Picture 56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64" name="Picture 56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66" name="Picture 56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68" name="Picture 56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70" name="Picture 56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72" name="Picture 57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74" name="Picture 57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76" name="Picture 57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78" name="Picture 57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80" name="Picture 57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82" name="Picture 581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84" name="Picture 583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86" name="Picture 58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88" name="Picture 587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90" name="Picture 58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92" name="Picture 59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94" name="Picture 593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96" name="Picture 595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598" name="Picture 597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00" name="Picture 599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02" name="Picture 601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04" name="Picture 603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06" name="Picture 605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08" name="Picture 607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10" name="Picture 609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12" name="Picture 611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14" name="Picture 613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16" name="Picture 615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18" name="Picture 617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20" name="Picture 619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22" name="Picture 621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24" name="Picture 623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26" name="Picture 625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28" name="Picture 627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30" name="Picture 629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32" name="Picture 631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34" name="Picture 633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36" name="Picture 635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38" name="Picture 637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40" name="Picture 639"/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42" name="Picture 641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44" name="Picture 643"/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46" name="Picture 645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48" name="Picture 647"/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50" name="Picture 649"/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52" name="Picture 651"/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54" name="Picture 653"/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56" name="Picture 655"/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58" name="Picture 657"/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60" name="Picture 659"/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62" name="Picture 661"/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64" name="Picture 663"/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66" name="Picture 665"/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68" name="Picture 667"/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70" name="Picture 669"/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72" name="Picture 671"/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74" name="Picture 673"/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76" name="Picture 675"/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78" name="Picture 677"/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80" name="Picture 679"/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82" name="Picture 681"/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84" name="Picture 683"/>
          <p:cNvPicPr>
            <a:picLocks noChangeAspect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86" name="Picture 685"/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88" name="Picture 687"/>
          <p:cNvPicPr>
            <a:picLocks noChangeAspect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90" name="Picture 689"/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92" name="Picture 691"/>
          <p:cNvPicPr>
            <a:picLocks noChangeAspect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94" name="Picture 693"/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96" name="Picture 695"/>
          <p:cNvPicPr>
            <a:picLocks noChangeAspect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698" name="Picture 697"/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00" name="Picture 699"/>
          <p:cNvPicPr>
            <a:picLocks noChangeAspect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02" name="Picture 701"/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04" name="Picture 703"/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06" name="Picture 705"/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08" name="Picture 707"/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10" name="Picture 709"/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12" name="Picture 711"/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14" name="Picture 713"/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16" name="Picture 715"/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18" name="Picture 717"/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20" name="Picture 719"/>
          <p:cNvPicPr>
            <a:picLocks noChangeAspect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22" name="Picture 721"/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24" name="Picture 723"/>
          <p:cNvPicPr>
            <a:picLocks noChangeAspect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26" name="Picture 725"/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28" name="Picture 727"/>
          <p:cNvPicPr>
            <a:picLocks noChangeAspect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30" name="Picture 729"/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32" name="Picture 731"/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34" name="Picture 733"/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36" name="Picture 735"/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38" name="Picture 737"/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40" name="Picture 739"/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42" name="Picture 741"/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44" name="Picture 743"/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46" name="Picture 745"/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48" name="Picture 747"/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50" name="Picture 749"/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52" name="Picture 751"/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54" name="Picture 753"/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56" name="Picture 755"/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58" name="Picture 757"/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60" name="Picture 759"/>
          <p:cNvPicPr>
            <a:picLocks noChangeAspect="1"/>
          </p:cNvPicPr>
          <p:nvPr/>
        </p:nvPicPr>
        <p:blipFill>
          <a:blip r:embed="rId1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62" name="Picture 761"/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64" name="Picture 763"/>
          <p:cNvPicPr>
            <a:picLocks noChangeAspect="1"/>
          </p:cNvPicPr>
          <p:nvPr/>
        </p:nvPicPr>
        <p:blipFill>
          <a:blip r:embed="rId1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66" name="Picture 765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68" name="Picture 767"/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70" name="Picture 769"/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72" name="Picture 771"/>
          <p:cNvPicPr>
            <a:picLocks noChangeAspect="1"/>
          </p:cNvPicPr>
          <p:nvPr/>
        </p:nvPicPr>
        <p:blipFill>
          <a:blip r:embed="rId1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74" name="Picture 773"/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76" name="Picture 775"/>
          <p:cNvPicPr>
            <a:picLocks noChangeAspect="1"/>
          </p:cNvPicPr>
          <p:nvPr/>
        </p:nvPicPr>
        <p:blipFill>
          <a:blip r:embed="rId1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78" name="Picture 777"/>
          <p:cNvPicPr>
            <a:picLocks noChangeAspect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80" name="Picture 779"/>
          <p:cNvPicPr>
            <a:picLocks noChangeAspect="1"/>
          </p:cNvPicPr>
          <p:nvPr/>
        </p:nvPicPr>
        <p:blipFill>
          <a:blip r:embed="rId1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82" name="Picture 781"/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84" name="Picture 783"/>
          <p:cNvPicPr>
            <a:picLocks noChangeAspect="1"/>
          </p:cNvPicPr>
          <p:nvPr/>
        </p:nvPicPr>
        <p:blipFill>
          <a:blip r:embed="rId1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86" name="Picture 785"/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88" name="Picture 787"/>
          <p:cNvPicPr>
            <a:picLocks noChangeAspect="1"/>
          </p:cNvPicPr>
          <p:nvPr/>
        </p:nvPicPr>
        <p:blipFill>
          <a:blip r:embed="rId1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90" name="Picture 789"/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92" name="Picture 791"/>
          <p:cNvPicPr>
            <a:picLocks noChangeAspect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94" name="Picture 793"/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96" name="Picture 795"/>
          <p:cNvPicPr>
            <a:picLocks noChangeAspect="1"/>
          </p:cNvPicPr>
          <p:nvPr/>
        </p:nvPicPr>
        <p:blipFill>
          <a:blip r:embed="rId1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798" name="Picture 797"/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800" name="Picture 799"/>
          <p:cNvPicPr>
            <a:picLocks noChangeAspect="1"/>
          </p:cNvPicPr>
          <p:nvPr/>
        </p:nvPicPr>
        <p:blipFill>
          <a:blip r:embed="rId1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802" name="Picture 801"/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804" name="Picture 803"/>
          <p:cNvPicPr>
            <a:picLocks noChangeAspect="1"/>
          </p:cNvPicPr>
          <p:nvPr/>
        </p:nvPicPr>
        <p:blipFill>
          <a:blip r:embed="rId1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806" name="Picture 805"/>
          <p:cNvPicPr>
            <a:picLocks noChangeAspect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808" name="Picture 807"/>
          <p:cNvPicPr>
            <a:picLocks noChangeAspect="1"/>
          </p:cNvPicPr>
          <p:nvPr/>
        </p:nvPicPr>
        <p:blipFill>
          <a:blip r:embed="rId1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810" name="Picture 809"/>
          <p:cNvPicPr>
            <a:picLocks noChangeAspect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812" name="Picture 811"/>
          <p:cNvPicPr>
            <a:picLocks noChangeAspect="1"/>
          </p:cNvPicPr>
          <p:nvPr/>
        </p:nvPicPr>
        <p:blipFill>
          <a:blip r:embed="rId1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814" name="Picture 813"/>
          <p:cNvPicPr>
            <a:picLocks noChangeAspect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816" name="Picture 815"/>
          <p:cNvPicPr>
            <a:picLocks noChangeAspect="1"/>
          </p:cNvPicPr>
          <p:nvPr/>
        </p:nvPicPr>
        <p:blipFill>
          <a:blip r:embed="rId1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818" name="Picture 817"/>
          <p:cNvPicPr>
            <a:picLocks noChangeAspect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820" name="Picture 819"/>
          <p:cNvPicPr>
            <a:picLocks noChangeAspect="1"/>
          </p:cNvPicPr>
          <p:nvPr/>
        </p:nvPicPr>
        <p:blipFill>
          <a:blip r:embed="rId1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822" name="Picture 821"/>
          <p:cNvPicPr>
            <a:picLocks noChangeAspect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824" name="Picture 823"/>
          <p:cNvPicPr>
            <a:picLocks noChangeAspect="1"/>
          </p:cNvPicPr>
          <p:nvPr/>
        </p:nvPicPr>
        <p:blipFill>
          <a:blip r:embed="rId1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01" y="12869678"/>
            <a:ext cx="9935908" cy="5263884"/>
          </a:xfrm>
          <a:prstGeom prst="rect">
            <a:avLst/>
          </a:prstGeom>
        </p:spPr>
      </p:pic>
      <p:pic>
        <p:nvPicPr>
          <p:cNvPr id="826" name="Picture 825"/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78" y="945396"/>
            <a:ext cx="9204238" cy="487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93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619" y="796883"/>
            <a:ext cx="4357198" cy="536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2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Age related changes vs Senile Atrophy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Normal Aging</a:t>
            </a:r>
          </a:p>
          <a:p>
            <a:pPr lvl="1"/>
            <a:r>
              <a:rPr lang="en-US" sz="3200" dirty="0">
                <a:solidFill>
                  <a:srgbClr val="FFFF00"/>
                </a:solidFill>
              </a:rPr>
              <a:t>Ventricular and </a:t>
            </a:r>
            <a:r>
              <a:rPr lang="en-US" sz="3200" dirty="0" err="1">
                <a:solidFill>
                  <a:srgbClr val="FFFF00"/>
                </a:solidFill>
              </a:rPr>
              <a:t>sulcal</a:t>
            </a:r>
            <a:r>
              <a:rPr lang="en-US" sz="3200" dirty="0">
                <a:solidFill>
                  <a:srgbClr val="FFFF00"/>
                </a:solidFill>
              </a:rPr>
              <a:t> dilatation resulting in cerebral volume loss or “Atrophy”</a:t>
            </a:r>
          </a:p>
          <a:p>
            <a:pPr lvl="1"/>
            <a:r>
              <a:rPr lang="en-US" sz="3200" dirty="0">
                <a:solidFill>
                  <a:srgbClr val="FFFF00"/>
                </a:solidFill>
              </a:rPr>
              <a:t>Cerebral metabolism measured by positron emission tomography does not decline with age</a:t>
            </a:r>
          </a:p>
          <a:p>
            <a:pPr lvl="1"/>
            <a:r>
              <a:rPr lang="en-US" sz="3200" dirty="0">
                <a:solidFill>
                  <a:srgbClr val="FFFF00"/>
                </a:solidFill>
              </a:rPr>
              <a:t>Neuronal loss is minimal and most atrophy occurs through loss of glial cells.</a:t>
            </a:r>
          </a:p>
          <a:p>
            <a:pPr lvl="1"/>
            <a:r>
              <a:rPr lang="en-US" sz="3200" dirty="0">
                <a:solidFill>
                  <a:srgbClr val="FFFF00"/>
                </a:solidFill>
              </a:rPr>
              <a:t>CSF production doubles</a:t>
            </a:r>
          </a:p>
        </p:txBody>
      </p:sp>
    </p:spTree>
    <p:extLst>
      <p:ext uri="{BB962C8B-B14F-4D97-AF65-F5344CB8AC3E}">
        <p14:creationId xmlns:p14="http://schemas.microsoft.com/office/powerpoint/2010/main" val="2994083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218" y="704728"/>
            <a:ext cx="4415366" cy="545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12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Computer Algorithms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740" y="1934437"/>
            <a:ext cx="3843475" cy="412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518" y="1934437"/>
            <a:ext cx="4505225" cy="412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5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459" y="136082"/>
            <a:ext cx="5831347" cy="625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52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860" y="313964"/>
            <a:ext cx="6626101" cy="606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57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Alzheimer’s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Classical: Antegrade memory deficits, Apathy, depression ,anxiety, aggression/agitation and psychosis</a:t>
            </a:r>
          </a:p>
          <a:p>
            <a:r>
              <a:rPr lang="en-US" dirty="0">
                <a:solidFill>
                  <a:srgbClr val="FFFF00"/>
                </a:solidFill>
              </a:rPr>
              <a:t>Atypical/variant: Slowly progressive focal cortical atrophy with symptoms and signs matched to the affected area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Frontal Variant</a:t>
            </a:r>
          </a:p>
          <a:p>
            <a:r>
              <a:rPr lang="en-US" dirty="0">
                <a:solidFill>
                  <a:srgbClr val="FFFF00"/>
                </a:solidFill>
              </a:rPr>
              <a:t>Accumulation of Plaques and Tangles</a:t>
            </a:r>
          </a:p>
          <a:p>
            <a:r>
              <a:rPr lang="en-US" dirty="0">
                <a:solidFill>
                  <a:srgbClr val="FFFF00"/>
                </a:solidFill>
              </a:rPr>
              <a:t>Initially involves </a:t>
            </a:r>
            <a:r>
              <a:rPr lang="en-US" dirty="0" err="1">
                <a:solidFill>
                  <a:srgbClr val="FFFF00"/>
                </a:solidFill>
              </a:rPr>
              <a:t>transentorhinal</a:t>
            </a:r>
            <a:r>
              <a:rPr lang="en-US" dirty="0">
                <a:solidFill>
                  <a:srgbClr val="FFFF00"/>
                </a:solidFill>
              </a:rPr>
              <a:t> region and spreads to the </a:t>
            </a:r>
            <a:r>
              <a:rPr lang="en-US" dirty="0" err="1">
                <a:solidFill>
                  <a:srgbClr val="FFFF00"/>
                </a:solidFill>
              </a:rPr>
              <a:t>hippocamus</a:t>
            </a:r>
            <a:r>
              <a:rPr lang="en-US" dirty="0">
                <a:solidFill>
                  <a:srgbClr val="FFFF00"/>
                </a:solidFill>
              </a:rPr>
              <a:t> and mesial temporal lobe and eventually to basal forebrain.</a:t>
            </a:r>
          </a:p>
        </p:txBody>
      </p:sp>
    </p:spTree>
    <p:extLst>
      <p:ext uri="{BB962C8B-B14F-4D97-AF65-F5344CB8AC3E}">
        <p14:creationId xmlns:p14="http://schemas.microsoft.com/office/powerpoint/2010/main" val="3915684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Role of Imaging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Primary: Assessment of volume loss in characteristic locations</a:t>
            </a:r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Mesial temporal lobe</a:t>
            </a:r>
          </a:p>
          <a:p>
            <a:pPr lvl="2"/>
            <a:r>
              <a:rPr lang="en-US" sz="2800" dirty="0">
                <a:solidFill>
                  <a:srgbClr val="FFFF00"/>
                </a:solidFill>
              </a:rPr>
              <a:t>Hippocampus and Para hippocampal volume loss</a:t>
            </a:r>
          </a:p>
          <a:p>
            <a:pPr lvl="2"/>
            <a:r>
              <a:rPr lang="en-US" sz="2800" dirty="0">
                <a:solidFill>
                  <a:srgbClr val="FFFF00"/>
                </a:solidFill>
              </a:rPr>
              <a:t>Measurements can be up to 87% sensitive</a:t>
            </a:r>
          </a:p>
          <a:p>
            <a:pPr marL="914400" lvl="2" indent="0">
              <a:buNone/>
            </a:pPr>
            <a:endParaRPr lang="en-US" sz="2800" dirty="0">
              <a:solidFill>
                <a:srgbClr val="FFFF00"/>
              </a:solidFill>
            </a:endParaRPr>
          </a:p>
          <a:p>
            <a:pPr lvl="1"/>
            <a:r>
              <a:rPr lang="en-US" sz="2800" dirty="0">
                <a:solidFill>
                  <a:srgbClr val="FFFF00"/>
                </a:solidFill>
              </a:rPr>
              <a:t>Temporoparietal lobe</a:t>
            </a:r>
          </a:p>
          <a:p>
            <a:pPr lvl="2"/>
            <a:r>
              <a:rPr lang="en-US" sz="2800" dirty="0">
                <a:solidFill>
                  <a:srgbClr val="FFFF00"/>
                </a:solidFill>
              </a:rPr>
              <a:t>Parietal lobe atrophy particularly relevant to early onset Alzheimer’s</a:t>
            </a:r>
          </a:p>
          <a:p>
            <a:pPr lvl="2"/>
            <a:r>
              <a:rPr lang="en-US" sz="2800" dirty="0">
                <a:solidFill>
                  <a:srgbClr val="FFFF00"/>
                </a:solidFill>
              </a:rPr>
              <a:t>Best observed on inter-hemispheric surface</a:t>
            </a:r>
          </a:p>
        </p:txBody>
      </p:sp>
    </p:spTree>
    <p:extLst>
      <p:ext uri="{BB962C8B-B14F-4D97-AF65-F5344CB8AC3E}">
        <p14:creationId xmlns:p14="http://schemas.microsoft.com/office/powerpoint/2010/main" val="4275373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55" y="1207778"/>
            <a:ext cx="3657143" cy="4276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355" y="1369682"/>
            <a:ext cx="4257143" cy="3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64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90" y="1204551"/>
            <a:ext cx="3334909" cy="43476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457" y="1108963"/>
            <a:ext cx="4112995" cy="4538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710" y="1108962"/>
            <a:ext cx="3676457" cy="453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01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22" y="504329"/>
            <a:ext cx="6323809" cy="5904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631" y="676338"/>
            <a:ext cx="5264278" cy="556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49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838" y="1293090"/>
            <a:ext cx="3443618" cy="426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32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Pathology of Dementia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>
                <a:solidFill>
                  <a:srgbClr val="FFFF00"/>
                </a:solidFill>
              </a:rPr>
              <a:t>Structural:  Trauma, SDH, DAI, Tumor, </a:t>
            </a:r>
            <a:r>
              <a:rPr lang="en-US" dirty="0" err="1">
                <a:solidFill>
                  <a:srgbClr val="FFFF00"/>
                </a:solidFill>
              </a:rPr>
              <a:t>Abcess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>
                <a:solidFill>
                  <a:srgbClr val="FFFF00"/>
                </a:solidFill>
              </a:rPr>
              <a:t>Metabolic: 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Psychiatric: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Degenerative: Alzheimer’s Disease, Parkinson’s Disease, FTD, DLB, Vascular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Infectious/Inflammatory:  vasculitis, prion disease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Demyelinating Disease: MS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Paraneoplastic phenomena</a:t>
            </a:r>
          </a:p>
        </p:txBody>
      </p:sp>
    </p:spTree>
    <p:extLst>
      <p:ext uri="{BB962C8B-B14F-4D97-AF65-F5344CB8AC3E}">
        <p14:creationId xmlns:p14="http://schemas.microsoft.com/office/powerpoint/2010/main" val="4120199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Vascular Dementia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Seen in patients with atherosclerosis and chronic hypertension</a:t>
            </a:r>
          </a:p>
          <a:p>
            <a:r>
              <a:rPr lang="en-US" dirty="0">
                <a:solidFill>
                  <a:srgbClr val="FFFF00"/>
                </a:solidFill>
              </a:rPr>
              <a:t>Accumulation of small vessel ischemia and cerebral hemorrhages</a:t>
            </a:r>
          </a:p>
          <a:p>
            <a:r>
              <a:rPr lang="en-US" dirty="0">
                <a:solidFill>
                  <a:srgbClr val="FFFF00"/>
                </a:solidFill>
              </a:rPr>
              <a:t>Increases with age</a:t>
            </a:r>
          </a:p>
        </p:txBody>
      </p:sp>
    </p:spTree>
    <p:extLst>
      <p:ext uri="{BB962C8B-B14F-4D97-AF65-F5344CB8AC3E}">
        <p14:creationId xmlns:p14="http://schemas.microsoft.com/office/powerpoint/2010/main" val="1112012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Findings on MRI and 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Small vessel ischemic changes</a:t>
            </a:r>
          </a:p>
          <a:p>
            <a:r>
              <a:rPr lang="en-US" dirty="0">
                <a:solidFill>
                  <a:srgbClr val="FFFF00"/>
                </a:solidFill>
              </a:rPr>
              <a:t>MRI more sensitive</a:t>
            </a:r>
          </a:p>
          <a:p>
            <a:r>
              <a:rPr lang="en-US" dirty="0">
                <a:solidFill>
                  <a:srgbClr val="FFFF00"/>
                </a:solidFill>
              </a:rPr>
              <a:t>Microhemorrhages indicating CAA vs CHE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Cerebral Infarct</a:t>
            </a:r>
          </a:p>
          <a:p>
            <a:r>
              <a:rPr lang="en-US" dirty="0">
                <a:solidFill>
                  <a:srgbClr val="FFFF00"/>
                </a:solidFill>
              </a:rPr>
              <a:t>Lacunar Infarct</a:t>
            </a:r>
          </a:p>
          <a:p>
            <a:r>
              <a:rPr lang="en-US" dirty="0" err="1">
                <a:solidFill>
                  <a:srgbClr val="FFFF00"/>
                </a:solidFill>
              </a:rPr>
              <a:t>Intracerbral</a:t>
            </a:r>
            <a:r>
              <a:rPr lang="en-US" dirty="0">
                <a:solidFill>
                  <a:srgbClr val="FFFF00"/>
                </a:solidFill>
              </a:rPr>
              <a:t> hemorrhage</a:t>
            </a:r>
          </a:p>
          <a:p>
            <a:r>
              <a:rPr lang="en-US" dirty="0">
                <a:solidFill>
                  <a:srgbClr val="FFFF00"/>
                </a:solidFill>
              </a:rPr>
              <a:t>Small vessel disease</a:t>
            </a:r>
          </a:p>
        </p:txBody>
      </p:sp>
    </p:spTree>
    <p:extLst>
      <p:ext uri="{BB962C8B-B14F-4D97-AF65-F5344CB8AC3E}">
        <p14:creationId xmlns:p14="http://schemas.microsoft.com/office/powerpoint/2010/main" val="2055090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CAA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891" y="1257168"/>
            <a:ext cx="9256775" cy="503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23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Small Vessel Dementia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900" dirty="0">
                <a:solidFill>
                  <a:srgbClr val="FFFF00"/>
                </a:solidFill>
              </a:rPr>
              <a:t>Slowly progressive </a:t>
            </a:r>
          </a:p>
          <a:p>
            <a:endParaRPr lang="en-US" sz="3900" dirty="0">
              <a:solidFill>
                <a:srgbClr val="FFFF00"/>
              </a:solidFill>
            </a:endParaRPr>
          </a:p>
          <a:p>
            <a:r>
              <a:rPr lang="en-US" sz="3900" dirty="0">
                <a:solidFill>
                  <a:srgbClr val="FFFF00"/>
                </a:solidFill>
              </a:rPr>
              <a:t>Exclusively white matter multi infarct dementia</a:t>
            </a:r>
          </a:p>
          <a:p>
            <a:endParaRPr lang="en-US" sz="3900" dirty="0">
              <a:solidFill>
                <a:srgbClr val="FFFF00"/>
              </a:solidFill>
            </a:endParaRPr>
          </a:p>
          <a:p>
            <a:r>
              <a:rPr lang="en-US" sz="3900" dirty="0">
                <a:solidFill>
                  <a:srgbClr val="FFFF00"/>
                </a:solidFill>
              </a:rPr>
              <a:t>Subcortical arteriosclerotic encephalopathy</a:t>
            </a:r>
          </a:p>
          <a:p>
            <a:endParaRPr lang="en-US" sz="3900" dirty="0">
              <a:solidFill>
                <a:srgbClr val="FFFF00"/>
              </a:solidFill>
            </a:endParaRPr>
          </a:p>
          <a:p>
            <a:r>
              <a:rPr lang="en-US" sz="3900" dirty="0">
                <a:solidFill>
                  <a:srgbClr val="FFFF00"/>
                </a:solidFill>
              </a:rPr>
              <a:t>Familial transmitted form:</a:t>
            </a:r>
          </a:p>
          <a:p>
            <a:pPr lvl="1"/>
            <a:r>
              <a:rPr lang="en-US" sz="3900" dirty="0">
                <a:solidFill>
                  <a:srgbClr val="FFFF00"/>
                </a:solidFill>
              </a:rPr>
              <a:t>CADASIL (Cerebral autosomal dominant </a:t>
            </a:r>
            <a:r>
              <a:rPr lang="en-US" sz="3900" dirty="0" err="1">
                <a:solidFill>
                  <a:srgbClr val="FFFF00"/>
                </a:solidFill>
              </a:rPr>
              <a:t>arteriopathy</a:t>
            </a:r>
            <a:r>
              <a:rPr lang="en-US" sz="3900" dirty="0">
                <a:solidFill>
                  <a:srgbClr val="FFFF00"/>
                </a:solidFill>
              </a:rPr>
              <a:t> with subcortical infarcts and leukoencephalopathy)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8713570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MRI and 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Subcortical and periventricular lesions</a:t>
            </a:r>
          </a:p>
          <a:p>
            <a:r>
              <a:rPr lang="en-US" dirty="0">
                <a:solidFill>
                  <a:srgbClr val="FFFF00"/>
                </a:solidFill>
              </a:rPr>
              <a:t>Around the frontal and occipital horns and Centrum </a:t>
            </a:r>
            <a:r>
              <a:rPr lang="en-US" dirty="0" err="1">
                <a:solidFill>
                  <a:srgbClr val="FFFF00"/>
                </a:solidFill>
              </a:rPr>
              <a:t>Semiovale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Moderate generalized volume loss</a:t>
            </a:r>
          </a:p>
          <a:p>
            <a:r>
              <a:rPr lang="en-US" dirty="0">
                <a:solidFill>
                  <a:srgbClr val="FFFF00"/>
                </a:solidFill>
              </a:rPr>
              <a:t>Infarcts in lentiform nucleus and thalami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CT demonstrates symmetric low attenuation in similar areas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603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762" y="871857"/>
            <a:ext cx="4390476" cy="51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34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CADASIL (Cerebral Autosomal Dominant </a:t>
            </a:r>
            <a:r>
              <a:rPr lang="en-US" dirty="0" err="1">
                <a:solidFill>
                  <a:srgbClr val="FFFF00"/>
                </a:solidFill>
              </a:rPr>
              <a:t>Arteriopathy</a:t>
            </a:r>
            <a:r>
              <a:rPr lang="en-US" dirty="0">
                <a:solidFill>
                  <a:srgbClr val="FFFF00"/>
                </a:solidFill>
              </a:rPr>
              <a:t> with Subcortical Infarcts and </a:t>
            </a:r>
            <a:r>
              <a:rPr lang="en-US" dirty="0" err="1">
                <a:solidFill>
                  <a:srgbClr val="FFFF00"/>
                </a:solidFill>
              </a:rPr>
              <a:t>Leukoencephalpathy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Occurs in absence of hypertension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70% of cases present before the age of 60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Severe white matter changes with multiple subcortical infarcts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Involves the temporal poles</a:t>
            </a:r>
          </a:p>
        </p:txBody>
      </p:sp>
    </p:spTree>
    <p:extLst>
      <p:ext uri="{BB962C8B-B14F-4D97-AF65-F5344CB8AC3E}">
        <p14:creationId xmlns:p14="http://schemas.microsoft.com/office/powerpoint/2010/main" val="1996974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403930"/>
            <a:ext cx="6326299" cy="391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897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Parkinson’s and Dementia with Lewy bodies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Second most common cause of dementia</a:t>
            </a:r>
          </a:p>
          <a:p>
            <a:r>
              <a:rPr lang="en-US" dirty="0">
                <a:solidFill>
                  <a:srgbClr val="FFFF00"/>
                </a:solidFill>
              </a:rPr>
              <a:t>Accounts for 15-20% of cases</a:t>
            </a:r>
          </a:p>
          <a:p>
            <a:r>
              <a:rPr lang="en-US" dirty="0">
                <a:solidFill>
                  <a:srgbClr val="FFFF00"/>
                </a:solidFill>
              </a:rPr>
              <a:t>Swallow tail sign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Absent swallow tail sign 90% accuracy for PD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Reported Sensitivity 100%, Specificity 95%</a:t>
            </a:r>
          </a:p>
          <a:p>
            <a:r>
              <a:rPr lang="en-US" dirty="0">
                <a:solidFill>
                  <a:srgbClr val="FFFF00"/>
                </a:solidFill>
              </a:rPr>
              <a:t>Atrophy without a clear pattern</a:t>
            </a:r>
          </a:p>
          <a:p>
            <a:r>
              <a:rPr lang="en-US" dirty="0">
                <a:solidFill>
                  <a:srgbClr val="FFFF00"/>
                </a:solidFill>
              </a:rPr>
              <a:t>Enlargement of lateral ventricles</a:t>
            </a:r>
          </a:p>
          <a:p>
            <a:r>
              <a:rPr lang="en-US" dirty="0">
                <a:solidFill>
                  <a:srgbClr val="FFFF00"/>
                </a:solidFill>
              </a:rPr>
              <a:t>Focal atrophy of midbrain and hypothalamus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102" y="1243734"/>
            <a:ext cx="3478511" cy="291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359" y="4093785"/>
            <a:ext cx="3001996" cy="276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83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855" y="1557274"/>
            <a:ext cx="5166674" cy="319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87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1" name="Oval 35"/>
          <p:cNvSpPr>
            <a:spLocks noChangeArrowheads="1"/>
          </p:cNvSpPr>
          <p:nvPr/>
        </p:nvSpPr>
        <p:spPr bwMode="auto">
          <a:xfrm>
            <a:off x="5105400" y="1752600"/>
            <a:ext cx="2438400" cy="2438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5450" y="-45244"/>
            <a:ext cx="8229600" cy="1143000"/>
          </a:xfrm>
        </p:spPr>
        <p:txBody>
          <a:bodyPr/>
          <a:lstStyle/>
          <a:p>
            <a:r>
              <a:rPr lang="en-US" sz="3600" dirty="0"/>
              <a:t>Classification of Cognitive Disorders</a:t>
            </a:r>
          </a:p>
        </p:txBody>
      </p:sp>
      <p:sp>
        <p:nvSpPr>
          <p:cNvPr id="4099" name="Oval 3"/>
          <p:cNvSpPr>
            <a:spLocks noChangeArrowheads="1"/>
          </p:cNvSpPr>
          <p:nvPr/>
        </p:nvSpPr>
        <p:spPr bwMode="auto">
          <a:xfrm>
            <a:off x="4038600" y="2133600"/>
            <a:ext cx="2438400" cy="2438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Oval 4"/>
          <p:cNvSpPr>
            <a:spLocks noChangeArrowheads="1"/>
          </p:cNvSpPr>
          <p:nvPr/>
        </p:nvSpPr>
        <p:spPr bwMode="auto">
          <a:xfrm>
            <a:off x="3962400" y="3581400"/>
            <a:ext cx="2438400" cy="2438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5562600" y="3733800"/>
            <a:ext cx="2438400" cy="2438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Oval 6"/>
          <p:cNvSpPr>
            <a:spLocks noChangeArrowheads="1"/>
          </p:cNvSpPr>
          <p:nvPr/>
        </p:nvSpPr>
        <p:spPr bwMode="auto">
          <a:xfrm>
            <a:off x="5943600" y="2438400"/>
            <a:ext cx="2438400" cy="2438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8305800" y="1905000"/>
            <a:ext cx="1250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Movement</a:t>
            </a:r>
          </a:p>
          <a:p>
            <a:r>
              <a:rPr lang="en-US"/>
              <a:t>Disorders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8670926" y="4989513"/>
            <a:ext cx="10541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Amnestic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2041526" y="5218113"/>
            <a:ext cx="1078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Language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1974850" y="1872922"/>
            <a:ext cx="156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Comportment</a:t>
            </a:r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3429000" y="2133600"/>
            <a:ext cx="914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>
            <a:off x="7924800" y="22860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 flipH="1" flipV="1">
            <a:off x="8001000" y="5105400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 flipV="1">
            <a:off x="3200400" y="5181600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4648200" y="2362200"/>
            <a:ext cx="1905000" cy="3048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6705600" y="3962400"/>
            <a:ext cx="762000" cy="1752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6781800" y="2819400"/>
            <a:ext cx="609600" cy="16002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5257800" y="2667001"/>
            <a:ext cx="4651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/>
              <a:t>FTD</a:t>
            </a: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4876800" y="3581401"/>
            <a:ext cx="8562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/>
              <a:t>Semantic</a:t>
            </a: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2270125" y="3846513"/>
            <a:ext cx="13202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Tauopathies</a:t>
            </a:r>
          </a:p>
        </p:txBody>
      </p:sp>
      <p:sp>
        <p:nvSpPr>
          <p:cNvPr id="4119" name="Line 23"/>
          <p:cNvSpPr>
            <a:spLocks noChangeShapeType="1"/>
          </p:cNvSpPr>
          <p:nvPr/>
        </p:nvSpPr>
        <p:spPr bwMode="auto">
          <a:xfrm>
            <a:off x="3810000" y="4038600"/>
            <a:ext cx="838200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4953001" y="4419601"/>
            <a:ext cx="4616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/>
              <a:t>PPA</a:t>
            </a:r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7620000" y="3505201"/>
            <a:ext cx="4074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HD</a:t>
            </a:r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6629400" y="1219200"/>
            <a:ext cx="13973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Tardopathies</a:t>
            </a:r>
          </a:p>
        </p:txBody>
      </p:sp>
      <p:sp>
        <p:nvSpPr>
          <p:cNvPr id="4123" name="Line 27"/>
          <p:cNvSpPr>
            <a:spLocks noChangeShapeType="1"/>
          </p:cNvSpPr>
          <p:nvPr/>
        </p:nvSpPr>
        <p:spPr bwMode="auto">
          <a:xfrm flipH="1">
            <a:off x="6324600" y="16764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8366125" y="2779713"/>
            <a:ext cx="18853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Synucleinopathies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8458200" y="4267200"/>
            <a:ext cx="17604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Amyloidopathies</a:t>
            </a:r>
          </a:p>
        </p:txBody>
      </p:sp>
      <p:sp>
        <p:nvSpPr>
          <p:cNvPr id="4126" name="Text Box 30"/>
          <p:cNvSpPr txBox="1">
            <a:spLocks noChangeArrowheads="1"/>
          </p:cNvSpPr>
          <p:nvPr/>
        </p:nvSpPr>
        <p:spPr bwMode="auto">
          <a:xfrm>
            <a:off x="6858000" y="3429001"/>
            <a:ext cx="3882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PD</a:t>
            </a: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6858000" y="4038601"/>
            <a:ext cx="4683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DLB</a:t>
            </a:r>
          </a:p>
        </p:txBody>
      </p:sp>
      <p:sp>
        <p:nvSpPr>
          <p:cNvPr id="4128" name="Text Box 32"/>
          <p:cNvSpPr txBox="1">
            <a:spLocks noChangeArrowheads="1"/>
          </p:cNvSpPr>
          <p:nvPr/>
        </p:nvSpPr>
        <p:spPr bwMode="auto">
          <a:xfrm>
            <a:off x="6858000" y="4800601"/>
            <a:ext cx="3994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AD</a:t>
            </a:r>
          </a:p>
        </p:txBody>
      </p:sp>
      <p:sp>
        <p:nvSpPr>
          <p:cNvPr id="4129" name="Line 33"/>
          <p:cNvSpPr>
            <a:spLocks noChangeShapeType="1"/>
          </p:cNvSpPr>
          <p:nvPr/>
        </p:nvSpPr>
        <p:spPr bwMode="auto">
          <a:xfrm flipV="1">
            <a:off x="7467600" y="4495800"/>
            <a:ext cx="1066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30" name="Line 34"/>
          <p:cNvSpPr>
            <a:spLocks noChangeShapeType="1"/>
          </p:cNvSpPr>
          <p:nvPr/>
        </p:nvSpPr>
        <p:spPr bwMode="auto">
          <a:xfrm flipV="1">
            <a:off x="7391400" y="3048000"/>
            <a:ext cx="990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33" name="Text Box 37"/>
          <p:cNvSpPr txBox="1">
            <a:spLocks noChangeArrowheads="1"/>
          </p:cNvSpPr>
          <p:nvPr/>
        </p:nvSpPr>
        <p:spPr bwMode="auto">
          <a:xfrm>
            <a:off x="4267200" y="1143001"/>
            <a:ext cx="154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Motor neuron</a:t>
            </a:r>
          </a:p>
        </p:txBody>
      </p:sp>
      <p:sp>
        <p:nvSpPr>
          <p:cNvPr id="4134" name="Rectangle 38"/>
          <p:cNvSpPr>
            <a:spLocks noChangeArrowheads="1"/>
          </p:cNvSpPr>
          <p:nvPr/>
        </p:nvSpPr>
        <p:spPr bwMode="auto">
          <a:xfrm>
            <a:off x="4724400" y="2286000"/>
            <a:ext cx="17526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35" name="Text Box 39"/>
          <p:cNvSpPr txBox="1">
            <a:spLocks noChangeArrowheads="1"/>
          </p:cNvSpPr>
          <p:nvPr/>
        </p:nvSpPr>
        <p:spPr bwMode="auto">
          <a:xfrm>
            <a:off x="6781801" y="2971801"/>
            <a:ext cx="5231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MSA</a:t>
            </a:r>
          </a:p>
        </p:txBody>
      </p:sp>
      <p:sp>
        <p:nvSpPr>
          <p:cNvPr id="4136" name="Text Box 40"/>
          <p:cNvSpPr txBox="1">
            <a:spLocks noChangeArrowheads="1"/>
          </p:cNvSpPr>
          <p:nvPr/>
        </p:nvSpPr>
        <p:spPr bwMode="auto">
          <a:xfrm>
            <a:off x="6096000" y="3886200"/>
            <a:ext cx="5603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/>
              <a:t>PSP</a:t>
            </a:r>
          </a:p>
          <a:p>
            <a:r>
              <a:rPr lang="en-US" sz="1400" dirty="0"/>
              <a:t>CBD</a:t>
            </a:r>
          </a:p>
        </p:txBody>
      </p:sp>
      <p:sp>
        <p:nvSpPr>
          <p:cNvPr id="4137" name="Text Box 41"/>
          <p:cNvSpPr txBox="1">
            <a:spLocks noChangeArrowheads="1"/>
          </p:cNvSpPr>
          <p:nvPr/>
        </p:nvSpPr>
        <p:spPr bwMode="auto">
          <a:xfrm>
            <a:off x="5791200" y="2438401"/>
            <a:ext cx="5207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/>
              <a:t>ALS</a:t>
            </a:r>
          </a:p>
        </p:txBody>
      </p:sp>
      <p:sp>
        <p:nvSpPr>
          <p:cNvPr id="4138" name="Line 42"/>
          <p:cNvSpPr>
            <a:spLocks noChangeShapeType="1"/>
          </p:cNvSpPr>
          <p:nvPr/>
        </p:nvSpPr>
        <p:spPr bwMode="auto">
          <a:xfrm>
            <a:off x="5105400" y="14478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676402" y="6211670"/>
            <a:ext cx="899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ALS = amyotrophic lateral sclerosis; FTD = </a:t>
            </a:r>
            <a:r>
              <a:rPr lang="en-US" sz="1200" dirty="0" err="1"/>
              <a:t>frontotemporal</a:t>
            </a:r>
            <a:r>
              <a:rPr lang="en-US" sz="1200" dirty="0"/>
              <a:t> dementia; MSA = multisystem atrophy; Semantic = semantic dementia; PD = Parkinson’s disease; HD = Huntingdon’s disease; PSP = progressive </a:t>
            </a:r>
            <a:r>
              <a:rPr lang="en-US" sz="1200" dirty="0" err="1"/>
              <a:t>supranuclear</a:t>
            </a:r>
            <a:r>
              <a:rPr lang="en-US" sz="1200" dirty="0"/>
              <a:t> palsy; CBD = </a:t>
            </a:r>
            <a:r>
              <a:rPr lang="en-US" sz="1200" dirty="0" err="1"/>
              <a:t>corticobasal</a:t>
            </a:r>
            <a:r>
              <a:rPr lang="en-US" sz="1200" dirty="0"/>
              <a:t> degeneration; DLB = dementia with </a:t>
            </a:r>
            <a:r>
              <a:rPr lang="en-US" sz="1200" dirty="0" err="1"/>
              <a:t>Lewy</a:t>
            </a:r>
            <a:r>
              <a:rPr lang="en-US" sz="1200" dirty="0"/>
              <a:t> bodies; PPA = primary progressive aphasia; AD = Alzheimer’s disease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05025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Frontotemporal Lobar Degeneration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00"/>
                </a:solidFill>
              </a:rPr>
              <a:t>Focal atrophy of Frontal lobes</a:t>
            </a:r>
          </a:p>
          <a:p>
            <a:r>
              <a:rPr lang="en-US" sz="3600" dirty="0">
                <a:solidFill>
                  <a:srgbClr val="FFFF00"/>
                </a:solidFill>
              </a:rPr>
              <a:t>Multiple variants</a:t>
            </a:r>
          </a:p>
          <a:p>
            <a:pPr lvl="1"/>
            <a:r>
              <a:rPr lang="en-US" sz="3600" dirty="0">
                <a:solidFill>
                  <a:srgbClr val="FFFF00"/>
                </a:solidFill>
              </a:rPr>
              <a:t>Language variant</a:t>
            </a:r>
          </a:p>
          <a:p>
            <a:pPr lvl="2"/>
            <a:r>
              <a:rPr lang="en-US" sz="3600" dirty="0">
                <a:solidFill>
                  <a:srgbClr val="FFFF00"/>
                </a:solidFill>
              </a:rPr>
              <a:t>Agrammatic variant primary progressive Aphasia</a:t>
            </a:r>
          </a:p>
          <a:p>
            <a:pPr lvl="2"/>
            <a:r>
              <a:rPr lang="en-US" sz="3600" dirty="0">
                <a:solidFill>
                  <a:srgbClr val="FFFF00"/>
                </a:solidFill>
              </a:rPr>
              <a:t>Semantic variant primary progressive Aphasia</a:t>
            </a:r>
          </a:p>
          <a:p>
            <a:pPr lvl="2"/>
            <a:r>
              <a:rPr lang="en-US" sz="3600" dirty="0" err="1">
                <a:solidFill>
                  <a:srgbClr val="FFFF00"/>
                </a:solidFill>
              </a:rPr>
              <a:t>Logopaenic</a:t>
            </a:r>
            <a:r>
              <a:rPr lang="en-US" sz="3600" dirty="0">
                <a:solidFill>
                  <a:srgbClr val="FFFF00"/>
                </a:solidFill>
              </a:rPr>
              <a:t> variant primary progressive Aphasia</a:t>
            </a:r>
          </a:p>
          <a:p>
            <a:pPr lvl="1"/>
            <a:r>
              <a:rPr lang="en-US" sz="3600" dirty="0">
                <a:solidFill>
                  <a:srgbClr val="FFFF00"/>
                </a:solidFill>
              </a:rPr>
              <a:t>Behavioral variant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352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06886" cy="4351338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</a:rPr>
              <a:t>Frontal and Temporal lobes are affected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Striking asymmetry of left and right hemispheres left greater than right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Caudate heads decreased in size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294" y="1639976"/>
            <a:ext cx="4582959" cy="358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1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777" y="1060308"/>
            <a:ext cx="8451557" cy="467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785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985" y="1076671"/>
            <a:ext cx="4286137" cy="474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370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Creutzfeldt-Jakob Disease-CJD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00"/>
                </a:solidFill>
              </a:rPr>
              <a:t>Rapidly progressive dementia, cerebral atrophy, myoclonus</a:t>
            </a:r>
          </a:p>
          <a:p>
            <a:r>
              <a:rPr lang="en-US" sz="3600" dirty="0">
                <a:solidFill>
                  <a:srgbClr val="FFFF00"/>
                </a:solidFill>
              </a:rPr>
              <a:t>Sensory and psychiatric symptoms</a:t>
            </a:r>
          </a:p>
          <a:p>
            <a:r>
              <a:rPr lang="en-US" sz="3600" dirty="0">
                <a:solidFill>
                  <a:srgbClr val="FFFF00"/>
                </a:solidFill>
              </a:rPr>
              <a:t>Progressive cognitive impairment and cerebellar symptoms</a:t>
            </a:r>
          </a:p>
          <a:p>
            <a:r>
              <a:rPr lang="en-US" sz="3600" dirty="0">
                <a:solidFill>
                  <a:srgbClr val="FFFF00"/>
                </a:solidFill>
              </a:rPr>
              <a:t>Prion disease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1472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Can be symmetric, bilateral, asymmetric or unilateral </a:t>
            </a:r>
          </a:p>
          <a:p>
            <a:r>
              <a:rPr lang="en-US" dirty="0">
                <a:solidFill>
                  <a:srgbClr val="FFFF00"/>
                </a:solidFill>
              </a:rPr>
              <a:t>Increased signal on Diffusion in cortex that restricts</a:t>
            </a:r>
          </a:p>
          <a:p>
            <a:r>
              <a:rPr lang="en-US" dirty="0">
                <a:solidFill>
                  <a:srgbClr val="FFFF00"/>
                </a:solidFill>
              </a:rPr>
              <a:t>High signal in putamen and caudate, thalamus (hockey stick sign in variant form)</a:t>
            </a:r>
          </a:p>
          <a:p>
            <a:r>
              <a:rPr lang="en-US" dirty="0">
                <a:solidFill>
                  <a:srgbClr val="FFFF00"/>
                </a:solidFill>
              </a:rPr>
              <a:t>Cortex first then deep white matter</a:t>
            </a:r>
          </a:p>
          <a:p>
            <a:r>
              <a:rPr lang="en-US" dirty="0">
                <a:solidFill>
                  <a:srgbClr val="FFFF00"/>
                </a:solidFill>
              </a:rPr>
              <a:t>Rapidly progressive cerebral atrophy over sequential studies</a:t>
            </a:r>
          </a:p>
        </p:txBody>
      </p:sp>
    </p:spTree>
    <p:extLst>
      <p:ext uri="{BB962C8B-B14F-4D97-AF65-F5344CB8AC3E}">
        <p14:creationId xmlns:p14="http://schemas.microsoft.com/office/powerpoint/2010/main" val="39286140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431" y="1726056"/>
            <a:ext cx="7838110" cy="29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565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983" y="713614"/>
            <a:ext cx="4885839" cy="559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076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Progressive </a:t>
            </a:r>
            <a:r>
              <a:rPr lang="en-US" dirty="0" err="1">
                <a:solidFill>
                  <a:srgbClr val="FFFF00"/>
                </a:solidFill>
              </a:rPr>
              <a:t>Supranuclear</a:t>
            </a:r>
            <a:r>
              <a:rPr lang="en-US" dirty="0">
                <a:solidFill>
                  <a:srgbClr val="FFFF00"/>
                </a:solidFill>
              </a:rPr>
              <a:t> Palsy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Apparent in 6</a:t>
            </a:r>
            <a:r>
              <a:rPr lang="en-US" baseline="30000" dirty="0">
                <a:solidFill>
                  <a:srgbClr val="FFFF00"/>
                </a:solidFill>
              </a:rPr>
              <a:t>th</a:t>
            </a:r>
            <a:r>
              <a:rPr lang="en-US" dirty="0">
                <a:solidFill>
                  <a:srgbClr val="FFFF00"/>
                </a:solidFill>
              </a:rPr>
              <a:t> decade of life</a:t>
            </a:r>
          </a:p>
          <a:p>
            <a:r>
              <a:rPr lang="en-US" dirty="0">
                <a:solidFill>
                  <a:srgbClr val="FFFF00"/>
                </a:solidFill>
              </a:rPr>
              <a:t>Rapid decline</a:t>
            </a:r>
          </a:p>
          <a:p>
            <a:r>
              <a:rPr lang="en-US" dirty="0">
                <a:solidFill>
                  <a:srgbClr val="FFFF00"/>
                </a:solidFill>
              </a:rPr>
              <a:t>Decreased Cognition</a:t>
            </a:r>
          </a:p>
          <a:p>
            <a:r>
              <a:rPr lang="en-US" dirty="0">
                <a:solidFill>
                  <a:srgbClr val="FFFF00"/>
                </a:solidFill>
              </a:rPr>
              <a:t>Abnormal eye movements, </a:t>
            </a:r>
            <a:r>
              <a:rPr lang="en-US" dirty="0" err="1">
                <a:solidFill>
                  <a:srgbClr val="FFFF00"/>
                </a:solidFill>
              </a:rPr>
              <a:t>supranuclear</a:t>
            </a:r>
            <a:r>
              <a:rPr lang="en-US" dirty="0">
                <a:solidFill>
                  <a:srgbClr val="FFFF00"/>
                </a:solidFill>
              </a:rPr>
              <a:t> vertical gaze palsy</a:t>
            </a:r>
          </a:p>
          <a:p>
            <a:r>
              <a:rPr lang="en-US" dirty="0">
                <a:solidFill>
                  <a:srgbClr val="FFFF00"/>
                </a:solidFill>
              </a:rPr>
              <a:t>Postural instability and falls</a:t>
            </a:r>
          </a:p>
          <a:p>
            <a:r>
              <a:rPr lang="en-US" dirty="0">
                <a:solidFill>
                  <a:srgbClr val="FFFF00"/>
                </a:solidFill>
              </a:rPr>
              <a:t>Parkinsonian features and speech disturbances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4589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Hummingbird 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028" y="1504252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Flattening or concave outline to the superior aspect of the midbrain</a:t>
            </a:r>
          </a:p>
          <a:p>
            <a:r>
              <a:rPr lang="en-US" dirty="0">
                <a:solidFill>
                  <a:srgbClr val="FFFF00"/>
                </a:solidFill>
              </a:rPr>
              <a:t>Widening of interpeduncular cistern and loss of volume in peduncles.</a:t>
            </a:r>
          </a:p>
          <a:p>
            <a:r>
              <a:rPr lang="en-US" dirty="0">
                <a:solidFill>
                  <a:srgbClr val="FFFF00"/>
                </a:solidFill>
              </a:rPr>
              <a:t>Sensitivity 68% Specificity 98%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79921"/>
            <a:ext cx="4504762" cy="2304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64" y="3089158"/>
            <a:ext cx="3698174" cy="372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49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684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Dementia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86" y="1491343"/>
            <a:ext cx="10809514" cy="468562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Primary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Alzheimer’s Disease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Vascular Dementia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Lewy Body Disease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Frontotemporal Lobar Degeneration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Secondary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Creutzfeldt-Jakob Disease-CJD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Progressive </a:t>
            </a:r>
            <a:r>
              <a:rPr lang="en-US" dirty="0" err="1">
                <a:solidFill>
                  <a:srgbClr val="FFFF00"/>
                </a:solidFill>
              </a:rPr>
              <a:t>Supranuclear</a:t>
            </a:r>
            <a:r>
              <a:rPr lang="en-US" dirty="0">
                <a:solidFill>
                  <a:srgbClr val="FFFF00"/>
                </a:solidFill>
              </a:rPr>
              <a:t> Palsy-PSP</a:t>
            </a:r>
          </a:p>
          <a:p>
            <a:pPr lvl="1"/>
            <a:r>
              <a:rPr lang="en-US" dirty="0" err="1">
                <a:solidFill>
                  <a:srgbClr val="FFFF00"/>
                </a:solidFill>
              </a:rPr>
              <a:t>Muliple</a:t>
            </a:r>
            <a:r>
              <a:rPr lang="en-US" dirty="0">
                <a:solidFill>
                  <a:srgbClr val="FFFF00"/>
                </a:solidFill>
              </a:rPr>
              <a:t> System Atrophy-MSA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Huntington Disease-HD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CADASIL</a:t>
            </a:r>
          </a:p>
          <a:p>
            <a:pPr lvl="1"/>
            <a:r>
              <a:rPr lang="en-US" dirty="0" err="1">
                <a:solidFill>
                  <a:srgbClr val="FFFF00"/>
                </a:solidFill>
              </a:rPr>
              <a:t>Cortiobasal</a:t>
            </a:r>
            <a:r>
              <a:rPr lang="en-US" dirty="0">
                <a:solidFill>
                  <a:srgbClr val="FFFF00"/>
                </a:solidFill>
              </a:rPr>
              <a:t> Degeneration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Primary Progressive Aphasia-PPA</a:t>
            </a:r>
          </a:p>
        </p:txBody>
      </p:sp>
    </p:spTree>
    <p:extLst>
      <p:ext uri="{BB962C8B-B14F-4D97-AF65-F5344CB8AC3E}">
        <p14:creationId xmlns:p14="http://schemas.microsoft.com/office/powerpoint/2010/main" val="20280322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702" y="997809"/>
            <a:ext cx="6746860" cy="499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110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Multiple System Atrophy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Sporadic</a:t>
            </a:r>
          </a:p>
          <a:p>
            <a:r>
              <a:rPr lang="en-US" dirty="0">
                <a:solidFill>
                  <a:srgbClr val="FFFF00"/>
                </a:solidFill>
              </a:rPr>
              <a:t>Onset between 40-60 years</a:t>
            </a:r>
          </a:p>
          <a:p>
            <a:r>
              <a:rPr lang="en-US" dirty="0">
                <a:solidFill>
                  <a:srgbClr val="FFFF00"/>
                </a:solidFill>
              </a:rPr>
              <a:t>Three patterns of onset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Olivopontocerebellar Atrophy- Cerebellar dysfunction</a:t>
            </a:r>
          </a:p>
          <a:p>
            <a:pPr lvl="1"/>
            <a:r>
              <a:rPr lang="en-US" dirty="0" err="1">
                <a:solidFill>
                  <a:srgbClr val="FFFF00"/>
                </a:solidFill>
              </a:rPr>
              <a:t>Striatonigral</a:t>
            </a:r>
            <a:r>
              <a:rPr lang="en-US" dirty="0">
                <a:solidFill>
                  <a:srgbClr val="FFFF00"/>
                </a:solidFill>
              </a:rPr>
              <a:t> Degeneration-predominantly parkinsonian features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Shy-</a:t>
            </a:r>
            <a:r>
              <a:rPr lang="en-US" dirty="0" err="1">
                <a:solidFill>
                  <a:srgbClr val="FFFF00"/>
                </a:solidFill>
              </a:rPr>
              <a:t>Drager</a:t>
            </a:r>
            <a:r>
              <a:rPr lang="en-US" dirty="0">
                <a:solidFill>
                  <a:srgbClr val="FFFF00"/>
                </a:solidFill>
              </a:rPr>
              <a:t> Syndrome-autonomic symptoms 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Clinical Forms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MSA-C Cerebellar Symptoms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MSA-P  Parkinsonian Signs and Symptoms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7727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MRI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21977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T2 </a:t>
            </a:r>
            <a:r>
              <a:rPr lang="en-US" dirty="0" err="1">
                <a:solidFill>
                  <a:srgbClr val="FFFF00"/>
                </a:solidFill>
              </a:rPr>
              <a:t>Hyperintensity</a:t>
            </a:r>
            <a:r>
              <a:rPr lang="en-US" dirty="0">
                <a:solidFill>
                  <a:srgbClr val="FFFF00"/>
                </a:solidFill>
              </a:rPr>
              <a:t> in pontocerebellar tracts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Hot Cross Bun sign  MSA-C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High signal in Cerebellar peduncles and Cerebellum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Atrophy in Cerebellum, middle cerebellar peduncle and olivary nuclei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Sensitivity 62%  Specificity  98%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905" y="1690688"/>
            <a:ext cx="4338821" cy="37704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78088" y="585379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Case courtesy of </a:t>
            </a:r>
            <a:r>
              <a:rPr lang="en-US" dirty="0" err="1"/>
              <a:t>A.Prof</a:t>
            </a:r>
            <a:r>
              <a:rPr lang="en-US" dirty="0"/>
              <a:t> Frank Gaillard, Radiopaedia.org, </a:t>
            </a:r>
            <a:r>
              <a:rPr lang="en-US" dirty="0" err="1"/>
              <a:t>rID</a:t>
            </a:r>
            <a:r>
              <a:rPr lang="en-US" dirty="0"/>
              <a:t>: 5465</a:t>
            </a:r>
          </a:p>
        </p:txBody>
      </p:sp>
    </p:spTree>
    <p:extLst>
      <p:ext uri="{BB962C8B-B14F-4D97-AF65-F5344CB8AC3E}">
        <p14:creationId xmlns:p14="http://schemas.microsoft.com/office/powerpoint/2010/main" val="18787461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Multiple System Atrophy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576948" cy="435133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MSA-P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Reduced volume of putamen relative to </a:t>
            </a:r>
            <a:r>
              <a:rPr lang="en-US" dirty="0" err="1">
                <a:solidFill>
                  <a:srgbClr val="FFFF00"/>
                </a:solidFill>
              </a:rPr>
              <a:t>globus</a:t>
            </a:r>
            <a:r>
              <a:rPr lang="en-US" dirty="0">
                <a:solidFill>
                  <a:srgbClr val="FFFF00"/>
                </a:solidFill>
              </a:rPr>
              <a:t> pallidus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>
                <a:solidFill>
                  <a:srgbClr val="FFFF00"/>
                </a:solidFill>
              </a:rPr>
              <a:t>Decreased signal on T2 relative to GP and Red Nucleus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>
                <a:solidFill>
                  <a:srgbClr val="FFFF00"/>
                </a:solidFill>
              </a:rPr>
              <a:t>Increased signal on T1 within the putamen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415" y="1143277"/>
            <a:ext cx="3994657" cy="472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847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Huntington’s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Autosomal Dominant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Atrophy of Caudate and Putamen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Onset age 30-50 years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Trinucleotide Repeat CAG on 4p16:3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Greater the number of repeats the earlier the onset.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9840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Huntington’s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7582" y="1690688"/>
            <a:ext cx="4280065" cy="435133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Caudate atrophy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776" y="1152746"/>
            <a:ext cx="4100024" cy="490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150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Primary Progressive Aphasia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Insidious gradual impairment of speech and language</a:t>
            </a:r>
          </a:p>
          <a:p>
            <a:r>
              <a:rPr lang="en-US" dirty="0"/>
              <a:t>Categorized</a:t>
            </a:r>
          </a:p>
          <a:p>
            <a:pPr lvl="1"/>
            <a:r>
              <a:rPr lang="en-US" dirty="0"/>
              <a:t>Fluent (semantic dementia)</a:t>
            </a:r>
          </a:p>
          <a:p>
            <a:pPr lvl="1"/>
            <a:r>
              <a:rPr lang="en-US" dirty="0"/>
              <a:t>Non Fluent (progressive non fluent aphasia)</a:t>
            </a:r>
          </a:p>
          <a:p>
            <a:pPr lvl="1"/>
            <a:r>
              <a:rPr lang="en-US" dirty="0" err="1"/>
              <a:t>Logopaenic</a:t>
            </a:r>
            <a:r>
              <a:rPr lang="en-US" dirty="0"/>
              <a:t> dementia or uncommon clinical variant of Alzheimer’s disease</a:t>
            </a:r>
          </a:p>
        </p:txBody>
      </p:sp>
    </p:spTree>
    <p:extLst>
      <p:ext uri="{BB962C8B-B14F-4D97-AF65-F5344CB8AC3E}">
        <p14:creationId xmlns:p14="http://schemas.microsoft.com/office/powerpoint/2010/main" val="30938453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Typically we can not make the diagnosis but we can add data to suggest an underlying etiology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Remember to look at the </a:t>
            </a:r>
            <a:r>
              <a:rPr lang="en-US" dirty="0" err="1">
                <a:solidFill>
                  <a:srgbClr val="FFFF00"/>
                </a:solidFill>
              </a:rPr>
              <a:t>Sagital</a:t>
            </a:r>
            <a:r>
              <a:rPr lang="en-US" dirty="0">
                <a:solidFill>
                  <a:srgbClr val="FFFF00"/>
                </a:solidFill>
              </a:rPr>
              <a:t> T1 looking for parietal atrophy and the Hummingbird sign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Remember to look at the coronal through the hippocampus and estimate atrophy and look for atrophy of </a:t>
            </a:r>
            <a:r>
              <a:rPr lang="en-US">
                <a:solidFill>
                  <a:srgbClr val="FFFF00"/>
                </a:solidFill>
              </a:rPr>
              <a:t>the caudate.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Remember to look at the pons for Hot cross bun sign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705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412325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14" y="256268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MRI</a:t>
            </a:r>
          </a:p>
          <a:p>
            <a:r>
              <a:rPr lang="en-US" sz="4000" dirty="0">
                <a:solidFill>
                  <a:srgbClr val="FFFF00"/>
                </a:solidFill>
              </a:rPr>
              <a:t>CT</a:t>
            </a:r>
          </a:p>
          <a:p>
            <a:r>
              <a:rPr lang="en-US" sz="4000" dirty="0">
                <a:solidFill>
                  <a:srgbClr val="FFFF00"/>
                </a:solidFill>
              </a:rPr>
              <a:t>PET/CT</a:t>
            </a:r>
          </a:p>
        </p:txBody>
      </p:sp>
    </p:spTree>
    <p:extLst>
      <p:ext uri="{BB962C8B-B14F-4D97-AF65-F5344CB8AC3E}">
        <p14:creationId xmlns:p14="http://schemas.microsoft.com/office/powerpoint/2010/main" val="3015712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77543" cy="435133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T1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Volumetric Sequence: MPRAGE or T1 FLAIR CUBE or FSPGR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>
                <a:solidFill>
                  <a:srgbClr val="FFFF00"/>
                </a:solidFill>
              </a:rPr>
              <a:t>Three planes 1mm slice thickness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>
                <a:solidFill>
                  <a:srgbClr val="FFFF00"/>
                </a:solidFill>
              </a:rPr>
              <a:t>Best for assessing anatomy and assessing volume loss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104" name="Picture 8" descr="Image result for sag t1 brain m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83" y="772450"/>
            <a:ext cx="5404513" cy="540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07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Sagittal T1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Medial Surfaces</a:t>
            </a:r>
          </a:p>
          <a:p>
            <a:r>
              <a:rPr lang="en-US" dirty="0">
                <a:solidFill>
                  <a:srgbClr val="FFFF00"/>
                </a:solidFill>
              </a:rPr>
              <a:t>Sulci</a:t>
            </a:r>
          </a:p>
          <a:p>
            <a:r>
              <a:rPr lang="en-US" dirty="0">
                <a:solidFill>
                  <a:srgbClr val="FFFF00"/>
                </a:solidFill>
              </a:rPr>
              <a:t>Mammillary bodies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Similar in size</a:t>
            </a:r>
          </a:p>
          <a:p>
            <a:pPr marL="457200" lvl="1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042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T2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44886" cy="435133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FSE of entire brain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Assessment of basal ganglia and posterior fossa.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Posterior fossa structures are not well seen on FLAIR due to flow artifacts</a:t>
            </a:r>
          </a:p>
          <a:p>
            <a:endParaRPr lang="en-US" dirty="0"/>
          </a:p>
        </p:txBody>
      </p:sp>
      <p:pic>
        <p:nvPicPr>
          <p:cNvPr id="1026" name="Picture 2" descr="https://images.radiopaedia.org/images/15747778/df5c8130644c88d5001d3bd0f96bd1_galler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353" y="775038"/>
            <a:ext cx="4365792" cy="471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7789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1614</TotalTime>
  <Words>1201</Words>
  <Application>Microsoft Office PowerPoint</Application>
  <PresentationFormat>Widescreen</PresentationFormat>
  <Paragraphs>295</Paragraphs>
  <Slides>58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Office Theme</vt:lpstr>
      <vt:lpstr>Imaging of Neurodegenerative Disease</vt:lpstr>
      <vt:lpstr>Age related changes vs Senile Atrophy</vt:lpstr>
      <vt:lpstr>Pathology of Dementia</vt:lpstr>
      <vt:lpstr>Classification of Cognitive Disorders</vt:lpstr>
      <vt:lpstr>Dementia</vt:lpstr>
      <vt:lpstr>Imaging</vt:lpstr>
      <vt:lpstr>MRI</vt:lpstr>
      <vt:lpstr>Sagittal T1</vt:lpstr>
      <vt:lpstr>T2 </vt:lpstr>
      <vt:lpstr>T2/FLAIR </vt:lpstr>
      <vt:lpstr>FLAIR </vt:lpstr>
      <vt:lpstr>SWI </vt:lpstr>
      <vt:lpstr>Approach</vt:lpstr>
      <vt:lpstr>Coronal Sequences</vt:lpstr>
      <vt:lpstr>SWI</vt:lpstr>
      <vt:lpstr>DWI </vt:lpstr>
      <vt:lpstr>Computer Algorithms</vt:lpstr>
      <vt:lpstr>PowerPoint Presentation</vt:lpstr>
      <vt:lpstr>PowerPoint Presentation</vt:lpstr>
      <vt:lpstr>PowerPoint Presentation</vt:lpstr>
      <vt:lpstr>Computer Algorithms</vt:lpstr>
      <vt:lpstr>PowerPoint Presentation</vt:lpstr>
      <vt:lpstr>PowerPoint Presentation</vt:lpstr>
      <vt:lpstr>Alzheimer’s Disease</vt:lpstr>
      <vt:lpstr>Role of Imaging </vt:lpstr>
      <vt:lpstr>PowerPoint Presentation</vt:lpstr>
      <vt:lpstr>PowerPoint Presentation</vt:lpstr>
      <vt:lpstr>PowerPoint Presentation</vt:lpstr>
      <vt:lpstr>PowerPoint Presentation</vt:lpstr>
      <vt:lpstr>Vascular Dementia</vt:lpstr>
      <vt:lpstr>Findings on MRI and CT</vt:lpstr>
      <vt:lpstr>CAA</vt:lpstr>
      <vt:lpstr>Small Vessel Dementia</vt:lpstr>
      <vt:lpstr>MRI and CT</vt:lpstr>
      <vt:lpstr>PowerPoint Presentation</vt:lpstr>
      <vt:lpstr>CADASIL (Cerebral Autosomal Dominant Arteriopathy with Subcortical Infarcts and Leukoencephalpathy)</vt:lpstr>
      <vt:lpstr>PowerPoint Presentation</vt:lpstr>
      <vt:lpstr>Parkinson’s and Dementia with Lewy bodies</vt:lpstr>
      <vt:lpstr>PowerPoint Presentation</vt:lpstr>
      <vt:lpstr>Frontotemporal Lobar Degeneration</vt:lpstr>
      <vt:lpstr>Findings</vt:lpstr>
      <vt:lpstr>PowerPoint Presentation</vt:lpstr>
      <vt:lpstr>PowerPoint Presentation</vt:lpstr>
      <vt:lpstr>Creutzfeldt-Jakob Disease-CJD</vt:lpstr>
      <vt:lpstr>Findings</vt:lpstr>
      <vt:lpstr>PowerPoint Presentation</vt:lpstr>
      <vt:lpstr>PowerPoint Presentation</vt:lpstr>
      <vt:lpstr>Progressive Supranuclear Palsy</vt:lpstr>
      <vt:lpstr>Hummingbird Sign</vt:lpstr>
      <vt:lpstr>PowerPoint Presentation</vt:lpstr>
      <vt:lpstr>Multiple System Atrophy</vt:lpstr>
      <vt:lpstr>MRI Findings</vt:lpstr>
      <vt:lpstr>Multiple System Atrophy</vt:lpstr>
      <vt:lpstr>Huntington’s disease</vt:lpstr>
      <vt:lpstr>Huntington’s disease</vt:lpstr>
      <vt:lpstr>Primary Progressive Aphasia</vt:lpstr>
      <vt:lpstr>Summary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Neurodegenerative Disease</dc:title>
  <dc:creator>Annika Schaeffer</dc:creator>
  <cp:lastModifiedBy>Christopher Schaeffer</cp:lastModifiedBy>
  <cp:revision>41</cp:revision>
  <dcterms:created xsi:type="dcterms:W3CDTF">2017-04-20T00:17:27Z</dcterms:created>
  <dcterms:modified xsi:type="dcterms:W3CDTF">2017-04-25T12:20:48Z</dcterms:modified>
</cp:coreProperties>
</file>