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gif" ContentType="image/gif"/>
  <Override PartName="/ppt/slides/slide69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62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embeddings/oleObject3.bin" ContentType="application/vnd.openxmlformats-officedocument.oleObject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embeddings/oleObject2.bin" ContentType="application/vnd.openxmlformats-officedocument.oleObject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73"/>
  </p:notesMasterIdLst>
  <p:sldIdLst>
    <p:sldId id="1040" r:id="rId2"/>
    <p:sldId id="1302" r:id="rId3"/>
    <p:sldId id="1303" r:id="rId4"/>
    <p:sldId id="1304" r:id="rId5"/>
    <p:sldId id="1314" r:id="rId6"/>
    <p:sldId id="1315" r:id="rId7"/>
    <p:sldId id="1316" r:id="rId8"/>
    <p:sldId id="1317" r:id="rId9"/>
    <p:sldId id="1318" r:id="rId10"/>
    <p:sldId id="1319" r:id="rId11"/>
    <p:sldId id="1320" r:id="rId12"/>
    <p:sldId id="1321" r:id="rId13"/>
    <p:sldId id="1322" r:id="rId14"/>
    <p:sldId id="1323" r:id="rId15"/>
    <p:sldId id="1324" r:id="rId16"/>
    <p:sldId id="1325" r:id="rId17"/>
    <p:sldId id="1326" r:id="rId18"/>
    <p:sldId id="1327" r:id="rId19"/>
    <p:sldId id="1328" r:id="rId20"/>
    <p:sldId id="1329" r:id="rId21"/>
    <p:sldId id="1330" r:id="rId22"/>
    <p:sldId id="1331" r:id="rId23"/>
    <p:sldId id="1332" r:id="rId24"/>
    <p:sldId id="1334" r:id="rId25"/>
    <p:sldId id="1360" r:id="rId26"/>
    <p:sldId id="1361" r:id="rId27"/>
    <p:sldId id="1362" r:id="rId28"/>
    <p:sldId id="1363" r:id="rId29"/>
    <p:sldId id="1333" r:id="rId30"/>
    <p:sldId id="1335" r:id="rId31"/>
    <p:sldId id="1336" r:id="rId32"/>
    <p:sldId id="1337" r:id="rId33"/>
    <p:sldId id="1338" r:id="rId34"/>
    <p:sldId id="1339" r:id="rId35"/>
    <p:sldId id="1343" r:id="rId36"/>
    <p:sldId id="1341" r:id="rId37"/>
    <p:sldId id="1358" r:id="rId38"/>
    <p:sldId id="1359" r:id="rId39"/>
    <p:sldId id="1342" r:id="rId40"/>
    <p:sldId id="1345" r:id="rId41"/>
    <p:sldId id="1248" r:id="rId42"/>
    <p:sldId id="1249" r:id="rId43"/>
    <p:sldId id="1250" r:id="rId44"/>
    <p:sldId id="1251" r:id="rId45"/>
    <p:sldId id="1252" r:id="rId46"/>
    <p:sldId id="1253" r:id="rId47"/>
    <p:sldId id="1254" r:id="rId48"/>
    <p:sldId id="1255" r:id="rId49"/>
    <p:sldId id="1256" r:id="rId50"/>
    <p:sldId id="1311" r:id="rId51"/>
    <p:sldId id="1312" r:id="rId52"/>
    <p:sldId id="1313" r:id="rId53"/>
    <p:sldId id="1310" r:id="rId54"/>
    <p:sldId id="1346" r:id="rId55"/>
    <p:sldId id="1347" r:id="rId56"/>
    <p:sldId id="1348" r:id="rId57"/>
    <p:sldId id="1349" r:id="rId58"/>
    <p:sldId id="1350" r:id="rId59"/>
    <p:sldId id="1351" r:id="rId60"/>
    <p:sldId id="1352" r:id="rId61"/>
    <p:sldId id="1353" r:id="rId62"/>
    <p:sldId id="1354" r:id="rId63"/>
    <p:sldId id="1355" r:id="rId64"/>
    <p:sldId id="1356" r:id="rId65"/>
    <p:sldId id="1260" r:id="rId66"/>
    <p:sldId id="1261" r:id="rId67"/>
    <p:sldId id="1262" r:id="rId68"/>
    <p:sldId id="1263" r:id="rId69"/>
    <p:sldId id="1264" r:id="rId70"/>
    <p:sldId id="1364" r:id="rId71"/>
    <p:sldId id="1237" r:id="rId72"/>
  </p:sldIdLst>
  <p:sldSz cx="9144000" cy="6858000" type="screen4x3"/>
  <p:notesSz cx="6858000" cy="9144000"/>
  <p:custDataLst>
    <p:tags r:id="rId7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66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2082" autoAdjust="0"/>
    <p:restoredTop sz="94660"/>
  </p:normalViewPr>
  <p:slideViewPr>
    <p:cSldViewPr>
      <p:cViewPr varScale="1">
        <p:scale>
          <a:sx n="73" d="100"/>
          <a:sy n="73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tags" Target="tags/tag1.xml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FFA53-D382-4660-AA63-A1B7DC70E188}" type="datetimeFigureOut">
              <a:rPr lang="en-US" smtClean="0"/>
              <a:pPr/>
              <a:t>4/27/17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84F7D-E9C9-426E-9FCB-8CA0CC23B7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563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E5947-8E96-4CEC-AF24-4D64611C1E86}" type="slidenum">
              <a:rPr lang="en-US"/>
              <a:pPr/>
              <a:t>6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E2302E-8583-4010-B5BA-F04B59611A01}" type="slidenum">
              <a:rPr lang="en-US"/>
              <a:pPr/>
              <a:t>16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A7E6CB-A232-4CF9-84CF-24AE73B6A441}" type="slidenum">
              <a:rPr lang="en-US"/>
              <a:pPr/>
              <a:t>18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1FAEB-B107-49B5-91A6-2B4C83C0EA65}" type="slidenum">
              <a:rPr lang="en-US"/>
              <a:pPr/>
              <a:t>19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A6CCFA-F026-4D2E-952A-FFE34F14A9DD}" type="slidenum">
              <a:rPr lang="en-US"/>
              <a:pPr/>
              <a:t>20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that same protocol, we can evaluate</a:t>
            </a:r>
            <a:r>
              <a:rPr lang="en-US" baseline="0" dirty="0" smtClean="0"/>
              <a:t> for AVN, a common clinical concern in our patient population at MUSC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84F7D-E9C9-426E-9FCB-8CA0CC23B776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4392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Routine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Osteoarhrtitis</a:t>
            </a:r>
            <a:r>
              <a:rPr lang="en-US" baseline="0" dirty="0" smtClean="0"/>
              <a:t> causes marrow edema signal spanning the joint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84F7D-E9C9-426E-9FCB-8CA0CC23B776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7970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ABFD9-24A5-4A6E-BCAC-506B2C789DC3}" type="datetimeFigureOut">
              <a:rPr lang="en-US" smtClean="0"/>
              <a:pPr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87816-C765-4C71-8C00-DE2D780491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678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ABFD9-24A5-4A6E-BCAC-506B2C789DC3}" type="datetimeFigureOut">
              <a:rPr lang="en-US" smtClean="0"/>
              <a:pPr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87816-C765-4C71-8C00-DE2D780491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852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ABFD9-24A5-4A6E-BCAC-506B2C789DC3}" type="datetimeFigureOut">
              <a:rPr lang="en-US" smtClean="0"/>
              <a:pPr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87816-C765-4C71-8C00-DE2D780491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262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ABFD9-24A5-4A6E-BCAC-506B2C789DC3}" type="datetimeFigureOut">
              <a:rPr lang="en-US" smtClean="0"/>
              <a:pPr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87816-C765-4C71-8C00-DE2D780491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151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ABFD9-24A5-4A6E-BCAC-506B2C789DC3}" type="datetimeFigureOut">
              <a:rPr lang="en-US" smtClean="0"/>
              <a:pPr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87816-C765-4C71-8C00-DE2D780491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167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ABFD9-24A5-4A6E-BCAC-506B2C789DC3}" type="datetimeFigureOut">
              <a:rPr lang="en-US" smtClean="0"/>
              <a:pPr/>
              <a:t>4/27/17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87816-C765-4C71-8C00-DE2D780491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446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ABFD9-24A5-4A6E-BCAC-506B2C789DC3}" type="datetimeFigureOut">
              <a:rPr lang="en-US" smtClean="0"/>
              <a:pPr/>
              <a:t>4/27/17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87816-C765-4C71-8C00-DE2D780491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609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ABFD9-24A5-4A6E-BCAC-506B2C789DC3}" type="datetimeFigureOut">
              <a:rPr lang="en-US" smtClean="0"/>
              <a:pPr/>
              <a:t>4/27/17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87816-C765-4C71-8C00-DE2D780491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10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ABFD9-24A5-4A6E-BCAC-506B2C789DC3}" type="datetimeFigureOut">
              <a:rPr lang="en-US" smtClean="0"/>
              <a:pPr/>
              <a:t>4/27/17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87816-C765-4C71-8C00-DE2D780491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6188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ABFD9-24A5-4A6E-BCAC-506B2C789DC3}" type="datetimeFigureOut">
              <a:rPr lang="en-US" smtClean="0"/>
              <a:pPr/>
              <a:t>4/27/17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87816-C765-4C71-8C00-DE2D780491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510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ABFD9-24A5-4A6E-BCAC-506B2C789DC3}" type="datetimeFigureOut">
              <a:rPr lang="en-US" smtClean="0"/>
              <a:pPr/>
              <a:t>4/27/17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87816-C765-4C71-8C00-DE2D780491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738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ABFD9-24A5-4A6E-BCAC-506B2C789DC3}" type="datetimeFigureOut">
              <a:rPr lang="en-US" smtClean="0"/>
              <a:pPr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87816-C765-4C71-8C00-DE2D780491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83738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Relationship Id="rId3" Type="http://schemas.openxmlformats.org/officeDocument/2006/relationships/image" Target="../media/image8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Relationship Id="rId3" Type="http://schemas.openxmlformats.org/officeDocument/2006/relationships/image" Target="../media/image9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Relationship Id="rId3" Type="http://schemas.openxmlformats.org/officeDocument/2006/relationships/image" Target="../media/image9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Musculoskeletal Infection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Eastern Radiological Society 2017</a:t>
            </a:r>
          </a:p>
          <a:p>
            <a:r>
              <a:rPr lang="en-US" dirty="0" smtClean="0"/>
              <a:t>Russell Chapin</a:t>
            </a:r>
          </a:p>
          <a:p>
            <a:r>
              <a:rPr lang="en-US" dirty="0" smtClean="0"/>
              <a:t>Medical University of South Carolina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770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\\hc\home23\chapinrw\Desktop\AGFA cases\1588782 multifocal pediatric osteomyelitis\2952626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6041" r="16132"/>
          <a:stretch/>
        </p:blipFill>
        <p:spPr bwMode="auto">
          <a:xfrm>
            <a:off x="2057400" y="0"/>
            <a:ext cx="3886200" cy="672037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142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\\hc\home23\chapinrw\Desktop\AGFA cases\osteomyelitis femur\4764506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447800"/>
            <a:ext cx="4690928" cy="469092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\\hc\home23\chapinrw\Desktop\AGFA cases\osteomyelitis femur\4764506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447800"/>
            <a:ext cx="4690928" cy="469092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MRI of septic osteomyelitis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715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Permeative</a:t>
            </a:r>
            <a:r>
              <a:rPr lang="en-US" sz="3200" dirty="0" smtClean="0"/>
              <a:t> edema, soft tissue changes, </a:t>
            </a:r>
            <a:r>
              <a:rPr lang="en-US" sz="3200" dirty="0" err="1" smtClean="0"/>
              <a:t>subperiosteal</a:t>
            </a:r>
            <a:r>
              <a:rPr lang="en-US" sz="3200" dirty="0" smtClean="0"/>
              <a:t> collection</a:t>
            </a:r>
            <a:endParaRPr lang="en-US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344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\\hc\home23\chapinrw\Desktop\AGFA cases\2620566 peds osteo knee\2917228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8505" y="301809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51" name="Picture 3" descr="\\hc\home23\chapinrw\Desktop\AGFA cases\2620566 peds osteo knee\2917228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1808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\\hc\home23\chapinrw\Desktop\AGFA cases\2620566 peds osteo knee\2917227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87406" cy="301808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rot="10800000" flipV="1">
            <a:off x="6781800" y="3048000"/>
            <a:ext cx="1005840" cy="670560"/>
          </a:xfrm>
          <a:prstGeom prst="line">
            <a:avLst/>
          </a:prstGeom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 flipV="1">
            <a:off x="2743200" y="304800"/>
            <a:ext cx="1005840" cy="670560"/>
          </a:xfrm>
          <a:prstGeom prst="line">
            <a:avLst/>
          </a:prstGeom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2819400" y="5166360"/>
            <a:ext cx="1219200" cy="624840"/>
          </a:xfrm>
          <a:prstGeom prst="line">
            <a:avLst/>
          </a:prstGeom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09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\\hc\home23\chapinrw\Desktop\AGFA cases\5627565 septic osteomyelitis\7151345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338" t="19437" r="25105" b="13081"/>
          <a:stretch/>
        </p:blipFill>
        <p:spPr bwMode="auto">
          <a:xfrm flipH="1">
            <a:off x="4495800" y="402363"/>
            <a:ext cx="3017302" cy="619897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hc\home23\chapinrw\Desktop\AGFA cases\5627565 septic osteomyelitis\IMPDEXTRM_182489934\7151888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5966" t="16310" r="31330" b="10250"/>
          <a:stretch/>
        </p:blipFill>
        <p:spPr bwMode="auto">
          <a:xfrm flipV="1">
            <a:off x="762000" y="377211"/>
            <a:ext cx="2647476" cy="624927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7265" y="0"/>
            <a:ext cx="41910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July</a:t>
            </a:r>
            <a:endParaRPr lang="en-US" sz="3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38600" y="0"/>
            <a:ext cx="41148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August</a:t>
            </a:r>
            <a:endParaRPr lang="en-US" sz="3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6096000"/>
            <a:ext cx="76200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30 </a:t>
            </a:r>
            <a:r>
              <a:rPr lang="en-US" sz="3200" dirty="0" err="1" smtClean="0"/>
              <a:t>yo</a:t>
            </a:r>
            <a:r>
              <a:rPr lang="en-US" sz="3200" dirty="0" smtClean="0"/>
              <a:t> male MRSA</a:t>
            </a:r>
            <a:endParaRPr lang="en-US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382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\\hc\home23\chapinrw\Desktop\AGFA cases\5627565 septic osteomyelitis\MREXTUWC_182528691\7169104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6448" t="17641" r="7126" b="23832"/>
          <a:stretch/>
        </p:blipFill>
        <p:spPr bwMode="auto">
          <a:xfrm>
            <a:off x="2277165" y="152400"/>
            <a:ext cx="4020516" cy="417034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419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T1 penumbra sign</a:t>
            </a:r>
          </a:p>
          <a:p>
            <a:r>
              <a:rPr lang="en-US" sz="3200" dirty="0" smtClean="0"/>
              <a:t>Relatively bright t1 signal</a:t>
            </a:r>
          </a:p>
          <a:p>
            <a:r>
              <a:rPr lang="en-US" sz="3200" dirty="0" smtClean="0"/>
              <a:t>Granulation tissue</a:t>
            </a:r>
          </a:p>
          <a:p>
            <a:r>
              <a:rPr lang="en-US" sz="3200" dirty="0" smtClean="0"/>
              <a:t>Subacute infection = </a:t>
            </a:r>
            <a:r>
              <a:rPr lang="en-US" sz="3200" dirty="0" err="1" smtClean="0"/>
              <a:t>Brodie’s</a:t>
            </a:r>
            <a:r>
              <a:rPr lang="en-US" sz="3200" dirty="0" smtClean="0"/>
              <a:t> abscess</a:t>
            </a:r>
          </a:p>
        </p:txBody>
      </p:sp>
      <p:cxnSp>
        <p:nvCxnSpPr>
          <p:cNvPr id="4" name="Straight Connector 3"/>
          <p:cNvCxnSpPr/>
          <p:nvPr/>
        </p:nvCxnSpPr>
        <p:spPr>
          <a:xfrm rot="10800000">
            <a:off x="3886200" y="2575560"/>
            <a:ext cx="1295400" cy="777240"/>
          </a:xfrm>
          <a:prstGeom prst="line">
            <a:avLst/>
          </a:prstGeom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47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\\hc\home23\chapinrw\Desktop\AGFA cases\brodie infection 2605575\IMPDEXTRM_182144362\6996698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5134" t="14664" r="24831" b="24558"/>
          <a:stretch/>
        </p:blipFill>
        <p:spPr bwMode="auto">
          <a:xfrm>
            <a:off x="2133600" y="457200"/>
            <a:ext cx="4071392" cy="603689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045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Blood Supply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886200" y="5486400"/>
            <a:ext cx="15208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/>
              <a:t>Child</a:t>
            </a:r>
            <a:endParaRPr lang="en-US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914400" y="5486400"/>
            <a:ext cx="16748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Infant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7086600" y="5486400"/>
            <a:ext cx="15509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Adult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1676400" y="6491288"/>
            <a:ext cx="573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/>
              <a:t>Modified from: </a:t>
            </a:r>
            <a:r>
              <a:rPr lang="en-US" sz="1800" dirty="0" err="1"/>
              <a:t>Resnick</a:t>
            </a:r>
            <a:r>
              <a:rPr lang="en-US" sz="1800" dirty="0"/>
              <a:t> D, </a:t>
            </a:r>
            <a:r>
              <a:rPr lang="en-US" sz="1800" i="1" dirty="0"/>
              <a:t>Bone and Joint Imaging</a:t>
            </a:r>
            <a:r>
              <a:rPr lang="en-US" sz="1800" dirty="0"/>
              <a:t>, 1989</a:t>
            </a:r>
          </a:p>
        </p:txBody>
      </p:sp>
      <p:graphicFrame>
        <p:nvGraphicFramePr>
          <p:cNvPr id="61448" name="Object 8"/>
          <p:cNvGraphicFramePr>
            <a:graphicFrameLocks noChangeAspect="1"/>
          </p:cNvGraphicFramePr>
          <p:nvPr/>
        </p:nvGraphicFramePr>
        <p:xfrm>
          <a:off x="3048000" y="1752600"/>
          <a:ext cx="3048000" cy="3505200"/>
        </p:xfrm>
        <a:graphic>
          <a:graphicData uri="http://schemas.openxmlformats.org/presentationml/2006/ole">
            <p:oleObj spid="_x0000_s508930" name="Image" r:id="rId4" imgW="3558066" imgH="3761384" progId="">
              <p:embed/>
            </p:oleObj>
          </a:graphicData>
        </a:graphic>
      </p:graphicFrame>
      <p:graphicFrame>
        <p:nvGraphicFramePr>
          <p:cNvPr id="61449" name="Object 9"/>
          <p:cNvGraphicFramePr>
            <a:graphicFrameLocks noChangeAspect="1"/>
          </p:cNvGraphicFramePr>
          <p:nvPr/>
        </p:nvGraphicFramePr>
        <p:xfrm>
          <a:off x="0" y="1752600"/>
          <a:ext cx="3038475" cy="3505200"/>
        </p:xfrm>
        <a:graphic>
          <a:graphicData uri="http://schemas.openxmlformats.org/presentationml/2006/ole">
            <p:oleObj spid="_x0000_s508931" name="Image" r:id="rId5" imgW="3990116" imgH="3761384" progId="">
              <p:embed/>
            </p:oleObj>
          </a:graphicData>
        </a:graphic>
      </p:graphicFrame>
      <p:graphicFrame>
        <p:nvGraphicFramePr>
          <p:cNvPr id="61450" name="Object 10"/>
          <p:cNvGraphicFramePr>
            <a:graphicFrameLocks noChangeAspect="1"/>
          </p:cNvGraphicFramePr>
          <p:nvPr/>
        </p:nvGraphicFramePr>
        <p:xfrm>
          <a:off x="6096000" y="1752600"/>
          <a:ext cx="3048000" cy="3505200"/>
        </p:xfrm>
        <a:graphic>
          <a:graphicData uri="http://schemas.openxmlformats.org/presentationml/2006/ole">
            <p:oleObj spid="_x0000_s508932" name="Image" r:id="rId6" imgW="3380162" imgH="3761384" progId="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98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\\hc\home23\chapinrw\Desktop\AGFA cases\brodie infection 2605575\7004075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395" r="19479"/>
          <a:stretch/>
        </p:blipFill>
        <p:spPr bwMode="auto">
          <a:xfrm>
            <a:off x="281695" y="304799"/>
            <a:ext cx="3434073" cy="601139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 descr="\\hc\home23\chapinrw\Desktop\AGFA cases\brodie infection 2605575\7004040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5934" t="25476" r="28855" b="20941"/>
          <a:stretch/>
        </p:blipFill>
        <p:spPr bwMode="auto">
          <a:xfrm>
            <a:off x="6487682" y="2362200"/>
            <a:ext cx="2580118" cy="258012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\\hc\home23\chapinrw\Desktop\AGFA cases\brodie infection 2605575\7004058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6881" t="3913" r="20086"/>
          <a:stretch/>
        </p:blipFill>
        <p:spPr bwMode="auto">
          <a:xfrm>
            <a:off x="3429000" y="304799"/>
            <a:ext cx="3058682" cy="601139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908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dirty="0" smtClean="0"/>
              <a:t>Special </a:t>
            </a:r>
            <a:r>
              <a:rPr lang="en-US" b="1" dirty="0"/>
              <a:t>Terms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7772400" cy="5029200"/>
          </a:xfrm>
        </p:spPr>
        <p:txBody>
          <a:bodyPr>
            <a:normAutofit lnSpcReduction="10000"/>
          </a:bodyPr>
          <a:lstStyle/>
          <a:p>
            <a:r>
              <a:rPr lang="en-US" b="1" u="sng"/>
              <a:t>Sequestrum</a:t>
            </a:r>
          </a:p>
          <a:p>
            <a:pPr lvl="1"/>
            <a:r>
              <a:rPr lang="en-US" b="1"/>
              <a:t>Sequestered nonviable (dead) bone</a:t>
            </a:r>
          </a:p>
          <a:p>
            <a:pPr lvl="2"/>
            <a:r>
              <a:rPr lang="en-US" b="1"/>
              <a:t>Medullary and/or Cortical</a:t>
            </a:r>
          </a:p>
          <a:p>
            <a:pPr lvl="2"/>
            <a:r>
              <a:rPr lang="en-US" b="1"/>
              <a:t>Small or large</a:t>
            </a:r>
          </a:p>
          <a:p>
            <a:r>
              <a:rPr lang="en-US" b="1" u="sng"/>
              <a:t>Involucrum</a:t>
            </a:r>
          </a:p>
          <a:p>
            <a:pPr lvl="1"/>
            <a:r>
              <a:rPr lang="en-US" b="1"/>
              <a:t>Enveloping periosteal new bone </a:t>
            </a:r>
          </a:p>
          <a:p>
            <a:r>
              <a:rPr lang="en-US" b="1" u="sng"/>
              <a:t>Cloaca</a:t>
            </a:r>
          </a:p>
          <a:p>
            <a:pPr lvl="1"/>
            <a:r>
              <a:rPr lang="en-US" b="1"/>
              <a:t>Path</a:t>
            </a:r>
            <a:endParaRPr lang="en-US" b="1" u="sng"/>
          </a:p>
          <a:p>
            <a:pPr lvl="2"/>
            <a:r>
              <a:rPr lang="en-US" b="1"/>
              <a:t>From metaphysis..to cortex..to periosteum..to ST</a:t>
            </a:r>
            <a:endParaRPr lang="en-US" b="1" u="sng"/>
          </a:p>
          <a:p>
            <a:pPr lvl="2"/>
            <a:r>
              <a:rPr lang="en-US" b="1"/>
              <a:t>Extraperiosteal channel for expulsion from skin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665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5" name="Picture 7" descr="ROLSTO12 0204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132" r="14156"/>
          <a:stretch>
            <a:fillRect/>
          </a:stretch>
        </p:blipFill>
        <p:spPr bwMode="auto">
          <a:xfrm>
            <a:off x="0" y="0"/>
            <a:ext cx="3200400" cy="5562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0776" name="Picture 8" descr="ROLSTO13 02040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333" r="16667"/>
          <a:stretch>
            <a:fillRect/>
          </a:stretch>
        </p:blipFill>
        <p:spPr bwMode="auto">
          <a:xfrm>
            <a:off x="3200400" y="0"/>
            <a:ext cx="3128963" cy="5562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0774" name="Picture 6" descr="ROLSTO06 02040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156" r="27397" b="6850"/>
          <a:stretch>
            <a:fillRect/>
          </a:stretch>
        </p:blipFill>
        <p:spPr bwMode="auto">
          <a:xfrm>
            <a:off x="6526213" y="0"/>
            <a:ext cx="2617787" cy="5562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rot="16200000" flipV="1">
            <a:off x="7947660" y="4061460"/>
            <a:ext cx="929640" cy="548640"/>
          </a:xfrm>
          <a:prstGeom prst="line">
            <a:avLst/>
          </a:prstGeom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173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verdog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69723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5" name="Picture 5" descr="ROLSTON2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3743325" cy="32004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46" name="Picture 6" descr="ROLSTON2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ROLSTON222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00400"/>
            <a:ext cx="3505200" cy="30988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090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\\hc\home23\chapinrw\Desktop\AGFA cases\DFOOT3_BIL_181676397\6763526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741" t="2943" r="16767" b="60953"/>
          <a:stretch/>
        </p:blipFill>
        <p:spPr bwMode="auto">
          <a:xfrm>
            <a:off x="1752600" y="0"/>
            <a:ext cx="5867400" cy="668992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rot="10800000" flipV="1">
            <a:off x="4648200" y="381000"/>
            <a:ext cx="1219200" cy="441960"/>
          </a:xfrm>
          <a:prstGeom prst="line">
            <a:avLst/>
          </a:prstGeom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231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\\hc\home23\chapinrw\Desktop\AGFA cases\350 874 toe osteo\6926986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1520" t="10344" r="10145" b="47813"/>
          <a:stretch/>
        </p:blipFill>
        <p:spPr bwMode="auto">
          <a:xfrm>
            <a:off x="4191001" y="381000"/>
            <a:ext cx="4952999" cy="575963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947" name="Picture 3" descr="\\hc\home23\chapinrw\Desktop\AGFA cases\350 874 toe osteo\6926986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212" t="4549" r="21417" b="50967"/>
          <a:stretch/>
        </p:blipFill>
        <p:spPr bwMode="auto">
          <a:xfrm>
            <a:off x="0" y="304800"/>
            <a:ext cx="4485736" cy="586990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347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\\hc\home23\chapinrw\Desktop\AGFA cases\DFOOT2_175745520\4474365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4160" t="24057" r="12933" b="32188"/>
          <a:stretch/>
        </p:blipFill>
        <p:spPr bwMode="auto">
          <a:xfrm>
            <a:off x="76200" y="2744371"/>
            <a:ext cx="4952408" cy="40958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\\hc\home23\chapinrw\Desktop\AGFA cases\DFOOT2_176330911\4705428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6053" t="25127" r="14352" b="41199"/>
          <a:stretch/>
        </p:blipFill>
        <p:spPr bwMode="auto">
          <a:xfrm>
            <a:off x="3934835" y="76200"/>
            <a:ext cx="5222696" cy="376719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527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rules of Radiology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God </a:t>
            </a:r>
            <a:r>
              <a:rPr lang="en-US" dirty="0" smtClean="0"/>
              <a:t>Loves </a:t>
            </a:r>
            <a:r>
              <a:rPr lang="en-US" dirty="0" smtClean="0"/>
              <a:t>symmetry</a:t>
            </a:r>
          </a:p>
          <a:p>
            <a:r>
              <a:rPr lang="en-US" dirty="0" smtClean="0"/>
              <a:t>God hates a straight line</a:t>
            </a:r>
          </a:p>
          <a:p>
            <a:r>
              <a:rPr lang="en-US" dirty="0" smtClean="0"/>
              <a:t>The best film is an old film</a:t>
            </a:r>
          </a:p>
          <a:p>
            <a:endParaRPr lang="en-US" dirty="0" smtClean="0"/>
          </a:p>
          <a:p>
            <a:r>
              <a:rPr lang="en-US" dirty="0" smtClean="0"/>
              <a:t>Stephen I. </a:t>
            </a:r>
            <a:r>
              <a:rPr lang="en-US" dirty="0" err="1" smtClean="0"/>
              <a:t>Schabel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 derek.jpg"/>
          <p:cNvPicPr>
            <a:picLocks noChangeAspect="1"/>
          </p:cNvPicPr>
          <p:nvPr/>
        </p:nvPicPr>
        <p:blipFill>
          <a:blip r:embed="rId2"/>
          <a:srcRect r="19167" b="741"/>
          <a:stretch>
            <a:fillRect/>
          </a:stretch>
        </p:blipFill>
        <p:spPr>
          <a:xfrm>
            <a:off x="228600" y="381000"/>
            <a:ext cx="8604913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da eva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58283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\\hc\home23\chapinrw\Desktop\AGFA cases\41663 calcaneus osteo\DFOOT3_BIL_184075273\7820603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503" t="20503" r="24758" b="14067"/>
          <a:stretch/>
        </p:blipFill>
        <p:spPr bwMode="auto">
          <a:xfrm>
            <a:off x="1371600" y="381000"/>
            <a:ext cx="6608036" cy="601543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54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verdog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6972300" cy="6858000"/>
          </a:xfrm>
          <a:prstGeom prst="rect">
            <a:avLst/>
          </a:prstGeom>
        </p:spPr>
      </p:pic>
      <p:pic>
        <p:nvPicPr>
          <p:cNvPr id="3" name="Picture 2" descr="George NY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-1"/>
            <a:ext cx="51435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\\hc\home23\chapinrw\Desktop\AGFA cases\41663 calcaneus osteo\7821649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330" t="2750" r="9865" b="8506"/>
          <a:stretch/>
        </p:blipFill>
        <p:spPr bwMode="auto">
          <a:xfrm>
            <a:off x="381000" y="1396525"/>
            <a:ext cx="4136165" cy="466600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\\hc\home23\chapinrw\Desktop\AGFA cases\41663 calcaneus osteo\78216479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543" t="20290" r="21820" b="11933"/>
          <a:stretch/>
        </p:blipFill>
        <p:spPr bwMode="auto">
          <a:xfrm>
            <a:off x="5029200" y="1371600"/>
            <a:ext cx="3686322" cy="465817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017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of Pedal Osteomyelitis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Underlies ulcer</a:t>
            </a:r>
            <a:endParaRPr lang="en-US" dirty="0" smtClean="0"/>
          </a:p>
          <a:p>
            <a:r>
              <a:rPr lang="en-US" dirty="0" smtClean="0"/>
              <a:t>Usually at </a:t>
            </a:r>
            <a:r>
              <a:rPr lang="en-US" dirty="0" smtClean="0"/>
              <a:t>characteristic </a:t>
            </a:r>
            <a:r>
              <a:rPr lang="en-US" dirty="0" smtClean="0"/>
              <a:t>location</a:t>
            </a:r>
          </a:p>
          <a:p>
            <a:r>
              <a:rPr lang="en-US" dirty="0" smtClean="0"/>
              <a:t>Confluent low T1 signal</a:t>
            </a:r>
          </a:p>
          <a:p>
            <a:r>
              <a:rPr lang="en-US" dirty="0" err="1" smtClean="0"/>
              <a:t>Osteitis</a:t>
            </a:r>
            <a:r>
              <a:rPr lang="en-US" dirty="0" smtClean="0"/>
              <a:t> vs osteomyelitis</a:t>
            </a:r>
          </a:p>
          <a:p>
            <a:r>
              <a:rPr lang="en-US" dirty="0" smtClean="0"/>
              <a:t>Medical vs Surgical treatment</a:t>
            </a:r>
          </a:p>
          <a:p>
            <a:r>
              <a:rPr lang="en-US" dirty="0" smtClean="0"/>
              <a:t>Soft tissue debridement with ABX for “early </a:t>
            </a:r>
            <a:r>
              <a:rPr lang="en-US" dirty="0" err="1" smtClean="0"/>
              <a:t>osteo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ABX for acute septic </a:t>
            </a:r>
            <a:r>
              <a:rPr lang="en-US" dirty="0" err="1" smtClean="0"/>
              <a:t>osteo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589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Location, Location,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Pedal Osteomyelitis</a:t>
            </a:r>
          </a:p>
          <a:p>
            <a:pPr lvl="1"/>
            <a:r>
              <a:rPr lang="en-US" dirty="0" smtClean="0"/>
              <a:t>Tips of toes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and 5</a:t>
            </a:r>
            <a:r>
              <a:rPr lang="en-US" baseline="30000" dirty="0" smtClean="0"/>
              <a:t>th</a:t>
            </a:r>
            <a:r>
              <a:rPr lang="en-US" dirty="0" smtClean="0"/>
              <a:t> MTP joints</a:t>
            </a:r>
          </a:p>
          <a:p>
            <a:pPr lvl="1"/>
            <a:r>
              <a:rPr lang="en-US" dirty="0" err="1" smtClean="0"/>
              <a:t>Calcaneus</a:t>
            </a:r>
            <a:endParaRPr lang="en-US" dirty="0" smtClean="0"/>
          </a:p>
          <a:p>
            <a:pPr lvl="1"/>
            <a:r>
              <a:rPr lang="en-US" dirty="0" smtClean="0"/>
              <a:t>Base of 5</a:t>
            </a:r>
            <a:r>
              <a:rPr lang="en-US" baseline="30000" dirty="0" smtClean="0"/>
              <a:t>th</a:t>
            </a:r>
            <a:r>
              <a:rPr lang="en-US" dirty="0" smtClean="0"/>
              <a:t> metatarsal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hapinrw\Desktop\AGFA cases\Protocol cases\foot osteo\4866327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283" t="6078" r="23367"/>
          <a:stretch>
            <a:fillRect/>
          </a:stretch>
        </p:blipFill>
        <p:spPr bwMode="auto">
          <a:xfrm>
            <a:off x="457200" y="609600"/>
            <a:ext cx="3429000" cy="561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chapinrw\Desktop\AGFA cases\Protocol cases\foot osteo\4866328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137" t="4668" r="17589"/>
          <a:stretch>
            <a:fillRect/>
          </a:stretch>
        </p:blipFill>
        <p:spPr bwMode="auto">
          <a:xfrm>
            <a:off x="4876800" y="598564"/>
            <a:ext cx="3869194" cy="574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832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\\hc\home23\chapinrw\Desktop\AGFA cases\952998 osteo\6236152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1144" t="34142" r="19627" b="9433"/>
          <a:stretch/>
        </p:blipFill>
        <p:spPr bwMode="auto">
          <a:xfrm>
            <a:off x="1219200" y="3561814"/>
            <a:ext cx="3353630" cy="319488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997" name="Picture 5" descr="\\hc\home23\chapinrw\Desktop\AGFA cases\952998 osteo\6236153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966" t="29352" r="15684"/>
          <a:stretch/>
        </p:blipFill>
        <p:spPr bwMode="auto">
          <a:xfrm>
            <a:off x="4088494" y="3343904"/>
            <a:ext cx="3683905" cy="345401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994" name="Picture 2" descr="\\hc\home23\chapinrw\Desktop\AGFA cases\952998 osteo\6236155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955" t="29498" r="20970" b="4964"/>
          <a:stretch/>
        </p:blipFill>
        <p:spPr bwMode="auto">
          <a:xfrm>
            <a:off x="4079949" y="139242"/>
            <a:ext cx="3694068" cy="402989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 descr="\\hc\home23\chapinrw\Desktop\AGFA cases\952998 osteo\6236153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841" t="24626" r="21308" b="5841"/>
          <a:stretch/>
        </p:blipFill>
        <p:spPr bwMode="auto">
          <a:xfrm>
            <a:off x="1219199" y="132121"/>
            <a:ext cx="3352825" cy="402989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912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hc\home23\chapinrw\Desktop\AGFA cases\MREXTL_183934433\7761279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445" t="3136" r="3800" b="26833"/>
          <a:stretch/>
        </p:blipFill>
        <p:spPr bwMode="auto">
          <a:xfrm>
            <a:off x="4648200" y="1776065"/>
            <a:ext cx="4468274" cy="397337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hc\home23\chapinrw\Desktop\AGFA cases\MREXTL_183934433\77612778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338" t="4945" r="1690" b="26424"/>
          <a:stretch/>
        </p:blipFill>
        <p:spPr bwMode="auto">
          <a:xfrm>
            <a:off x="76200" y="1778914"/>
            <a:ext cx="4572000" cy="397337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740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\\hc\home23\chapinrw\Desktop\AGFA cases\DFOOT2_LT_183221500\7464621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033" t="11172" r="7646" b="14637"/>
          <a:stretch/>
        </p:blipFill>
        <p:spPr bwMode="auto">
          <a:xfrm flipH="1">
            <a:off x="27774" y="836942"/>
            <a:ext cx="9040026" cy="573335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676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Neuropathic changes versus </a:t>
            </a:r>
            <a:r>
              <a:rPr lang="en-US" dirty="0" err="1" smtClean="0"/>
              <a:t>Osteo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MRI still preferred over Nuclear Medicine</a:t>
            </a:r>
          </a:p>
          <a:p>
            <a:r>
              <a:rPr lang="en-US" dirty="0" smtClean="0"/>
              <a:t>IV contrast helps</a:t>
            </a:r>
          </a:p>
          <a:p>
            <a:r>
              <a:rPr lang="en-US" dirty="0" err="1" smtClean="0"/>
              <a:t>Osteo</a:t>
            </a:r>
            <a:r>
              <a:rPr lang="en-US" dirty="0" smtClean="0"/>
              <a:t> almost exclusively due to spread from adjacent ulcer</a:t>
            </a:r>
          </a:p>
          <a:p>
            <a:r>
              <a:rPr lang="en-US" dirty="0" smtClean="0"/>
              <a:t>Neuropathic joint shows bone </a:t>
            </a:r>
            <a:r>
              <a:rPr lang="en-US" dirty="0" smtClean="0"/>
              <a:t>fragmentation</a:t>
            </a:r>
            <a:endParaRPr lang="en-US" dirty="0" smtClean="0"/>
          </a:p>
          <a:p>
            <a:r>
              <a:rPr lang="en-US" dirty="0" smtClean="0"/>
              <a:t>Ghost sign whereby bone “</a:t>
            </a:r>
            <a:r>
              <a:rPr lang="en-US" dirty="0" smtClean="0"/>
              <a:t>reappears” </a:t>
            </a:r>
            <a:r>
              <a:rPr lang="en-US" dirty="0" smtClean="0"/>
              <a:t>between T1 images and post contrast images suggests </a:t>
            </a:r>
            <a:r>
              <a:rPr lang="en-US" dirty="0" err="1" smtClean="0"/>
              <a:t>osteo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th t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4267200" cy="4207460"/>
          </a:xfrm>
          <a:prstGeom prst="rect">
            <a:avLst/>
          </a:prstGeom>
        </p:spPr>
      </p:pic>
      <p:pic>
        <p:nvPicPr>
          <p:cNvPr id="3" name="Picture 2" descr="both gad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529" y="2659075"/>
            <a:ext cx="4882471" cy="4198925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6488668"/>
            <a:ext cx="44847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/>
              <a:t>Donovan and Schweitzer </a:t>
            </a:r>
            <a:r>
              <a:rPr lang="en-US" sz="1800" dirty="0" err="1" smtClean="0"/>
              <a:t>Radiographics</a:t>
            </a:r>
            <a:r>
              <a:rPr lang="en-US" sz="1800" dirty="0" smtClean="0"/>
              <a:t> 2010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I:\RC\Lectures and Cases\Lectures\MUSC\Hematopoeit disorders and infection\gho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352054"/>
            <a:ext cx="9047860" cy="414387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Ghost Sign – Should be </a:t>
            </a:r>
            <a:r>
              <a:rPr lang="en-US" dirty="0" err="1" smtClean="0"/>
              <a:t>Osteo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76400" y="6491288"/>
            <a:ext cx="22410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err="1" smtClean="0"/>
              <a:t>Radsource</a:t>
            </a:r>
            <a:r>
              <a:rPr lang="en-US" sz="1800" dirty="0" smtClean="0"/>
              <a:t> MRI Clinics</a:t>
            </a:r>
            <a:endParaRPr lang="en-US" sz="1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106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verdog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6972300" cy="6858000"/>
          </a:xfrm>
          <a:prstGeom prst="rect">
            <a:avLst/>
          </a:prstGeom>
        </p:spPr>
      </p:pic>
      <p:pic>
        <p:nvPicPr>
          <p:cNvPr id="3" name="Picture 2" descr="George NY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-1"/>
            <a:ext cx="5143500" cy="6858001"/>
          </a:xfrm>
          <a:prstGeom prst="rect">
            <a:avLst/>
          </a:prstGeom>
        </p:spPr>
      </p:pic>
      <p:pic>
        <p:nvPicPr>
          <p:cNvPr id="5" name="Picture 4" descr="George under des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085" y="2819400"/>
            <a:ext cx="7291915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Tissue Infection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I:\RC\Lectures and Cases\Other\UF\BT\MSK_Conference\fourniers_gangrene_us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/>
        </p:blipFill>
        <p:spPr bwMode="auto">
          <a:xfrm>
            <a:off x="533400" y="533400"/>
            <a:ext cx="7848600" cy="627144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927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RC\Lectures and Cases\Other\UF\BT\MSK_Conference\fourniers_gangrene_CT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18" y="1173018"/>
            <a:ext cx="4541982" cy="454198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:\RC\Lectures and Cases\Other\UF\BT\MSK_Conference\fourniers_gangrene_C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3019"/>
            <a:ext cx="4541982" cy="454198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081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Necrotizing Fasciitis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724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Surgical emergency – Imaging should not delay surgery</a:t>
            </a:r>
          </a:p>
          <a:p>
            <a:r>
              <a:rPr lang="en-US" dirty="0"/>
              <a:t>20% </a:t>
            </a:r>
            <a:r>
              <a:rPr lang="en-US" dirty="0" smtClean="0"/>
              <a:t>mortality</a:t>
            </a:r>
          </a:p>
          <a:p>
            <a:r>
              <a:rPr lang="en-US" dirty="0" smtClean="0"/>
              <a:t>Extremities</a:t>
            </a:r>
            <a:r>
              <a:rPr lang="en-US" dirty="0"/>
              <a:t>, perineum, </a:t>
            </a:r>
            <a:r>
              <a:rPr lang="en-US" dirty="0" smtClean="0"/>
              <a:t>trunk</a:t>
            </a:r>
            <a:endParaRPr lang="en-US" dirty="0"/>
          </a:p>
          <a:p>
            <a:r>
              <a:rPr lang="en-US" dirty="0" err="1" smtClean="0"/>
              <a:t>Polymicrobial</a:t>
            </a:r>
            <a:r>
              <a:rPr lang="en-US" dirty="0" smtClean="0"/>
              <a:t> – Group A Strep, Clostridium, Gram negatives</a:t>
            </a:r>
          </a:p>
          <a:p>
            <a:r>
              <a:rPr lang="en-US" dirty="0" smtClean="0"/>
              <a:t>Clinical: </a:t>
            </a:r>
          </a:p>
          <a:p>
            <a:pPr lvl="1"/>
            <a:r>
              <a:rPr lang="en-US" dirty="0" smtClean="0"/>
              <a:t>Diabetes/Obesity/Renal disease/</a:t>
            </a:r>
            <a:r>
              <a:rPr lang="en-US" dirty="0" err="1" smtClean="0"/>
              <a:t>Immunosuppresion</a:t>
            </a:r>
            <a:endParaRPr lang="en-US" dirty="0" smtClean="0"/>
          </a:p>
          <a:p>
            <a:pPr lvl="1"/>
            <a:r>
              <a:rPr lang="en-US" dirty="0" smtClean="0"/>
              <a:t>WBC INCR, Hg DECR, Acidosis, Renal failure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Soft tissue gas in 55%, [Estimated SN of MRI 70-80%]</a:t>
            </a:r>
          </a:p>
          <a:p>
            <a:r>
              <a:rPr lang="en-US" dirty="0" smtClean="0"/>
              <a:t>May or may not involve deep tissue, yet this is most helpful imaging feature </a:t>
            </a:r>
          </a:p>
          <a:p>
            <a:r>
              <a:rPr lang="en-US" dirty="0" smtClean="0"/>
              <a:t>May or may not enhance</a:t>
            </a:r>
          </a:p>
          <a:p>
            <a:r>
              <a:rPr lang="en-US" dirty="0" smtClean="0"/>
              <a:t>Largest case series 10 </a:t>
            </a:r>
            <a:r>
              <a:rPr lang="en-US" dirty="0" err="1" smtClean="0"/>
              <a:t>pts</a:t>
            </a:r>
            <a:endParaRPr lang="en-US" dirty="0" smtClean="0"/>
          </a:p>
          <a:p>
            <a:r>
              <a:rPr lang="en-US" dirty="0" err="1" smtClean="0"/>
              <a:t>Uwash</a:t>
            </a:r>
            <a:r>
              <a:rPr lang="en-US" dirty="0" smtClean="0"/>
              <a:t> – “I have seen 2 cases in 5 years and am asked to evaluate for twice a month”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779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Necrotizing Fasciitis Kim Radiology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High T2 signal is more common, but low T2 signal (</a:t>
            </a:r>
            <a:r>
              <a:rPr lang="en-US" dirty="0" err="1" smtClean="0"/>
              <a:t>eg</a:t>
            </a:r>
            <a:r>
              <a:rPr lang="en-US" dirty="0" smtClean="0"/>
              <a:t> gas) is more discriminatory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Deep fascia involvement that is extensive and not just continuous with </a:t>
            </a:r>
            <a:r>
              <a:rPr lang="en-US" dirty="0">
                <a:solidFill>
                  <a:srgbClr val="FFFF00"/>
                </a:solidFill>
              </a:rPr>
              <a:t>superficial </a:t>
            </a:r>
            <a:r>
              <a:rPr lang="en-US" dirty="0" smtClean="0">
                <a:solidFill>
                  <a:srgbClr val="FFFF00"/>
                </a:solidFill>
              </a:rPr>
              <a:t>fascia</a:t>
            </a:r>
          </a:p>
          <a:p>
            <a:r>
              <a:rPr lang="en-US" dirty="0" smtClean="0"/>
              <a:t>3 </a:t>
            </a:r>
            <a:r>
              <a:rPr lang="en-US" dirty="0"/>
              <a:t>or more </a:t>
            </a:r>
            <a:r>
              <a:rPr lang="en-US" dirty="0" smtClean="0"/>
              <a:t>compartments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Fascial</a:t>
            </a:r>
            <a:r>
              <a:rPr lang="en-US" dirty="0" smtClean="0">
                <a:solidFill>
                  <a:srgbClr val="FFFF00"/>
                </a:solidFill>
              </a:rPr>
              <a:t> involvement &gt; 3mm</a:t>
            </a:r>
          </a:p>
          <a:p>
            <a:r>
              <a:rPr lang="en-US" dirty="0"/>
              <a:t>E</a:t>
            </a:r>
            <a:r>
              <a:rPr lang="en-US" dirty="0" smtClean="0"/>
              <a:t>nhancement with </a:t>
            </a:r>
            <a:r>
              <a:rPr lang="en-US" dirty="0" err="1" smtClean="0"/>
              <a:t>nonenhancing</a:t>
            </a:r>
            <a:r>
              <a:rPr lang="en-US" dirty="0" smtClean="0"/>
              <a:t> areas</a:t>
            </a:r>
          </a:p>
          <a:p>
            <a:r>
              <a:rPr lang="en-US" dirty="0" smtClean="0"/>
              <a:t>Muscle involvement is circumferential rather than patchy (patchy points to another diagnosis)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Abscess or </a:t>
            </a:r>
            <a:r>
              <a:rPr lang="en-US" dirty="0" err="1" smtClean="0">
                <a:solidFill>
                  <a:srgbClr val="FFFF00"/>
                </a:solidFill>
              </a:rPr>
              <a:t>myonecrosis</a:t>
            </a:r>
            <a:r>
              <a:rPr lang="en-US" dirty="0" smtClean="0">
                <a:solidFill>
                  <a:srgbClr val="FFFF00"/>
                </a:solidFill>
              </a:rPr>
              <a:t>: Unlikely to be </a:t>
            </a:r>
            <a:r>
              <a:rPr lang="en-US" dirty="0" err="1" smtClean="0">
                <a:solidFill>
                  <a:srgbClr val="FFFF00"/>
                </a:solidFill>
              </a:rPr>
              <a:t>NecFasc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414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7" y="0"/>
            <a:ext cx="4721373" cy="378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9387" y="3139782"/>
            <a:ext cx="4654613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4919800" y="2286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4 compartments of leg</a:t>
            </a:r>
          </a:p>
          <a:p>
            <a:r>
              <a:rPr lang="en-US" sz="2000" dirty="0" smtClean="0"/>
              <a:t>Deep </a:t>
            </a:r>
            <a:r>
              <a:rPr lang="en-US" sz="2000" dirty="0" err="1" smtClean="0"/>
              <a:t>fascial</a:t>
            </a:r>
            <a:r>
              <a:rPr lang="en-US" sz="2000" dirty="0" smtClean="0"/>
              <a:t> involvement</a:t>
            </a:r>
          </a:p>
          <a:p>
            <a:r>
              <a:rPr lang="en-US" sz="2000" dirty="0" smtClean="0"/>
              <a:t>&gt; 3mm thick</a:t>
            </a:r>
          </a:p>
          <a:p>
            <a:r>
              <a:rPr lang="en-US" sz="2000" dirty="0" smtClean="0"/>
              <a:t>Low signal T2 areas (gas)</a:t>
            </a:r>
          </a:p>
          <a:p>
            <a:r>
              <a:rPr lang="en-US" sz="2000" dirty="0" err="1" smtClean="0"/>
              <a:t>Nonenhancing</a:t>
            </a:r>
            <a:r>
              <a:rPr lang="en-US" sz="2000" dirty="0" smtClean="0"/>
              <a:t> areas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marL="457200" lvl="1" indent="0">
              <a:buFont typeface="Arial" pitchFamily="34" charset="0"/>
              <a:buNone/>
            </a:pPr>
            <a:endParaRPr lang="en-US" sz="2000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47813" y="4755565"/>
            <a:ext cx="3438387" cy="5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431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2pPr>
            <a:lvl3pPr marL="6477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3pPr>
            <a:lvl4pPr marL="863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4pPr>
            <a:lvl5pPr marL="10795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9pPr>
          </a:lstStyle>
          <a:p>
            <a:r>
              <a:rPr lang="en-GB" altLang="en-US" sz="1200" b="1" dirty="0">
                <a:latin typeface="Arial" charset="0"/>
              </a:rPr>
              <a:t>Kim K et al. Radiology </a:t>
            </a:r>
            <a:r>
              <a:rPr lang="en-GB" altLang="en-US" sz="1200" b="1" dirty="0" smtClean="0">
                <a:latin typeface="Arial" charset="0"/>
              </a:rPr>
              <a:t>2011;259(3):816-824</a:t>
            </a:r>
            <a:endParaRPr lang="en-GB" altLang="en-US" sz="1200" b="1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69428" y="2362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Necrotizing Fasciitis!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08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4724400" y="90452"/>
            <a:ext cx="42340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1-2 compartments of leg</a:t>
            </a:r>
          </a:p>
          <a:p>
            <a:r>
              <a:rPr lang="en-US" sz="2000" dirty="0" smtClean="0"/>
              <a:t>Deep </a:t>
            </a:r>
            <a:r>
              <a:rPr lang="en-US" sz="2000" dirty="0" err="1" smtClean="0"/>
              <a:t>fascial</a:t>
            </a:r>
            <a:r>
              <a:rPr lang="en-US" sz="2000" dirty="0" smtClean="0"/>
              <a:t> involvement only continuous with superficial area</a:t>
            </a:r>
          </a:p>
          <a:p>
            <a:r>
              <a:rPr lang="en-US" sz="2000" dirty="0" smtClean="0"/>
              <a:t>&lt; 3mm thick</a:t>
            </a:r>
          </a:p>
          <a:p>
            <a:r>
              <a:rPr lang="en-US" sz="2000" dirty="0" smtClean="0"/>
              <a:t>All enhancing</a:t>
            </a:r>
          </a:p>
          <a:p>
            <a:r>
              <a:rPr lang="en-US" sz="2000" dirty="0" smtClean="0"/>
              <a:t>Abscess pointing to other diagnosis</a:t>
            </a:r>
          </a:p>
          <a:p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marL="457200" lvl="1" indent="0">
              <a:buFont typeface="Arial" pitchFamily="34" charset="0"/>
              <a:buNone/>
            </a:pPr>
            <a:endParaRPr lang="en-US" sz="2000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64057" y="4648200"/>
            <a:ext cx="3438387" cy="5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431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2pPr>
            <a:lvl3pPr marL="6477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3pPr>
            <a:lvl4pPr marL="863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4pPr>
            <a:lvl5pPr marL="10795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9pPr>
          </a:lstStyle>
          <a:p>
            <a:r>
              <a:rPr lang="en-GB" altLang="en-US" sz="1200" b="1" dirty="0">
                <a:latin typeface="Arial" charset="0"/>
              </a:rPr>
              <a:t>Kim K et al. Radiology </a:t>
            </a:r>
            <a:r>
              <a:rPr lang="en-GB" altLang="en-US" sz="1200" b="1" dirty="0" smtClean="0">
                <a:latin typeface="Arial" charset="0"/>
              </a:rPr>
              <a:t>2011;259(3):816-824</a:t>
            </a:r>
            <a:endParaRPr lang="en-GB" altLang="en-US" sz="1200" b="1" dirty="0">
              <a:latin typeface="Arial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6503" y="2583656"/>
            <a:ext cx="4577497" cy="427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6503" cy="426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05400" y="2214324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NOT Necrotizing Fasciitis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1171" y="5167567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Necrotizing Fasciitis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20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4724400" y="228600"/>
            <a:ext cx="42340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2-3 compartments of leg</a:t>
            </a:r>
          </a:p>
          <a:p>
            <a:r>
              <a:rPr lang="en-US" sz="2000" dirty="0" smtClean="0"/>
              <a:t>Deep </a:t>
            </a:r>
            <a:r>
              <a:rPr lang="en-US" sz="2000" dirty="0" err="1" smtClean="0"/>
              <a:t>fascial</a:t>
            </a:r>
            <a:r>
              <a:rPr lang="en-US" sz="2000" dirty="0" smtClean="0"/>
              <a:t> involvement circumferentially</a:t>
            </a:r>
          </a:p>
          <a:p>
            <a:r>
              <a:rPr lang="en-US" sz="2000" dirty="0" smtClean="0"/>
              <a:t>&gt; 3mm thick</a:t>
            </a:r>
          </a:p>
          <a:p>
            <a:r>
              <a:rPr lang="en-US" sz="2000" dirty="0"/>
              <a:t>N</a:t>
            </a:r>
            <a:r>
              <a:rPr lang="en-US" sz="2000" dirty="0" smtClean="0"/>
              <a:t>on enhancing</a:t>
            </a:r>
          </a:p>
          <a:p>
            <a:pPr lvl="1"/>
            <a:endParaRPr lang="en-US" sz="2000" dirty="0" smtClean="0"/>
          </a:p>
          <a:p>
            <a:pPr marL="457200" lvl="1" indent="0">
              <a:buFont typeface="Arial" pitchFamily="34" charset="0"/>
              <a:buNone/>
            </a:pPr>
            <a:endParaRPr lang="en-US" sz="2000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64057" y="4648200"/>
            <a:ext cx="3438387" cy="5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431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2pPr>
            <a:lvl3pPr marL="6477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3pPr>
            <a:lvl4pPr marL="863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4pPr>
            <a:lvl5pPr marL="10795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9pPr>
          </a:lstStyle>
          <a:p>
            <a:r>
              <a:rPr lang="en-GB" altLang="en-US" sz="1200" b="1" dirty="0">
                <a:latin typeface="Arial" charset="0"/>
              </a:rPr>
              <a:t>Kim K et al. Radiology </a:t>
            </a:r>
            <a:r>
              <a:rPr lang="en-GB" altLang="en-US" sz="1200" b="1" dirty="0" smtClean="0">
                <a:latin typeface="Arial" charset="0"/>
              </a:rPr>
              <a:t>2011;259(3):816-824</a:t>
            </a:r>
            <a:endParaRPr lang="en-GB" altLang="en-US" sz="1200" b="1" dirty="0">
              <a:latin typeface="Arial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4546600" cy="396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25236"/>
            <a:ext cx="4629726" cy="403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29200" y="2177534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Necrotizing Fasciitis!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249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4724400" y="228600"/>
            <a:ext cx="42340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2 compartments of leg</a:t>
            </a:r>
          </a:p>
          <a:p>
            <a:r>
              <a:rPr lang="en-US" sz="2000" dirty="0" smtClean="0"/>
              <a:t>Deep </a:t>
            </a:r>
            <a:r>
              <a:rPr lang="en-US" sz="2000" dirty="0" err="1" smtClean="0"/>
              <a:t>fascial</a:t>
            </a:r>
            <a:r>
              <a:rPr lang="en-US" sz="2000" dirty="0" smtClean="0"/>
              <a:t> involvement only continuous with superficial area</a:t>
            </a:r>
          </a:p>
          <a:p>
            <a:r>
              <a:rPr lang="en-US" sz="2000" dirty="0" smtClean="0"/>
              <a:t>&lt; 3mm thick</a:t>
            </a:r>
          </a:p>
          <a:p>
            <a:r>
              <a:rPr lang="en-US" sz="2000" dirty="0" smtClean="0"/>
              <a:t>All enhancing</a:t>
            </a:r>
          </a:p>
          <a:p>
            <a:r>
              <a:rPr lang="en-US" sz="2000" dirty="0" smtClean="0"/>
              <a:t>Patchy muscle signal </a:t>
            </a:r>
            <a:r>
              <a:rPr lang="en-US" sz="2000" dirty="0" err="1" smtClean="0"/>
              <a:t>abnl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marL="457200" lvl="1" indent="0">
              <a:buFont typeface="Arial" pitchFamily="34" charset="0"/>
              <a:buNone/>
            </a:pPr>
            <a:endParaRPr lang="en-US" sz="2000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64057" y="4648200"/>
            <a:ext cx="3438387" cy="5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431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2pPr>
            <a:lvl3pPr marL="6477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3pPr>
            <a:lvl4pPr marL="863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4pPr>
            <a:lvl5pPr marL="10795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9pPr>
          </a:lstStyle>
          <a:p>
            <a:r>
              <a:rPr lang="en-GB" altLang="en-US" sz="1200" b="1" dirty="0">
                <a:latin typeface="Arial" charset="0"/>
              </a:rPr>
              <a:t>Kim K et al. Radiology </a:t>
            </a:r>
            <a:r>
              <a:rPr lang="en-GB" altLang="en-US" sz="1200" b="1" dirty="0" smtClean="0">
                <a:latin typeface="Arial" charset="0"/>
              </a:rPr>
              <a:t>2011;259(3):816-824</a:t>
            </a:r>
            <a:endParaRPr lang="en-GB" altLang="en-US" sz="1200" b="1" dirty="0"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8142" y="3055937"/>
            <a:ext cx="4505858" cy="380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854"/>
            <a:ext cx="4638142" cy="40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3000" y="2491581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NOT Necrotizing Fasciitis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248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I:\RC\Lectures and Cases\Lectures\MUSC\Hematopoeit disorders and infection\nec1a aj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327" y="152400"/>
            <a:ext cx="4832927" cy="367758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803" name="Picture 3" descr="I:\RC\Lectures and Cases\Lectures\MUSC\Hematopoeit disorders and infection\nec1b aj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3082" y="2971799"/>
            <a:ext cx="4960918" cy="385849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4724400" y="228600"/>
            <a:ext cx="42340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2 compartments of leg</a:t>
            </a:r>
          </a:p>
          <a:p>
            <a:r>
              <a:rPr lang="en-US" sz="2000" dirty="0" smtClean="0"/>
              <a:t>Deep </a:t>
            </a:r>
            <a:r>
              <a:rPr lang="en-US" sz="2000" dirty="0" err="1" smtClean="0"/>
              <a:t>fascial</a:t>
            </a:r>
            <a:r>
              <a:rPr lang="en-US" sz="2000" dirty="0" smtClean="0"/>
              <a:t> involvement </a:t>
            </a:r>
          </a:p>
          <a:p>
            <a:r>
              <a:rPr lang="en-US" sz="2000" dirty="0" smtClean="0"/>
              <a:t>&gt; 3mm thick</a:t>
            </a:r>
          </a:p>
          <a:p>
            <a:r>
              <a:rPr lang="en-US" sz="2000" dirty="0" smtClean="0"/>
              <a:t>Non enhancing areas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marL="457200" lvl="1" indent="0">
              <a:buFont typeface="Arial" pitchFamily="34" charset="0"/>
              <a:buNone/>
            </a:pPr>
            <a:endParaRPr lang="en-US" sz="20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62000" y="6019800"/>
            <a:ext cx="3438387" cy="5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431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2pPr>
            <a:lvl3pPr marL="6477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3pPr>
            <a:lvl4pPr marL="863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4pPr>
            <a:lvl5pPr marL="10795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9pPr>
          </a:lstStyle>
          <a:p>
            <a:r>
              <a:rPr lang="en-GB" altLang="en-US" sz="1200" b="1" dirty="0" err="1" smtClean="0">
                <a:latin typeface="Arial" charset="0"/>
              </a:rPr>
              <a:t>Schmid</a:t>
            </a:r>
            <a:r>
              <a:rPr lang="en-GB" altLang="en-US" sz="1200" b="1" dirty="0" smtClean="0">
                <a:latin typeface="Arial" charset="0"/>
              </a:rPr>
              <a:t> AJR 1998</a:t>
            </a:r>
            <a:endParaRPr lang="en-GB" altLang="en-US" sz="1200" b="1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19911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Necrotizing Fasciitis!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17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Bone, joint, and soft tissue infection</a:t>
            </a:r>
          </a:p>
          <a:p>
            <a:r>
              <a:rPr lang="en-US" dirty="0" smtClean="0"/>
              <a:t>Acute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Subacute</a:t>
            </a:r>
            <a:r>
              <a:rPr lang="en-US" dirty="0" smtClean="0"/>
              <a:t> or Chronic bone infection</a:t>
            </a:r>
          </a:p>
          <a:p>
            <a:pPr lvl="1"/>
            <a:r>
              <a:rPr lang="en-US" dirty="0" err="1" smtClean="0"/>
              <a:t>Permeative</a:t>
            </a:r>
            <a:r>
              <a:rPr lang="en-US" dirty="0" smtClean="0"/>
              <a:t> changes, </a:t>
            </a:r>
            <a:r>
              <a:rPr lang="en-US" dirty="0" err="1" smtClean="0"/>
              <a:t>Brodie’s</a:t>
            </a:r>
            <a:r>
              <a:rPr lang="en-US" dirty="0" smtClean="0"/>
              <a:t> abscess, </a:t>
            </a:r>
            <a:r>
              <a:rPr lang="en-US" dirty="0" err="1" smtClean="0"/>
              <a:t>sequestrum</a:t>
            </a:r>
            <a:endParaRPr lang="en-US" dirty="0" smtClean="0"/>
          </a:p>
          <a:p>
            <a:r>
              <a:rPr lang="en-US" dirty="0" smtClean="0"/>
              <a:t>Septic </a:t>
            </a:r>
            <a:r>
              <a:rPr lang="en-US" dirty="0" err="1" smtClean="0"/>
              <a:t>vs</a:t>
            </a:r>
            <a:r>
              <a:rPr lang="en-US" dirty="0" smtClean="0"/>
              <a:t> direct inoculation</a:t>
            </a:r>
          </a:p>
          <a:p>
            <a:r>
              <a:rPr lang="en-US" dirty="0" smtClean="0"/>
              <a:t>Diabetic foot</a:t>
            </a:r>
          </a:p>
          <a:p>
            <a:r>
              <a:rPr lang="en-US" dirty="0" smtClean="0"/>
              <a:t>Necrotizing fasciitis</a:t>
            </a:r>
          </a:p>
          <a:p>
            <a:r>
              <a:rPr lang="en-US" dirty="0" smtClean="0"/>
              <a:t>Joint infection </a:t>
            </a:r>
          </a:p>
          <a:p>
            <a:r>
              <a:rPr lang="en-US" dirty="0" smtClean="0"/>
              <a:t>Imaging </a:t>
            </a:r>
            <a:r>
              <a:rPr lang="en-US" dirty="0" err="1" smtClean="0"/>
              <a:t>arthroplasties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889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\\hc\home23\chapinrw\Desktop\AGFA cases\diabetic myonecrosis\4386424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951" t="8615" r="24716" b="8675"/>
          <a:stretch/>
        </p:blipFill>
        <p:spPr bwMode="auto">
          <a:xfrm>
            <a:off x="5029200" y="1828801"/>
            <a:ext cx="3617310" cy="408709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\\hc\home23\chapinrw\Desktop\AGFA cases\diabetic myonecrosis\4386423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139" t="6788" r="20361" b="4970"/>
          <a:stretch/>
        </p:blipFill>
        <p:spPr bwMode="auto">
          <a:xfrm>
            <a:off x="685800" y="1828800"/>
            <a:ext cx="3734636" cy="411941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Pyogenic Myositis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109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2056" t="10094" r="15813" b="23065"/>
          <a:stretch/>
        </p:blipFill>
        <p:spPr bwMode="auto">
          <a:xfrm>
            <a:off x="667650" y="0"/>
            <a:ext cx="3234217" cy="347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495" r="15093" b="5046"/>
          <a:stretch/>
        </p:blipFill>
        <p:spPr bwMode="auto">
          <a:xfrm>
            <a:off x="2743200" y="3128881"/>
            <a:ext cx="2664150" cy="369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598" t="8524" r="15234" b="17458"/>
          <a:stretch/>
        </p:blipFill>
        <p:spPr bwMode="auto">
          <a:xfrm>
            <a:off x="4648200" y="0"/>
            <a:ext cx="3221002" cy="360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323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4707" t="15030" b="11996"/>
          <a:stretch/>
        </p:blipFill>
        <p:spPr bwMode="auto">
          <a:xfrm>
            <a:off x="1981200" y="0"/>
            <a:ext cx="4995543" cy="558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34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Diabetic </a:t>
            </a:r>
            <a:r>
              <a:rPr lang="en-US" dirty="0" err="1" smtClean="0"/>
              <a:t>Myonecrosis</a:t>
            </a:r>
            <a:endParaRPr lang="en-US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397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Infection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:\RC\Lectures and Cases\Lectures\MUSC\Orthos\Septic Arthritis\knee ap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754" t="18687" r="26427" b="25126"/>
          <a:stretch/>
        </p:blipFill>
        <p:spPr bwMode="auto">
          <a:xfrm>
            <a:off x="35442" y="24809"/>
            <a:ext cx="4191000" cy="597754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I:\RC\Lectures and Cases\Lectures\MUSC\Orthos\Septic Arthritis\knee lat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1072" t="6660" r="13949" b="2901"/>
          <a:stretch/>
        </p:blipFill>
        <p:spPr bwMode="auto">
          <a:xfrm>
            <a:off x="4038600" y="24809"/>
            <a:ext cx="3280144" cy="600311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5000" y="6248400"/>
            <a:ext cx="502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-23 </a:t>
            </a:r>
            <a:r>
              <a:rPr lang="en-US" sz="2400" dirty="0" err="1" smtClean="0"/>
              <a:t>yo</a:t>
            </a:r>
            <a:r>
              <a:rPr lang="en-US" sz="2400" dirty="0" smtClean="0"/>
              <a:t> Lupus, Salmonella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05600" y="24809"/>
            <a:ext cx="2590800" cy="440215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Periarticular osteopenia</a:t>
            </a:r>
          </a:p>
          <a:p>
            <a:r>
              <a:rPr lang="en-US" dirty="0" smtClean="0"/>
              <a:t>JSN</a:t>
            </a:r>
          </a:p>
          <a:p>
            <a:r>
              <a:rPr lang="en-US" dirty="0" smtClean="0"/>
              <a:t>Marginal erosions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04800" y="3429001"/>
            <a:ext cx="839086" cy="1142999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384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RC\Lectures and Cases\Lectures\MUSC\Orthos\Septic Arthritis\knee ap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3704" t="18448" r="7870" b="3766"/>
          <a:stretch/>
        </p:blipFill>
        <p:spPr bwMode="auto">
          <a:xfrm>
            <a:off x="183924" y="609600"/>
            <a:ext cx="3674771" cy="603607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:\RC\Lectures and Cases\Lectures\MUSC\Orthos\Septic Arthritis\knee la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035" t="11833" r="6098" b="37203"/>
          <a:stretch/>
        </p:blipFill>
        <p:spPr bwMode="auto">
          <a:xfrm rot="5400000">
            <a:off x="3219209" y="1443168"/>
            <a:ext cx="6115051" cy="444791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3759"/>
            <a:ext cx="7848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 months prior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789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335"/>
            <a:ext cx="8229600" cy="1143000"/>
          </a:xfrm>
        </p:spPr>
        <p:txBody>
          <a:bodyPr/>
          <a:lstStyle/>
          <a:p>
            <a:r>
              <a:rPr lang="en-US" dirty="0" smtClean="0"/>
              <a:t>Septic Arthritis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382000" cy="5287963"/>
          </a:xfrm>
        </p:spPr>
        <p:txBody>
          <a:bodyPr>
            <a:normAutofit/>
          </a:bodyPr>
          <a:lstStyle/>
          <a:p>
            <a:r>
              <a:rPr lang="en-US" dirty="0" smtClean="0"/>
              <a:t>STS</a:t>
            </a:r>
          </a:p>
          <a:p>
            <a:r>
              <a:rPr lang="en-US" dirty="0" smtClean="0"/>
              <a:t>Periarticular osteopenia</a:t>
            </a:r>
          </a:p>
          <a:p>
            <a:r>
              <a:rPr lang="en-US" dirty="0" smtClean="0"/>
              <a:t>JSN</a:t>
            </a:r>
          </a:p>
          <a:p>
            <a:r>
              <a:rPr lang="en-US" dirty="0" smtClean="0"/>
              <a:t>Marginal erosions</a:t>
            </a:r>
          </a:p>
          <a:p>
            <a:endParaRPr lang="en-US" dirty="0" smtClean="0"/>
          </a:p>
          <a:p>
            <a:r>
              <a:rPr lang="en-US" dirty="0" smtClean="0"/>
              <a:t>Rapid progression with Bacterial arthritis</a:t>
            </a:r>
          </a:p>
          <a:p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Aspiration</a:t>
            </a:r>
            <a:r>
              <a:rPr lang="en-US" dirty="0"/>
              <a:t> (&gt; 50K/mm^3 and 75% NPs)</a:t>
            </a:r>
          </a:p>
          <a:p>
            <a:r>
              <a:rPr lang="en-US" dirty="0"/>
              <a:t>Aspiration ~ 90% accuracy, higher SP than </a:t>
            </a:r>
            <a:r>
              <a:rPr lang="en-US" dirty="0" smtClean="0"/>
              <a:t>SN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799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Aspiration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 g or larger</a:t>
            </a:r>
          </a:p>
          <a:p>
            <a:r>
              <a:rPr lang="en-US" dirty="0" smtClean="0"/>
              <a:t>Cell count as important as culture</a:t>
            </a:r>
          </a:p>
          <a:p>
            <a:r>
              <a:rPr lang="en-US" dirty="0" smtClean="0"/>
              <a:t>Prove in joint</a:t>
            </a:r>
          </a:p>
          <a:p>
            <a:r>
              <a:rPr lang="en-US" dirty="0" smtClean="0"/>
              <a:t>Lavage if no return of fluid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667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:\RC\Lectures and Cases\Lectures\MUSC\Orthos\Septic Arthritis\hip po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3797" y="3405536"/>
            <a:ext cx="4154419" cy="331055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I:\RC\Lectures and Cases\Lectures\MUSC\Orthos\Septic Arthritis\hip 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1440"/>
            <a:ext cx="4138190" cy="331055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" y="3558322"/>
            <a:ext cx="41937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-Complex fluid with marrow changes early</a:t>
            </a:r>
          </a:p>
          <a:p>
            <a:r>
              <a:rPr lang="en-US" dirty="0" smtClean="0"/>
              <a:t>-Low T1 and high T2</a:t>
            </a:r>
          </a:p>
          <a:p>
            <a:r>
              <a:rPr lang="en-US" dirty="0" smtClean="0"/>
              <a:t>-Surrounding inflammatory change</a:t>
            </a:r>
          </a:p>
          <a:p>
            <a:r>
              <a:rPr lang="en-US" dirty="0" smtClean="0"/>
              <a:t>-Contrast helpful though not a must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447800" y="1162050"/>
            <a:ext cx="685800" cy="7239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I:\RC\Lectures and Cases\Lectures\MUSC\Orthos\Septic Arthritis\hip t1 c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0252" y="94984"/>
            <a:ext cx="4154419" cy="331055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5581662" y="1098032"/>
            <a:ext cx="685800" cy="7239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005316" y="1459982"/>
            <a:ext cx="685800" cy="7239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600200" y="2870568"/>
            <a:ext cx="342900" cy="68775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924561" y="6057900"/>
            <a:ext cx="933439" cy="5715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602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558062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554" t="16597" r="12822" b="14572"/>
          <a:stretch/>
        </p:blipFill>
        <p:spPr>
          <a:xfrm>
            <a:off x="4572000" y="4985"/>
            <a:ext cx="4419601" cy="3970150"/>
          </a:xfrm>
          <a:prstGeom prst="rect">
            <a:avLst/>
          </a:prstGeom>
        </p:spPr>
      </p:pic>
      <p:pic>
        <p:nvPicPr>
          <p:cNvPr id="3" name="Picture 2" descr="54558065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243" t="19899" r="18939" b="14243"/>
          <a:stretch/>
        </p:blipFill>
        <p:spPr>
          <a:xfrm>
            <a:off x="381000" y="0"/>
            <a:ext cx="3505200" cy="2800724"/>
          </a:xfrm>
          <a:prstGeom prst="rect">
            <a:avLst/>
          </a:prstGeom>
        </p:spPr>
      </p:pic>
      <p:pic>
        <p:nvPicPr>
          <p:cNvPr id="5" name="Picture 4" descr="54558069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848" t="21530" r="12068" b="6121"/>
          <a:stretch/>
        </p:blipFill>
        <p:spPr>
          <a:xfrm>
            <a:off x="28486" y="2800724"/>
            <a:ext cx="4229975" cy="39701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9616" y="4572000"/>
            <a:ext cx="46389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MRI of AVN</a:t>
            </a:r>
          </a:p>
          <a:p>
            <a:r>
              <a:rPr lang="en-US" sz="2400" dirty="0" smtClean="0"/>
              <a:t>-</a:t>
            </a:r>
            <a:r>
              <a:rPr lang="en-US" sz="2400" dirty="0" err="1" smtClean="0"/>
              <a:t>Subchondral</a:t>
            </a:r>
            <a:r>
              <a:rPr lang="en-US" sz="2400" dirty="0" smtClean="0"/>
              <a:t> location</a:t>
            </a:r>
          </a:p>
          <a:p>
            <a:r>
              <a:rPr lang="en-US" sz="2400" dirty="0" smtClean="0"/>
              <a:t>-</a:t>
            </a:r>
            <a:r>
              <a:rPr lang="en-US" sz="2400" dirty="0" smtClean="0">
                <a:solidFill>
                  <a:srgbClr val="FFFF00"/>
                </a:solidFill>
              </a:rPr>
              <a:t>Double line sign</a:t>
            </a:r>
          </a:p>
          <a:p>
            <a:r>
              <a:rPr lang="en-US" sz="2400" dirty="0" smtClean="0"/>
              <a:t>-Anterior-superior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98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172200"/>
            <a:ext cx="4114800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3 </a:t>
            </a:r>
            <a:r>
              <a:rPr lang="en-US" sz="4000" dirty="0" err="1"/>
              <a:t>yo</a:t>
            </a:r>
            <a:r>
              <a:rPr lang="en-US" sz="4000" dirty="0"/>
              <a:t> w/</a:t>
            </a:r>
            <a:r>
              <a:rPr lang="en-US" sz="4000" dirty="0" smtClean="0"/>
              <a:t> pain </a:t>
            </a:r>
            <a:r>
              <a:rPr lang="en-US" sz="4000" dirty="0"/>
              <a:t>&amp; fever</a:t>
            </a:r>
            <a:endParaRPr lang="en-US" dirty="0"/>
          </a:p>
        </p:txBody>
      </p:sp>
      <p:pic>
        <p:nvPicPr>
          <p:cNvPr id="182277" name="Picture 5" descr="BARRETT02a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2362200" cy="61722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2278" name="Picture 6" descr="BARRETT09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8224" b="3703"/>
          <a:stretch>
            <a:fillRect/>
          </a:stretch>
        </p:blipFill>
        <p:spPr bwMode="auto">
          <a:xfrm flipH="1">
            <a:off x="6248400" y="0"/>
            <a:ext cx="2611438" cy="61722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5029200" y="6172200"/>
            <a:ext cx="4114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 days prior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10800000" flipV="1">
            <a:off x="2133600" y="914400"/>
            <a:ext cx="1005840" cy="670560"/>
          </a:xfrm>
          <a:prstGeom prst="line">
            <a:avLst/>
          </a:prstGeom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742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917535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499" t="9448" r="3104" b="9879"/>
          <a:stretch/>
        </p:blipFill>
        <p:spPr>
          <a:xfrm flipH="1">
            <a:off x="0" y="1219200"/>
            <a:ext cx="5857974" cy="56087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5036" y="1247113"/>
            <a:ext cx="4638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- Absent </a:t>
            </a:r>
            <a:r>
              <a:rPr lang="en-US" sz="2800" dirty="0"/>
              <a:t>d</a:t>
            </a:r>
            <a:r>
              <a:rPr lang="en-US" sz="2800" dirty="0" smtClean="0"/>
              <a:t>ouble </a:t>
            </a:r>
            <a:r>
              <a:rPr lang="en-US" sz="2800" dirty="0"/>
              <a:t>l</a:t>
            </a:r>
            <a:r>
              <a:rPr lang="en-US" sz="2800" dirty="0" smtClean="0"/>
              <a:t>ine sign</a:t>
            </a:r>
          </a:p>
          <a:p>
            <a:r>
              <a:rPr lang="en-US" sz="2800" dirty="0" smtClean="0"/>
              <a:t>- One side of joint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217587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Transient Osteoporosis of Hip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192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292272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1000" y="762000"/>
            <a:ext cx="5867400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685800"/>
            <a:ext cx="327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DJD</a:t>
            </a:r>
          </a:p>
          <a:p>
            <a:r>
              <a:rPr lang="en-US" sz="3200" dirty="0" smtClean="0"/>
              <a:t>-No </a:t>
            </a:r>
            <a:r>
              <a:rPr lang="en-US" sz="3200" dirty="0" err="1" smtClean="0"/>
              <a:t>pericapsular</a:t>
            </a:r>
            <a:r>
              <a:rPr lang="en-US" sz="3200" dirty="0" smtClean="0"/>
              <a:t> inflammation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688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RC\Lectures and Cases\Lectures\MUSC\Orthos\Septic Arthritis\si x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4412" b="16621"/>
          <a:stretch/>
        </p:blipFill>
        <p:spPr bwMode="auto">
          <a:xfrm>
            <a:off x="457201" y="65568"/>
            <a:ext cx="8219054" cy="564943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43200" y="6019798"/>
            <a:ext cx="5601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-34 </a:t>
            </a:r>
            <a:r>
              <a:rPr lang="en-US" sz="2400" dirty="0" err="1" smtClean="0"/>
              <a:t>yo</a:t>
            </a:r>
            <a:r>
              <a:rPr lang="en-US" sz="2400" dirty="0" smtClean="0"/>
              <a:t> IVDU with fevers</a:t>
            </a:r>
            <a:endParaRPr lang="en-US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75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I:\RC\Lectures and Cases\Lectures\MUSC\Orthos\Septic Arthritis\si c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831" t="28961" r="3779" b="4978"/>
          <a:stretch/>
        </p:blipFill>
        <p:spPr bwMode="auto">
          <a:xfrm>
            <a:off x="2415362" y="30126"/>
            <a:ext cx="4359350" cy="322166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:\RC\Lectures and Cases\Lectures\MUSC\Orthos\Septic Arthritis\si 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321" y="3251791"/>
            <a:ext cx="4267200" cy="326707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:\RC\Lectures and Cases\Lectures\MUSC\Orthos\Septic Arthritis\si 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2367" y="3251790"/>
            <a:ext cx="4284689" cy="326707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67200" y="6396335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MRSA</a:t>
            </a:r>
            <a:endParaRPr lang="en-US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318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“S” Joints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Sternoclavicular</a:t>
            </a:r>
          </a:p>
          <a:p>
            <a:r>
              <a:rPr lang="en-US" dirty="0" smtClean="0"/>
              <a:t>Shoulder (AC)</a:t>
            </a:r>
          </a:p>
          <a:p>
            <a:r>
              <a:rPr lang="en-US" dirty="0" smtClean="0"/>
              <a:t>SI</a:t>
            </a:r>
          </a:p>
          <a:p>
            <a:r>
              <a:rPr lang="en-US" dirty="0" smtClean="0"/>
              <a:t>Symphysis pubis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78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515283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0041" t="8324" r="24543" b="24419"/>
          <a:stretch/>
        </p:blipFill>
        <p:spPr>
          <a:xfrm>
            <a:off x="5562600" y="944679"/>
            <a:ext cx="2971800" cy="560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713846241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7678" t="15918" r="32219" b="18130"/>
          <a:stretch/>
        </p:blipFill>
        <p:spPr>
          <a:xfrm>
            <a:off x="228600" y="1006605"/>
            <a:ext cx="3352800" cy="55140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447800" y="164609"/>
            <a:ext cx="5437848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0" rIns="64291" bIns="0"/>
          <a:lstStyle>
            <a:lvl1pPr marL="6350" indent="-6350" eaLnBrk="0" hangingPunct="0"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9pPr>
          </a:lstStyle>
          <a:p>
            <a:pPr algn="ctr"/>
            <a:r>
              <a:rPr lang="en-US" altLang="en-US" sz="3400" dirty="0" smtClean="0">
                <a:solidFill>
                  <a:schemeClr val="tx1"/>
                </a:solidFill>
              </a:rPr>
              <a:t>Hardware </a:t>
            </a:r>
            <a:r>
              <a:rPr lang="en-US" altLang="en-US" sz="3400" dirty="0" smtClean="0">
                <a:solidFill>
                  <a:schemeClr val="tx1"/>
                </a:solidFill>
              </a:rPr>
              <a:t>Infection</a:t>
            </a:r>
            <a:endParaRPr lang="en-US" altLang="en-US" sz="3400" dirty="0">
              <a:solidFill>
                <a:schemeClr val="tx1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749984" y="3061487"/>
            <a:ext cx="1828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9pPr>
          </a:lstStyle>
          <a:p>
            <a:pPr algn="ctr"/>
            <a:r>
              <a:rPr lang="en-US" dirty="0" smtClean="0"/>
              <a:t>5 months</a:t>
            </a:r>
          </a:p>
          <a:p>
            <a:pPr algn="ctr"/>
            <a:r>
              <a:rPr lang="en-US" dirty="0" smtClean="0"/>
              <a:t>prior</a:t>
            </a:r>
            <a:endParaRPr lang="en-US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5816" y="5791200"/>
            <a:ext cx="8915400" cy="4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9pPr>
          </a:lstStyle>
          <a:p>
            <a:r>
              <a:rPr lang="en-US" dirty="0" smtClean="0"/>
              <a:t>If infection is possibility, next step is aspiration</a:t>
            </a:r>
          </a:p>
          <a:p>
            <a:r>
              <a:rPr lang="en-US" dirty="0" smtClean="0"/>
              <a:t>Infection </a:t>
            </a:r>
            <a:r>
              <a:rPr lang="en-US" dirty="0"/>
              <a:t>with &gt; </a:t>
            </a:r>
            <a:r>
              <a:rPr lang="en-US" dirty="0" smtClean="0"/>
              <a:t>50K WBC/mL </a:t>
            </a:r>
            <a:r>
              <a:rPr lang="en-US" dirty="0"/>
              <a:t>or &gt; 60% </a:t>
            </a:r>
            <a:r>
              <a:rPr lang="en-US" dirty="0" err="1" smtClean="0"/>
              <a:t>neutrophils</a:t>
            </a:r>
            <a:endParaRPr lang="en-US" dirty="0" smtClean="0"/>
          </a:p>
          <a:p>
            <a:r>
              <a:rPr lang="en-US" dirty="0" smtClean="0"/>
              <a:t>Aspiration only </a:t>
            </a:r>
            <a:r>
              <a:rPr lang="en-US" dirty="0"/>
              <a:t>~70</a:t>
            </a:r>
            <a:r>
              <a:rPr lang="en-US" dirty="0" smtClean="0"/>
              <a:t>% SN But 95% SP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705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hc\home23\chapinrw\Desktop\AGFA cases\1950640 no infection hip indium dual isotope\NINWBC_178727430\5578593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1276" t="10491" r="31457" b="18183"/>
          <a:stretch/>
        </p:blipFill>
        <p:spPr bwMode="auto">
          <a:xfrm>
            <a:off x="3785050" y="944516"/>
            <a:ext cx="2043039" cy="583428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hc\home23\chapinrw\Desktop\AGFA cases\1950640 no infection hip indium dual isotope\NINWBC_178727430\5578593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000" t="8993" r="31123" b="16534"/>
          <a:stretch/>
        </p:blipFill>
        <p:spPr bwMode="auto">
          <a:xfrm>
            <a:off x="6172200" y="1039226"/>
            <a:ext cx="2133600" cy="581877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372" y="-674"/>
            <a:ext cx="8915400" cy="4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sym typeface="Arial" pitchFamily="34" charset="0"/>
              </a:defRPr>
            </a:lvl9pPr>
          </a:lstStyle>
          <a:p>
            <a:r>
              <a:rPr lang="en-US" dirty="0" smtClean="0"/>
              <a:t>Dual isotope Leukocyte marrow imaging (LMI) 95% SN and SP</a:t>
            </a:r>
          </a:p>
          <a:p>
            <a:r>
              <a:rPr lang="en-US" dirty="0" smtClean="0"/>
              <a:t>Rather than 3 phase</a:t>
            </a:r>
          </a:p>
          <a:p>
            <a:r>
              <a:rPr lang="en-US" dirty="0" smtClean="0"/>
              <a:t>Normal symmetry of uptake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211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hc\home23\chapinrw\Desktop\AGFA cases\NINWBC_181833230 no infection\6847183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829" r="50849"/>
          <a:stretch/>
        </p:blipFill>
        <p:spPr bwMode="auto">
          <a:xfrm>
            <a:off x="0" y="97104"/>
            <a:ext cx="4572000" cy="599124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hc\home23\chapinrw\Desktop\AGFA cases\NINWBC_181833230 no infection\NINWBC_181833230\6846630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246" t="13456" r="6779" b="10569"/>
          <a:stretch/>
        </p:blipFill>
        <p:spPr bwMode="auto">
          <a:xfrm>
            <a:off x="4280686" y="2971800"/>
            <a:ext cx="4863314" cy="342293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629952" y="806232"/>
            <a:ext cx="5437848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0" rIns="64291" bIns="0"/>
          <a:lstStyle>
            <a:lvl1pPr marL="6350" indent="-6350" eaLnBrk="0" hangingPunct="0"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9pPr>
          </a:lstStyle>
          <a:p>
            <a:pPr algn="ctr"/>
            <a:r>
              <a:rPr lang="en-US" altLang="en-US" sz="3400" dirty="0" smtClean="0">
                <a:solidFill>
                  <a:schemeClr val="tx1"/>
                </a:solidFill>
              </a:rPr>
              <a:t>Not Infected</a:t>
            </a:r>
            <a:endParaRPr lang="en-US" altLang="en-US" sz="34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752600" y="1802162"/>
            <a:ext cx="0" cy="63978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743200" y="1802162"/>
            <a:ext cx="0" cy="63978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644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hc\home23\chapinrw\Desktop\AGFA cases\NINWBC_177461714\DHIP2_177367025\5186410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423" t="13847" r="51476"/>
          <a:stretch/>
        </p:blipFill>
        <p:spPr bwMode="auto">
          <a:xfrm>
            <a:off x="48443" y="1076241"/>
            <a:ext cx="3139819" cy="518632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hc\home23\chapinrw\Desktop\AGFA cases\NINWBC_177461714\5228464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000" t="39978" r="4265" b="31650"/>
          <a:stretch/>
        </p:blipFill>
        <p:spPr bwMode="auto">
          <a:xfrm>
            <a:off x="3190034" y="3048000"/>
            <a:ext cx="5880244" cy="25908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hc\home23\chapinrw\Desktop\AGFA cases\NINWBC_177461714\5228464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000" t="36481" r="4244" b="37525"/>
          <a:stretch/>
        </p:blipFill>
        <p:spPr bwMode="auto">
          <a:xfrm>
            <a:off x="3188262" y="522729"/>
            <a:ext cx="5955738" cy="240299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276600" y="762000"/>
            <a:ext cx="609600" cy="51028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343400" y="1724227"/>
            <a:ext cx="609600" cy="51043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620000" y="1623236"/>
            <a:ext cx="533400" cy="89136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912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\\hc\home23\chapinrw\Desktop\AGFA cases\NINWBC_177461714\5228791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138" t="14883" r="8836" b="10427"/>
          <a:stretch/>
        </p:blipFill>
        <p:spPr bwMode="auto">
          <a:xfrm>
            <a:off x="4296851" y="3075715"/>
            <a:ext cx="4129636" cy="378228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\\hc\home23\chapinrw\Desktop\AGFA cases\NINWBC_177461714\5228798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111" t="11762" r="9472" b="12327"/>
          <a:stretch/>
        </p:blipFill>
        <p:spPr bwMode="auto">
          <a:xfrm>
            <a:off x="228600" y="228600"/>
            <a:ext cx="4069599" cy="377016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\\hc\home23\chapinrw\Desktop\AGFA cases\NINWBC_177461714\52287943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432" t="11834" r="9802" b="14238"/>
          <a:stretch/>
        </p:blipFill>
        <p:spPr bwMode="auto">
          <a:xfrm>
            <a:off x="4648200" y="228600"/>
            <a:ext cx="4065312" cy="374368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990600" y="0"/>
            <a:ext cx="6400800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0" rIns="64291" bIns="0"/>
          <a:lstStyle>
            <a:lvl1pPr marL="6350" indent="-6350" eaLnBrk="0" hangingPunct="0"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  <a:ea typeface="MS PGothic" pitchFamily="34" charset="-128"/>
                <a:sym typeface="Arial" charset="0"/>
              </a:defRPr>
            </a:lvl9pPr>
          </a:lstStyle>
          <a:p>
            <a:pPr algn="ctr"/>
            <a:r>
              <a:rPr lang="en-US" altLang="en-US" sz="3400" dirty="0" smtClean="0">
                <a:solidFill>
                  <a:schemeClr val="tx1"/>
                </a:solidFill>
              </a:rPr>
              <a:t>Infected</a:t>
            </a:r>
            <a:endParaRPr lang="en-US" altLang="en-US" sz="34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655943" y="1295400"/>
            <a:ext cx="934857" cy="81828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514600" y="5334000"/>
            <a:ext cx="937001" cy="762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5" descr="\\hc\home23\chapinrw\Desktop\AGFA cases\NINWBC_177461714\5228789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189" t="12606" r="7216" b="13563"/>
          <a:stretch/>
        </p:blipFill>
        <p:spPr bwMode="auto">
          <a:xfrm>
            <a:off x="228600" y="3223704"/>
            <a:ext cx="4141429" cy="363429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1676400" y="4419600"/>
            <a:ext cx="934857" cy="81828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6019801" y="1295401"/>
            <a:ext cx="990600" cy="990599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5791199" y="3962401"/>
            <a:ext cx="990600" cy="990599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01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osteomyelitis radiograph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7-10 days to become apparent</a:t>
            </a:r>
          </a:p>
          <a:p>
            <a:r>
              <a:rPr lang="en-US" dirty="0" smtClean="0"/>
              <a:t>30% bone loss</a:t>
            </a:r>
          </a:p>
          <a:p>
            <a:r>
              <a:rPr lang="en-US" dirty="0" err="1" smtClean="0"/>
              <a:t>Permeative</a:t>
            </a:r>
            <a:r>
              <a:rPr lang="en-US" dirty="0" smtClean="0"/>
              <a:t> osteopenia, cortical irregularity, and </a:t>
            </a:r>
            <a:r>
              <a:rPr lang="en-US" dirty="0" err="1" smtClean="0"/>
              <a:t>periostitis</a:t>
            </a:r>
            <a:endParaRPr lang="en-US" dirty="0" smtClean="0"/>
          </a:p>
          <a:p>
            <a:r>
              <a:rPr lang="en-US" dirty="0" err="1" smtClean="0"/>
              <a:t>Metaphyseal</a:t>
            </a:r>
            <a:r>
              <a:rPr lang="en-US" dirty="0" smtClean="0"/>
              <a:t> &lt; 18yo</a:t>
            </a:r>
          </a:p>
          <a:p>
            <a:r>
              <a:rPr lang="en-US" dirty="0" smtClean="0"/>
              <a:t>Staph </a:t>
            </a:r>
            <a:r>
              <a:rPr lang="en-US" dirty="0" err="1" smtClean="0"/>
              <a:t>aureus</a:t>
            </a:r>
            <a:r>
              <a:rPr lang="en-US" dirty="0" smtClean="0"/>
              <a:t> is most common</a:t>
            </a:r>
          </a:p>
          <a:p>
            <a:r>
              <a:rPr lang="en-US" dirty="0" smtClean="0"/>
              <a:t>Salmonella in</a:t>
            </a:r>
            <a:r>
              <a:rPr lang="en-US" dirty="0" smtClean="0"/>
              <a:t> sickle cell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672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On x-ray and MRI changes of osteomyelitis are of </a:t>
            </a:r>
            <a:r>
              <a:rPr lang="en-US" dirty="0" err="1" smtClean="0"/>
              <a:t>permeative</a:t>
            </a:r>
            <a:r>
              <a:rPr lang="en-US" dirty="0" smtClean="0"/>
              <a:t> bone and soft tissue involvement including </a:t>
            </a:r>
            <a:r>
              <a:rPr lang="en-US" dirty="0" err="1" smtClean="0"/>
              <a:t>subperiosteal</a:t>
            </a:r>
            <a:r>
              <a:rPr lang="en-US" dirty="0" smtClean="0"/>
              <a:t> collections</a:t>
            </a:r>
          </a:p>
          <a:p>
            <a:r>
              <a:rPr lang="en-US" dirty="0" smtClean="0"/>
              <a:t>In children and adolescents, osteomyelitis is more commonly blood-born and involves the long bone </a:t>
            </a:r>
            <a:r>
              <a:rPr lang="en-US" dirty="0" err="1" smtClean="0"/>
              <a:t>metaphyses</a:t>
            </a:r>
            <a:endParaRPr lang="en-US" dirty="0" smtClean="0"/>
          </a:p>
          <a:p>
            <a:r>
              <a:rPr lang="en-US" dirty="0" smtClean="0"/>
              <a:t>In adults, MSK infection is more commonly secondary to soft tissue ulcer or blood-born joint infection</a:t>
            </a:r>
          </a:p>
          <a:p>
            <a:r>
              <a:rPr lang="en-US" dirty="0" smtClean="0"/>
              <a:t>Acute osteomyelitis </a:t>
            </a:r>
            <a:r>
              <a:rPr lang="en-US" dirty="0" smtClean="0"/>
              <a:t>progresses </a:t>
            </a:r>
            <a:r>
              <a:rPr lang="en-US" dirty="0" smtClean="0"/>
              <a:t>more rapidly than other MSK processes and may be seen with sequential radiographs </a:t>
            </a:r>
          </a:p>
          <a:p>
            <a:r>
              <a:rPr lang="en-US" dirty="0" smtClean="0"/>
              <a:t>MRI is preferred to NM for potential diabetic foot infection, while NM is preferred when hardware is present</a:t>
            </a:r>
          </a:p>
          <a:p>
            <a:r>
              <a:rPr lang="en-US" dirty="0" smtClean="0"/>
              <a:t>The sensitivity of MRI for necrotizing fasciitis is relatively low, while the presence of an alternative diagnosis including abscess or </a:t>
            </a:r>
            <a:r>
              <a:rPr lang="en-US" dirty="0" err="1" smtClean="0"/>
              <a:t>myositis</a:t>
            </a:r>
            <a:r>
              <a:rPr lang="en-US" dirty="0" smtClean="0"/>
              <a:t> is reassuring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889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.jpg"/>
          <p:cNvPicPr>
            <a:picLocks noChangeAspect="1"/>
          </p:cNvPicPr>
          <p:nvPr/>
        </p:nvPicPr>
        <p:blipFill>
          <a:blip r:embed="rId2"/>
          <a:srcRect r="741" b="6667"/>
          <a:stretch>
            <a:fillRect/>
          </a:stretch>
        </p:blipFill>
        <p:spPr>
          <a:xfrm>
            <a:off x="1600200" y="-1138"/>
            <a:ext cx="5410200" cy="6782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 descr="\\hc\home23\chapinrw\Desktop\AGFA cases\1588782 multifocal pediatric osteomyelitis\PFEM2_173368197\2949464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26613" t="15427" r="15406" b="1424"/>
          <a:stretch/>
        </p:blipFill>
        <p:spPr bwMode="auto">
          <a:xfrm>
            <a:off x="457200" y="119239"/>
            <a:ext cx="4699000" cy="673876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6" descr="\\hc\home23\chapinrw\Desktop\AGFA cases\1588782 multifocal pediatric osteomyelitis\PLEG_173367704\2949101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47623" t="2217" r="2736" b="4188"/>
          <a:stretch/>
        </p:blipFill>
        <p:spPr bwMode="auto">
          <a:xfrm>
            <a:off x="5181600" y="167518"/>
            <a:ext cx="2819400" cy="669048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rot="10800000" flipV="1">
            <a:off x="1524000" y="4572000"/>
            <a:ext cx="1005840" cy="670560"/>
          </a:xfrm>
          <a:prstGeom prst="line">
            <a:avLst/>
          </a:prstGeom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6200000" flipH="1">
            <a:off x="2941320" y="4678680"/>
            <a:ext cx="822960" cy="609600"/>
          </a:xfrm>
          <a:prstGeom prst="line">
            <a:avLst/>
          </a:prstGeom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 flipV="1">
            <a:off x="6553200" y="2209800"/>
            <a:ext cx="1005840" cy="670560"/>
          </a:xfrm>
          <a:prstGeom prst="line">
            <a:avLst/>
          </a:prstGeom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016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ea typeface="ＭＳ Ｐゴシック" pitchFamily="-65" charset="-128"/>
              </a:rPr>
              <a:t>Polyostotic</a:t>
            </a:r>
            <a:r>
              <a:rPr lang="en-US" dirty="0" smtClean="0">
                <a:ea typeface="ＭＳ Ｐゴシック" pitchFamily="-65" charset="-128"/>
              </a:rPr>
              <a:t> lucent lesion DDX – “FEEHMI”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2906" y="1143000"/>
            <a:ext cx="8293894" cy="551073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000" dirty="0" smtClean="0">
                <a:solidFill>
                  <a:srgbClr val="FFFF00"/>
                </a:solidFill>
                <a:ea typeface="ＭＳ Ｐゴシック" pitchFamily="-65" charset="-128"/>
              </a:rPr>
              <a:t>F</a:t>
            </a:r>
            <a:r>
              <a:rPr lang="en-US" sz="3000" dirty="0" smtClean="0">
                <a:ea typeface="ＭＳ Ｐゴシック" pitchFamily="-65" charset="-128"/>
              </a:rPr>
              <a:t>ibrous Dysplasia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 smtClean="0">
                <a:ea typeface="ＭＳ Ｐゴシック" pitchFamily="-65" charset="-128"/>
              </a:rPr>
              <a:t>LCH/</a:t>
            </a:r>
            <a:r>
              <a:rPr lang="en-US" sz="3000" dirty="0" smtClean="0">
                <a:solidFill>
                  <a:srgbClr val="FFFF00"/>
                </a:solidFill>
                <a:ea typeface="ＭＳ Ｐゴシック" pitchFamily="-65" charset="-128"/>
              </a:rPr>
              <a:t>E</a:t>
            </a:r>
            <a:r>
              <a:rPr lang="en-US" sz="3000" dirty="0" smtClean="0">
                <a:ea typeface="ＭＳ Ｐゴシック" pitchFamily="-65" charset="-128"/>
              </a:rPr>
              <a:t>G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 err="1">
                <a:solidFill>
                  <a:srgbClr val="FFFF00"/>
                </a:solidFill>
                <a:ea typeface="ＭＳ Ｐゴシック" pitchFamily="-65" charset="-128"/>
              </a:rPr>
              <a:t>E</a:t>
            </a:r>
            <a:r>
              <a:rPr lang="en-US" sz="3000" dirty="0" err="1">
                <a:ea typeface="ＭＳ Ｐゴシック" pitchFamily="-65" charset="-128"/>
              </a:rPr>
              <a:t>nchondromas</a:t>
            </a:r>
            <a:r>
              <a:rPr lang="en-US" sz="3000" dirty="0">
                <a:ea typeface="ＭＳ Ｐゴシック" pitchFamily="-65" charset="-128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 smtClean="0">
                <a:ea typeface="ＭＳ Ｐゴシック" pitchFamily="-65" charset="-128"/>
              </a:rPr>
              <a:t>Brown tumors (</a:t>
            </a:r>
            <a:r>
              <a:rPr lang="en-US" sz="3000" dirty="0" smtClean="0">
                <a:solidFill>
                  <a:srgbClr val="FFFF00"/>
                </a:solidFill>
                <a:ea typeface="ＭＳ Ｐゴシック" pitchFamily="-65" charset="-128"/>
              </a:rPr>
              <a:t>H</a:t>
            </a:r>
            <a:r>
              <a:rPr lang="en-US" sz="3000" dirty="0" smtClean="0">
                <a:ea typeface="ＭＳ Ｐゴシック" pitchFamily="-65" charset="-128"/>
              </a:rPr>
              <a:t>yperparathyroidism)</a:t>
            </a:r>
          </a:p>
          <a:p>
            <a:pPr>
              <a:lnSpc>
                <a:spcPct val="90000"/>
              </a:lnSpc>
            </a:pPr>
            <a:r>
              <a:rPr lang="en-US" sz="3000" dirty="0" err="1" smtClean="0">
                <a:ea typeface="ＭＳ Ｐゴシック" pitchFamily="-65" charset="-128"/>
              </a:rPr>
              <a:t>Lymphangiomas/</a:t>
            </a:r>
            <a:r>
              <a:rPr lang="en-US" sz="3000" dirty="0" err="1" smtClean="0">
                <a:solidFill>
                  <a:srgbClr val="FFFF00"/>
                </a:solidFill>
                <a:ea typeface="ＭＳ Ｐゴシック" pitchFamily="-65" charset="-128"/>
              </a:rPr>
              <a:t>H</a:t>
            </a:r>
            <a:r>
              <a:rPr lang="en-US" sz="3000" dirty="0" err="1" smtClean="0">
                <a:ea typeface="ＭＳ Ｐゴシック" pitchFamily="-65" charset="-128"/>
              </a:rPr>
              <a:t>emangiomas</a:t>
            </a:r>
            <a:endParaRPr lang="en-US" sz="3000" dirty="0" smtClean="0">
              <a:ea typeface="ＭＳ Ｐゴシック" pitchFamily="-65" charset="-128"/>
            </a:endParaRPr>
          </a:p>
          <a:p>
            <a:pPr>
              <a:lnSpc>
                <a:spcPct val="90000"/>
              </a:lnSpc>
            </a:pPr>
            <a:r>
              <a:rPr lang="en-US" sz="3000" dirty="0" smtClean="0">
                <a:solidFill>
                  <a:srgbClr val="FFFF00"/>
                </a:solidFill>
                <a:ea typeface="ＭＳ Ｐゴシック" pitchFamily="-65" charset="-128"/>
              </a:rPr>
              <a:t>M</a:t>
            </a:r>
            <a:r>
              <a:rPr lang="en-US" sz="3000" dirty="0" smtClean="0">
                <a:ea typeface="ＭＳ Ｐゴシック" pitchFamily="-65" charset="-128"/>
              </a:rPr>
              <a:t>ets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 smtClean="0">
                <a:solidFill>
                  <a:srgbClr val="FFFF00"/>
                </a:solidFill>
                <a:ea typeface="ＭＳ Ｐゴシック" pitchFamily="-65" charset="-128"/>
              </a:rPr>
              <a:t>I</a:t>
            </a:r>
            <a:r>
              <a:rPr lang="en-US" sz="3000" dirty="0" smtClean="0">
                <a:ea typeface="ＭＳ Ｐゴシック" pitchFamily="-65" charset="-128"/>
              </a:rPr>
              <a:t>nfection</a:t>
            </a:r>
          </a:p>
          <a:p>
            <a:pPr eaLnBrk="1" hangingPunct="1">
              <a:lnSpc>
                <a:spcPct val="90000"/>
              </a:lnSpc>
            </a:pPr>
            <a:endParaRPr lang="en-US" sz="3000" dirty="0" smtClean="0">
              <a:ea typeface="ＭＳ Ｐゴシック" pitchFamily="-65" charset="-128"/>
            </a:endParaRPr>
          </a:p>
          <a:p>
            <a:pPr>
              <a:lnSpc>
                <a:spcPct val="90000"/>
              </a:lnSpc>
            </a:pPr>
            <a:r>
              <a:rPr lang="en-US" sz="3000" dirty="0" smtClean="0">
                <a:ea typeface="ＭＳ Ｐゴシック" pitchFamily="-65" charset="-128"/>
              </a:rPr>
              <a:t>NOF’s</a:t>
            </a:r>
            <a:r>
              <a:rPr lang="en-US" sz="3000" dirty="0">
                <a:ea typeface="ＭＳ Ｐゴシック" pitchFamily="-65" charset="-128"/>
              </a:rPr>
              <a:t>	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-65" charset="-128"/>
              </a:rPr>
              <a:t>Jaffe-</a:t>
            </a:r>
            <a:r>
              <a:rPr lang="en-US" dirty="0" err="1">
                <a:ea typeface="ＭＳ Ｐゴシック" pitchFamily="-65" charset="-128"/>
              </a:rPr>
              <a:t>Campanecci</a:t>
            </a:r>
            <a:r>
              <a:rPr lang="en-US" dirty="0">
                <a:ea typeface="ＭＳ Ｐゴシック" pitchFamily="-65" charset="-128"/>
              </a:rPr>
              <a:t> or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-65" charset="-128"/>
              </a:rPr>
              <a:t>Neurofibromatosis</a:t>
            </a:r>
          </a:p>
          <a:p>
            <a:pPr eaLnBrk="1" hangingPunct="1">
              <a:lnSpc>
                <a:spcPct val="90000"/>
              </a:lnSpc>
            </a:pPr>
            <a:endParaRPr lang="en-US" sz="3000" dirty="0">
              <a:ea typeface="ＭＳ Ｐゴシック" pitchFamily="-65" charset="-128"/>
            </a:endParaRPr>
          </a:p>
          <a:p>
            <a:pPr lvl="1" eaLnBrk="1" hangingPunct="1">
              <a:lnSpc>
                <a:spcPct val="90000"/>
              </a:lnSpc>
              <a:buFont typeface="Arial" charset="0"/>
              <a:buNone/>
            </a:pPr>
            <a:endParaRPr lang="en-US" dirty="0"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9624654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WASPOLLED" val="1839B8AE16C14E9A919F5A4FE099D271"/>
  <p:tag name="TPVERSION" val="5"/>
  <p:tag name="TPFULLVERSION" val="5.0.0.2212"/>
  <p:tag name="PPTVERSION" val="14"/>
  <p:tag name="TPOS" val="2"/>
</p:tagLst>
</file>

<file path=ppt/theme/theme1.xml><?xml version="1.0" encoding="utf-8"?>
<a:theme xmlns:a="http://schemas.openxmlformats.org/drawingml/2006/main" name="Office Theme">
  <a:themeElements>
    <a:clrScheme name="Custom 16">
      <a:dk1>
        <a:srgbClr val="80AADF"/>
      </a:dk1>
      <a:lt1>
        <a:srgbClr val="F2F2F2"/>
      </a:lt1>
      <a:dk2>
        <a:srgbClr val="17365D"/>
      </a:dk2>
      <a:lt2>
        <a:srgbClr val="EEECE1"/>
      </a:lt2>
      <a:accent1>
        <a:srgbClr val="F2F2F2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9999</TotalTime>
  <Words>1073</Words>
  <Application>Microsoft Macintosh PowerPoint</Application>
  <PresentationFormat>On-screen Show (4:3)</PresentationFormat>
  <Paragraphs>223</Paragraphs>
  <Slides>71</Slides>
  <Notes>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Office Theme</vt:lpstr>
      <vt:lpstr>Image</vt:lpstr>
      <vt:lpstr>Musculoskeletal Infection</vt:lpstr>
      <vt:lpstr>Slide 2</vt:lpstr>
      <vt:lpstr>Slide 3</vt:lpstr>
      <vt:lpstr>Slide 4</vt:lpstr>
      <vt:lpstr>Outline</vt:lpstr>
      <vt:lpstr>3 yo w/ pain &amp; fever</vt:lpstr>
      <vt:lpstr>Acute osteomyelitis radiograph</vt:lpstr>
      <vt:lpstr>Slide 8</vt:lpstr>
      <vt:lpstr>Polyostotic lucent lesion DDX – “FEEHMI”</vt:lpstr>
      <vt:lpstr>Slide 10</vt:lpstr>
      <vt:lpstr>Slide 11</vt:lpstr>
      <vt:lpstr>Slide 12</vt:lpstr>
      <vt:lpstr>Slide 13</vt:lpstr>
      <vt:lpstr>Slide 14</vt:lpstr>
      <vt:lpstr>Slide 15</vt:lpstr>
      <vt:lpstr>Blood Supply</vt:lpstr>
      <vt:lpstr>Slide 17</vt:lpstr>
      <vt:lpstr>Special Terms</vt:lpstr>
      <vt:lpstr>Slide 19</vt:lpstr>
      <vt:lpstr>Slide 20</vt:lpstr>
      <vt:lpstr>Slide 21</vt:lpstr>
      <vt:lpstr>Slide 22</vt:lpstr>
      <vt:lpstr>Slide 23</vt:lpstr>
      <vt:lpstr>Slide 24</vt:lpstr>
      <vt:lpstr>3 rules of Radiology</vt:lpstr>
      <vt:lpstr>Slide 26</vt:lpstr>
      <vt:lpstr>Slide 27</vt:lpstr>
      <vt:lpstr>Slide 28</vt:lpstr>
      <vt:lpstr>Slide 29</vt:lpstr>
      <vt:lpstr>Slide 30</vt:lpstr>
      <vt:lpstr>MRI of Pedal Osteomyelitis</vt:lpstr>
      <vt:lpstr>Location, Location, Location</vt:lpstr>
      <vt:lpstr>Slide 33</vt:lpstr>
      <vt:lpstr>Slide 34</vt:lpstr>
      <vt:lpstr>Slide 35</vt:lpstr>
      <vt:lpstr>Slide 36</vt:lpstr>
      <vt:lpstr>Neuropathic changes versus Osteo</vt:lpstr>
      <vt:lpstr>Slide 38</vt:lpstr>
      <vt:lpstr>Ghost Sign – Should be Osteo</vt:lpstr>
      <vt:lpstr>Soft Tissue Infection</vt:lpstr>
      <vt:lpstr>Slide 41</vt:lpstr>
      <vt:lpstr>Slide 42</vt:lpstr>
      <vt:lpstr>Necrotizing Fasciitis</vt:lpstr>
      <vt:lpstr>Necrotizing Fasciitis Kim Radiology 2012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Joint Infection</vt:lpstr>
      <vt:lpstr>Slide 54</vt:lpstr>
      <vt:lpstr>9 months prior</vt:lpstr>
      <vt:lpstr>Septic Arthritis</vt:lpstr>
      <vt:lpstr>Aspiration Technique</vt:lpstr>
      <vt:lpstr>Slide 58</vt:lpstr>
      <vt:lpstr>Slide 59</vt:lpstr>
      <vt:lpstr>Slide 60</vt:lpstr>
      <vt:lpstr>Slide 61</vt:lpstr>
      <vt:lpstr>Slide 62</vt:lpstr>
      <vt:lpstr>Slide 63</vt:lpstr>
      <vt:lpstr>“S” Joints</vt:lpstr>
      <vt:lpstr>Slide 65</vt:lpstr>
      <vt:lpstr>Slide 66</vt:lpstr>
      <vt:lpstr>Slide 67</vt:lpstr>
      <vt:lpstr>Slide 68</vt:lpstr>
      <vt:lpstr>Slide 69</vt:lpstr>
      <vt:lpstr>Outline</vt:lpstr>
      <vt:lpstr>Slide 71</vt:lpstr>
    </vt:vector>
  </TitlesOfParts>
  <Company>Medical University of South Carolina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MUSC User</dc:creator>
  <cp:lastModifiedBy>Russell Chapin</cp:lastModifiedBy>
  <cp:revision>234</cp:revision>
  <dcterms:created xsi:type="dcterms:W3CDTF">2017-04-27T12:26:52Z</dcterms:created>
  <dcterms:modified xsi:type="dcterms:W3CDTF">2017-04-27T13:00:18Z</dcterms:modified>
</cp:coreProperties>
</file>