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77" r:id="rId6"/>
    <p:sldId id="264" r:id="rId7"/>
    <p:sldId id="262" r:id="rId8"/>
    <p:sldId id="265" r:id="rId9"/>
    <p:sldId id="263" r:id="rId10"/>
    <p:sldId id="295" r:id="rId11"/>
    <p:sldId id="266" r:id="rId12"/>
    <p:sldId id="267" r:id="rId13"/>
    <p:sldId id="268" r:id="rId14"/>
    <p:sldId id="269" r:id="rId15"/>
    <p:sldId id="270" r:id="rId16"/>
    <p:sldId id="271" r:id="rId17"/>
    <p:sldId id="272" r:id="rId18"/>
    <p:sldId id="273" r:id="rId19"/>
    <p:sldId id="274" r:id="rId20"/>
    <p:sldId id="275" r:id="rId21"/>
    <p:sldId id="276" r:id="rId22"/>
    <p:sldId id="296" r:id="rId23"/>
    <p:sldId id="297" r:id="rId24"/>
    <p:sldId id="298" r:id="rId25"/>
    <p:sldId id="281" r:id="rId26"/>
    <p:sldId id="282" r:id="rId27"/>
    <p:sldId id="279" r:id="rId28"/>
    <p:sldId id="280" r:id="rId29"/>
    <p:sldId id="283" r:id="rId30"/>
    <p:sldId id="285" r:id="rId31"/>
    <p:sldId id="286" r:id="rId32"/>
    <p:sldId id="284" r:id="rId33"/>
    <p:sldId id="287" r:id="rId34"/>
    <p:sldId id="288" r:id="rId35"/>
    <p:sldId id="289" r:id="rId36"/>
    <p:sldId id="290" r:id="rId37"/>
    <p:sldId id="291" r:id="rId38"/>
    <p:sldId id="292" r:id="rId39"/>
    <p:sldId id="294" r:id="rId40"/>
    <p:sldId id="2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9" d="100"/>
          <a:sy n="99" d="100"/>
        </p:scale>
        <p:origin x="4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95F3F7-0470-422F-A90A-3ADD09284E2D}"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75322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5F3F7-0470-422F-A90A-3ADD09284E2D}"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145330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5F3F7-0470-422F-A90A-3ADD09284E2D}"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426788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5F3F7-0470-422F-A90A-3ADD09284E2D}"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207223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5F3F7-0470-422F-A90A-3ADD09284E2D}"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269099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95F3F7-0470-422F-A90A-3ADD09284E2D}"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266436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95F3F7-0470-422F-A90A-3ADD09284E2D}" type="datetimeFigureOut">
              <a:rPr lang="en-US" smtClean="0"/>
              <a:t>4/27/17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127434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95F3F7-0470-422F-A90A-3ADD09284E2D}" type="datetimeFigureOut">
              <a:rPr lang="en-US" smtClean="0"/>
              <a:t>4/27/17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96558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5F3F7-0470-422F-A90A-3ADD09284E2D}" type="datetimeFigureOut">
              <a:rPr lang="en-US" smtClean="0"/>
              <a:t>4/27/17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213717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5F3F7-0470-422F-A90A-3ADD09284E2D}"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356115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5F3F7-0470-422F-A90A-3ADD09284E2D}"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7ED7-EF6F-4360-8617-E205C00FEDDC}" type="slidenum">
              <a:rPr lang="en-US" smtClean="0"/>
              <a:t>‹#›</a:t>
            </a:fld>
            <a:endParaRPr lang="en-US"/>
          </a:p>
        </p:txBody>
      </p:sp>
    </p:spTree>
    <p:extLst>
      <p:ext uri="{BB962C8B-B14F-4D97-AF65-F5344CB8AC3E}">
        <p14:creationId xmlns:p14="http://schemas.microsoft.com/office/powerpoint/2010/main" val="16930849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5F3F7-0470-422F-A90A-3ADD09284E2D}" type="datetimeFigureOut">
              <a:rPr lang="en-US" smtClean="0"/>
              <a:t>4/27/17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7ED7-EF6F-4360-8617-E205C00FEDDC}" type="slidenum">
              <a:rPr lang="en-US" smtClean="0"/>
              <a:t>‹#›</a:t>
            </a:fld>
            <a:endParaRPr lang="en-US"/>
          </a:p>
        </p:txBody>
      </p:sp>
    </p:spTree>
    <p:extLst>
      <p:ext uri="{BB962C8B-B14F-4D97-AF65-F5344CB8AC3E}">
        <p14:creationId xmlns:p14="http://schemas.microsoft.com/office/powerpoint/2010/main" val="4535761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 Id="rId3"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15977"/>
            <a:ext cx="9144000" cy="2387600"/>
          </a:xfrm>
        </p:spPr>
        <p:txBody>
          <a:bodyPr>
            <a:normAutofit fontScale="90000"/>
          </a:bodyPr>
          <a:lstStyle/>
          <a:p>
            <a:r>
              <a:rPr lang="en-US" dirty="0"/>
              <a:t>MRI of acute abdominal pain in pregnancy: </a:t>
            </a:r>
            <a:r>
              <a:rPr lang="en-US" dirty="0">
                <a:solidFill>
                  <a:srgbClr val="FFFF00"/>
                </a:solidFill>
              </a:rPr>
              <a:t>Tips for success</a:t>
            </a:r>
          </a:p>
        </p:txBody>
      </p:sp>
      <p:sp>
        <p:nvSpPr>
          <p:cNvPr id="3" name="Subtitle 2"/>
          <p:cNvSpPr>
            <a:spLocks noGrp="1"/>
          </p:cNvSpPr>
          <p:nvPr>
            <p:ph type="subTitle" idx="1"/>
          </p:nvPr>
        </p:nvSpPr>
        <p:spPr>
          <a:xfrm>
            <a:off x="1524000" y="4823935"/>
            <a:ext cx="9144000" cy="1655762"/>
          </a:xfrm>
        </p:spPr>
        <p:txBody>
          <a:bodyPr/>
          <a:lstStyle/>
          <a:p>
            <a:r>
              <a:rPr lang="en-US" dirty="0"/>
              <a:t>Rex A. Parker, MD</a:t>
            </a:r>
          </a:p>
          <a:p>
            <a:r>
              <a:rPr lang="en-US" dirty="0"/>
              <a:t>Kaiser Los Angeles Medical Center</a:t>
            </a:r>
          </a:p>
        </p:txBody>
      </p:sp>
      <p:pic>
        <p:nvPicPr>
          <p:cNvPr id="4" name="Picture 3" descr="kaiser la.jpg"/>
          <p:cNvPicPr>
            <a:picLocks noChangeAspect="1"/>
          </p:cNvPicPr>
          <p:nvPr/>
        </p:nvPicPr>
        <p:blipFill>
          <a:blip r:embed="rId2" cstate="print"/>
          <a:stretch>
            <a:fillRect/>
          </a:stretch>
        </p:blipFill>
        <p:spPr>
          <a:xfrm>
            <a:off x="470011" y="79737"/>
            <a:ext cx="2895600" cy="1932065"/>
          </a:xfrm>
          <a:prstGeom prst="rect">
            <a:avLst/>
          </a:prstGeom>
        </p:spPr>
      </p:pic>
      <p:pic>
        <p:nvPicPr>
          <p:cNvPr id="5" name="Picture 4" descr="kp logo.jpg"/>
          <p:cNvPicPr>
            <a:picLocks noChangeAspect="1"/>
          </p:cNvPicPr>
          <p:nvPr/>
        </p:nvPicPr>
        <p:blipFill>
          <a:blip r:embed="rId3" cstate="print"/>
          <a:stretch>
            <a:fillRect/>
          </a:stretch>
        </p:blipFill>
        <p:spPr>
          <a:xfrm>
            <a:off x="7443216" y="315688"/>
            <a:ext cx="4114800" cy="1443980"/>
          </a:xfrm>
          <a:prstGeom prst="rect">
            <a:avLst/>
          </a:prstGeom>
        </p:spPr>
      </p:pic>
    </p:spTree>
    <p:extLst>
      <p:ext uri="{BB962C8B-B14F-4D97-AF65-F5344CB8AC3E}">
        <p14:creationId xmlns:p14="http://schemas.microsoft.com/office/powerpoint/2010/main" val="378509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Can’t find the appendix? Don’t worry</a:t>
            </a:r>
          </a:p>
        </p:txBody>
      </p:sp>
      <p:sp>
        <p:nvSpPr>
          <p:cNvPr id="5" name="Content Placeholder 4"/>
          <p:cNvSpPr>
            <a:spLocks noGrp="1"/>
          </p:cNvSpPr>
          <p:nvPr>
            <p:ph idx="1"/>
          </p:nvPr>
        </p:nvSpPr>
        <p:spPr/>
        <p:txBody>
          <a:bodyPr>
            <a:normAutofit fontScale="92500" lnSpcReduction="20000"/>
          </a:bodyPr>
          <a:lstStyle/>
          <a:p>
            <a:r>
              <a:rPr lang="en-US" dirty="0" err="1"/>
              <a:t>Nikolaidis</a:t>
            </a:r>
            <a:r>
              <a:rPr lang="en-US" dirty="0"/>
              <a:t>, et al. and colleagues at PENN published a study in AJR in 2004 looking at the likelihood of acute appendicitis if the appendix was not seen and there were no secondary inflammatory findings in the RLQ.</a:t>
            </a:r>
          </a:p>
          <a:p>
            <a:r>
              <a:rPr lang="en-US" dirty="0"/>
              <a:t>Retrospective study. 366 CTs were reviewed by 2 experienced radiologists. The appendix could not be seen in 46 patients.</a:t>
            </a:r>
          </a:p>
          <a:p>
            <a:r>
              <a:rPr lang="en-US" dirty="0"/>
              <a:t>Only 1 of the 46 ended up with pathologically proven acute appendicitis, and that patient had a paucity of intra-abdominal fat.</a:t>
            </a:r>
          </a:p>
          <a:p>
            <a:r>
              <a:rPr lang="en-US" dirty="0"/>
              <a:t>Although a similar study has not been published on MRI, the overall sensitivity and specificity of MR and CT are similar and this experience could potentially be extrapolated to MR as well.</a:t>
            </a:r>
          </a:p>
          <a:p>
            <a:r>
              <a:rPr lang="en-US" dirty="0">
                <a:solidFill>
                  <a:srgbClr val="FFFF00"/>
                </a:solidFill>
              </a:rPr>
              <a:t>Take home: If there is a fair amount of fat in the belly, the appendix is not seen, and there are no right lower quadrant inflammatory findings, then the patient does not have appendicitis.</a:t>
            </a:r>
          </a:p>
        </p:txBody>
      </p:sp>
      <p:sp>
        <p:nvSpPr>
          <p:cNvPr id="6" name="TextBox 5"/>
          <p:cNvSpPr txBox="1"/>
          <p:nvPr/>
        </p:nvSpPr>
        <p:spPr>
          <a:xfrm>
            <a:off x="838200" y="6074713"/>
            <a:ext cx="10313773" cy="646331"/>
          </a:xfrm>
          <a:prstGeom prst="rect">
            <a:avLst/>
          </a:prstGeom>
          <a:noFill/>
        </p:spPr>
        <p:txBody>
          <a:bodyPr wrap="square" rtlCol="0">
            <a:spAutoFit/>
          </a:bodyPr>
          <a:lstStyle/>
          <a:p>
            <a:r>
              <a:rPr lang="en-US" dirty="0" err="1"/>
              <a:t>Nikolaidis</a:t>
            </a:r>
            <a:r>
              <a:rPr lang="en-US" dirty="0"/>
              <a:t> P, Hwang CM, Miller FH, et al. The </a:t>
            </a:r>
            <a:r>
              <a:rPr lang="en-US" dirty="0" err="1"/>
              <a:t>nonvisualized</a:t>
            </a:r>
            <a:r>
              <a:rPr lang="en-US" dirty="0"/>
              <a:t> appendix: incidence of acute appendicitis when secondary inflammatory changes are absent. AJR Am J </a:t>
            </a:r>
            <a:r>
              <a:rPr lang="en-US" dirty="0" err="1"/>
              <a:t>Roentgenol</a:t>
            </a:r>
            <a:r>
              <a:rPr lang="en-US" dirty="0"/>
              <a:t>. 2004;183(4):889–92.</a:t>
            </a:r>
          </a:p>
        </p:txBody>
      </p:sp>
    </p:spTree>
    <p:extLst>
      <p:ext uri="{BB962C8B-B14F-4D97-AF65-F5344CB8AC3E}">
        <p14:creationId xmlns:p14="http://schemas.microsoft.com/office/powerpoint/2010/main" val="3320118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Identifying the normal appendix: Blooming on gradient echo (GRE) images</a:t>
            </a:r>
          </a:p>
        </p:txBody>
      </p:sp>
      <p:pic>
        <p:nvPicPr>
          <p:cNvPr id="10" name="Content Placeholder 9"/>
          <p:cNvPicPr>
            <a:picLocks noGrp="1" noChangeAspect="1"/>
          </p:cNvPicPr>
          <p:nvPr>
            <p:ph sz="half" idx="1"/>
          </p:nvPr>
        </p:nvPicPr>
        <p:blipFill>
          <a:blip r:embed="rId2"/>
          <a:stretch>
            <a:fillRect/>
          </a:stretch>
        </p:blipFill>
        <p:spPr>
          <a:xfrm>
            <a:off x="963167" y="1605345"/>
            <a:ext cx="4526683" cy="2521416"/>
          </a:xfrm>
          <a:prstGeom prst="rect">
            <a:avLst/>
          </a:prstGeom>
        </p:spPr>
      </p:pic>
      <p:sp>
        <p:nvSpPr>
          <p:cNvPr id="12" name="Content Placeholder 11"/>
          <p:cNvSpPr>
            <a:spLocks noGrp="1"/>
          </p:cNvSpPr>
          <p:nvPr>
            <p:ph sz="half" idx="2"/>
          </p:nvPr>
        </p:nvSpPr>
        <p:spPr/>
        <p:txBody>
          <a:bodyPr>
            <a:normAutofit fontScale="92500" lnSpcReduction="20000"/>
          </a:bodyPr>
          <a:lstStyle/>
          <a:p>
            <a:r>
              <a:rPr lang="en-US" dirty="0"/>
              <a:t>Normal appendix is frequently air-filled.</a:t>
            </a:r>
          </a:p>
          <a:p>
            <a:r>
              <a:rPr lang="en-US" dirty="0"/>
              <a:t>GRE images demonstrate a pronounced blooming effect due to magnetic susceptibility due to the lack of 180 refocusing pulses present on SSFSE.</a:t>
            </a:r>
          </a:p>
          <a:p>
            <a:r>
              <a:rPr lang="en-US" dirty="0"/>
              <a:t>Longer TE on gradient echo images results in more blooming effect. If dual echo T1 GRE (in and opposed phase) is used, blooming will be more evident on the in phase image.</a:t>
            </a:r>
          </a:p>
        </p:txBody>
      </p:sp>
      <p:pic>
        <p:nvPicPr>
          <p:cNvPr id="11" name="Picture 10"/>
          <p:cNvPicPr>
            <a:picLocks noChangeAspect="1"/>
          </p:cNvPicPr>
          <p:nvPr/>
        </p:nvPicPr>
        <p:blipFill>
          <a:blip r:embed="rId3"/>
          <a:stretch>
            <a:fillRect/>
          </a:stretch>
        </p:blipFill>
        <p:spPr>
          <a:xfrm>
            <a:off x="963167" y="4248294"/>
            <a:ext cx="4526683" cy="2485819"/>
          </a:xfrm>
          <a:prstGeom prst="rect">
            <a:avLst/>
          </a:prstGeom>
        </p:spPr>
      </p:pic>
      <p:sp>
        <p:nvSpPr>
          <p:cNvPr id="13" name="Left Arrow 12"/>
          <p:cNvSpPr/>
          <p:nvPr/>
        </p:nvSpPr>
        <p:spPr>
          <a:xfrm>
            <a:off x="3474720" y="2657856"/>
            <a:ext cx="987552" cy="273052"/>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3127248" y="5162019"/>
            <a:ext cx="987552" cy="273052"/>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78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rotWithShape="1">
          <a:blip r:embed="rId2"/>
          <a:srcRect l="9135" t="22415" r="18273" b="11573"/>
          <a:stretch/>
        </p:blipFill>
        <p:spPr>
          <a:xfrm>
            <a:off x="0" y="3713163"/>
            <a:ext cx="3386138" cy="3079750"/>
          </a:xfrm>
          <a:prstGeom prst="rect">
            <a:avLst/>
          </a:prstGeom>
        </p:spPr>
      </p:pic>
      <p:pic>
        <p:nvPicPr>
          <p:cNvPr id="5" name="Picture 4"/>
          <p:cNvPicPr>
            <a:picLocks noChangeAspect="1"/>
          </p:cNvPicPr>
          <p:nvPr/>
        </p:nvPicPr>
        <p:blipFill rotWithShape="1">
          <a:blip r:embed="rId3"/>
          <a:srcRect l="4525" t="26381" r="28547" b="11984"/>
          <a:stretch/>
        </p:blipFill>
        <p:spPr>
          <a:xfrm>
            <a:off x="109918" y="591393"/>
            <a:ext cx="3390564" cy="3122417"/>
          </a:xfrm>
          <a:prstGeom prst="rect">
            <a:avLst/>
          </a:prstGeom>
        </p:spPr>
      </p:pic>
      <p:pic>
        <p:nvPicPr>
          <p:cNvPr id="7" name="Picture 6"/>
          <p:cNvPicPr>
            <a:picLocks noChangeAspect="1"/>
          </p:cNvPicPr>
          <p:nvPr/>
        </p:nvPicPr>
        <p:blipFill rotWithShape="1">
          <a:blip r:embed="rId4"/>
          <a:srcRect l="4259" t="15109" r="21737" b="12878"/>
          <a:stretch/>
        </p:blipFill>
        <p:spPr>
          <a:xfrm>
            <a:off x="4013651" y="575209"/>
            <a:ext cx="3208749" cy="3122417"/>
          </a:xfrm>
          <a:prstGeom prst="rect">
            <a:avLst/>
          </a:prstGeom>
        </p:spPr>
      </p:pic>
      <p:pic>
        <p:nvPicPr>
          <p:cNvPr id="8" name="Picture 7"/>
          <p:cNvPicPr>
            <a:picLocks noChangeAspect="1"/>
          </p:cNvPicPr>
          <p:nvPr/>
        </p:nvPicPr>
        <p:blipFill rotWithShape="1">
          <a:blip r:embed="rId5"/>
          <a:srcRect l="3918" t="13626" r="19057" b="11704"/>
          <a:stretch/>
        </p:blipFill>
        <p:spPr>
          <a:xfrm>
            <a:off x="4013651" y="3678549"/>
            <a:ext cx="3208749" cy="3110670"/>
          </a:xfrm>
          <a:prstGeom prst="rect">
            <a:avLst/>
          </a:prstGeom>
        </p:spPr>
      </p:pic>
      <p:sp>
        <p:nvSpPr>
          <p:cNvPr id="9" name="TextBox 8"/>
          <p:cNvSpPr txBox="1"/>
          <p:nvPr/>
        </p:nvSpPr>
        <p:spPr>
          <a:xfrm>
            <a:off x="1428920" y="222061"/>
            <a:ext cx="752559" cy="369332"/>
          </a:xfrm>
          <a:prstGeom prst="rect">
            <a:avLst/>
          </a:prstGeom>
          <a:noFill/>
        </p:spPr>
        <p:txBody>
          <a:bodyPr wrap="square" rtlCol="0">
            <a:spAutoFit/>
          </a:bodyPr>
          <a:lstStyle/>
          <a:p>
            <a:r>
              <a:rPr lang="en-US" dirty="0"/>
              <a:t>SSFSE</a:t>
            </a:r>
          </a:p>
        </p:txBody>
      </p:sp>
      <p:sp>
        <p:nvSpPr>
          <p:cNvPr id="10" name="TextBox 9"/>
          <p:cNvSpPr txBox="1"/>
          <p:nvPr/>
        </p:nvSpPr>
        <p:spPr>
          <a:xfrm>
            <a:off x="5241745" y="205877"/>
            <a:ext cx="752559" cy="369332"/>
          </a:xfrm>
          <a:prstGeom prst="rect">
            <a:avLst/>
          </a:prstGeom>
          <a:noFill/>
        </p:spPr>
        <p:txBody>
          <a:bodyPr wrap="square" rtlCol="0">
            <a:spAutoFit/>
          </a:bodyPr>
          <a:lstStyle/>
          <a:p>
            <a:r>
              <a:rPr lang="en-US" dirty="0" err="1"/>
              <a:t>bSSFP</a:t>
            </a:r>
            <a:endParaRPr lang="en-US" dirty="0"/>
          </a:p>
        </p:txBody>
      </p:sp>
      <p:sp>
        <p:nvSpPr>
          <p:cNvPr id="12" name="TextBox 11"/>
          <p:cNvSpPr txBox="1"/>
          <p:nvPr/>
        </p:nvSpPr>
        <p:spPr>
          <a:xfrm>
            <a:off x="7655066" y="1310909"/>
            <a:ext cx="4337331" cy="4524315"/>
          </a:xfrm>
          <a:prstGeom prst="rect">
            <a:avLst/>
          </a:prstGeom>
          <a:noFill/>
        </p:spPr>
        <p:txBody>
          <a:bodyPr wrap="square" rtlCol="0">
            <a:spAutoFit/>
          </a:bodyPr>
          <a:lstStyle/>
          <a:p>
            <a:r>
              <a:rPr lang="en-US" sz="2400" dirty="0">
                <a:solidFill>
                  <a:srgbClr val="FFFF00"/>
                </a:solidFill>
              </a:rPr>
              <a:t>Balanced Steady State Free Precession (</a:t>
            </a:r>
            <a:r>
              <a:rPr lang="en-US" sz="2400" dirty="0" err="1">
                <a:solidFill>
                  <a:srgbClr val="FFFF00"/>
                </a:solidFill>
              </a:rPr>
              <a:t>bSSFP</a:t>
            </a:r>
            <a:r>
              <a:rPr lang="en-US" sz="2400" dirty="0">
                <a:solidFill>
                  <a:srgbClr val="FFFF00"/>
                </a:solidFill>
              </a:rPr>
              <a:t>, Fiesta, </a:t>
            </a:r>
            <a:r>
              <a:rPr lang="en-US" sz="2400" dirty="0" err="1">
                <a:solidFill>
                  <a:srgbClr val="FFFF00"/>
                </a:solidFill>
              </a:rPr>
              <a:t>TruFISP</a:t>
            </a:r>
            <a:r>
              <a:rPr lang="en-US" sz="2400" dirty="0">
                <a:solidFill>
                  <a:srgbClr val="FFFF00"/>
                </a:solidFill>
              </a:rPr>
              <a:t>) can aid in differentiating a normal appendix from dilated </a:t>
            </a:r>
            <a:r>
              <a:rPr lang="en-US" sz="2400" dirty="0" err="1">
                <a:solidFill>
                  <a:srgbClr val="FFFF00"/>
                </a:solidFill>
              </a:rPr>
              <a:t>peri</a:t>
            </a:r>
            <a:r>
              <a:rPr lang="en-US" sz="2400" dirty="0">
                <a:solidFill>
                  <a:srgbClr val="FFFF00"/>
                </a:solidFill>
              </a:rPr>
              <a:t>-uterine and </a:t>
            </a:r>
            <a:r>
              <a:rPr lang="en-US" sz="2400" dirty="0" err="1">
                <a:solidFill>
                  <a:srgbClr val="FFFF00"/>
                </a:solidFill>
              </a:rPr>
              <a:t>peri</a:t>
            </a:r>
            <a:r>
              <a:rPr lang="en-US" sz="2400" dirty="0">
                <a:solidFill>
                  <a:srgbClr val="FFFF00"/>
                </a:solidFill>
              </a:rPr>
              <a:t>-ovarian veins.</a:t>
            </a:r>
          </a:p>
          <a:p>
            <a:endParaRPr lang="en-US" dirty="0">
              <a:solidFill>
                <a:srgbClr val="FF0000"/>
              </a:solidFill>
            </a:endParaRPr>
          </a:p>
          <a:p>
            <a:pPr marL="285750" indent="-285750">
              <a:buFont typeface="Arial" panose="020B0604020202020204" pitchFamily="34" charset="0"/>
              <a:buChar char="•"/>
            </a:pPr>
            <a:r>
              <a:rPr lang="en-US" dirty="0"/>
              <a:t>Both will be </a:t>
            </a:r>
            <a:r>
              <a:rPr lang="en-US" dirty="0" err="1"/>
              <a:t>hypointense</a:t>
            </a:r>
            <a:r>
              <a:rPr lang="en-US" dirty="0"/>
              <a:t> on SSFSE</a:t>
            </a:r>
          </a:p>
          <a:p>
            <a:pPr marL="285750" indent="-285750">
              <a:buFont typeface="Arial" panose="020B0604020202020204" pitchFamily="34" charset="0"/>
              <a:buChar char="•"/>
            </a:pPr>
            <a:r>
              <a:rPr lang="en-US" dirty="0"/>
              <a:t>The properties of </a:t>
            </a:r>
            <a:r>
              <a:rPr lang="en-US" dirty="0" err="1"/>
              <a:t>bSSFP</a:t>
            </a:r>
            <a:r>
              <a:rPr lang="en-US" dirty="0"/>
              <a:t> lead to </a:t>
            </a:r>
            <a:r>
              <a:rPr lang="en-US" dirty="0" err="1"/>
              <a:t>hyperintense</a:t>
            </a:r>
            <a:r>
              <a:rPr lang="en-US" dirty="0"/>
              <a:t>, or bright blood in veins.</a:t>
            </a:r>
          </a:p>
          <a:p>
            <a:pPr marL="285750" indent="-285750">
              <a:buFont typeface="Arial" panose="020B0604020202020204" pitchFamily="34" charset="0"/>
              <a:buChar char="•"/>
            </a:pPr>
            <a:r>
              <a:rPr lang="en-US" dirty="0" err="1"/>
              <a:t>bSSFP</a:t>
            </a:r>
            <a:r>
              <a:rPr lang="en-US" dirty="0"/>
              <a:t> is a gradient echo sequence, meaning a normal gas filled appendix will demonstrate blooming related to magnetic susceptibility.</a:t>
            </a:r>
          </a:p>
        </p:txBody>
      </p:sp>
      <p:sp>
        <p:nvSpPr>
          <p:cNvPr id="13" name="Left Arrow 12"/>
          <p:cNvSpPr/>
          <p:nvPr/>
        </p:nvSpPr>
        <p:spPr>
          <a:xfrm>
            <a:off x="1550300" y="2346690"/>
            <a:ext cx="631179" cy="137565"/>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4986844" y="5005403"/>
            <a:ext cx="631179" cy="137565"/>
          </a:xfrm>
          <a:prstGeom prst="lef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919121" y="4874582"/>
            <a:ext cx="631179" cy="137565"/>
          </a:xfrm>
          <a:prstGeom prst="lef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5302434" y="2513925"/>
            <a:ext cx="631179" cy="137565"/>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50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Blooming can aid in identifying </a:t>
            </a:r>
            <a:r>
              <a:rPr lang="en-US" dirty="0" err="1">
                <a:solidFill>
                  <a:srgbClr val="FFFF00"/>
                </a:solidFill>
              </a:rPr>
              <a:t>appendicoliths</a:t>
            </a:r>
            <a:r>
              <a:rPr lang="en-US" dirty="0">
                <a:solidFill>
                  <a:srgbClr val="FFFF00"/>
                </a:solidFill>
              </a:rPr>
              <a:t> and renal calculi</a:t>
            </a:r>
          </a:p>
        </p:txBody>
      </p:sp>
      <p:pic>
        <p:nvPicPr>
          <p:cNvPr id="6" name="Content Placeholder 5"/>
          <p:cNvPicPr>
            <a:picLocks noGrp="1" noChangeAspect="1"/>
          </p:cNvPicPr>
          <p:nvPr>
            <p:ph idx="1"/>
          </p:nvPr>
        </p:nvPicPr>
        <p:blipFill rotWithShape="1">
          <a:blip r:embed="rId2"/>
          <a:srcRect l="8251" t="27721" r="42732" b="17551"/>
          <a:stretch/>
        </p:blipFill>
        <p:spPr>
          <a:xfrm>
            <a:off x="207264" y="2095143"/>
            <a:ext cx="3728825" cy="4163386"/>
          </a:xfrm>
          <a:prstGeom prst="rect">
            <a:avLst/>
          </a:prstGeom>
        </p:spPr>
      </p:pic>
      <p:pic>
        <p:nvPicPr>
          <p:cNvPr id="7" name="Picture 6"/>
          <p:cNvPicPr>
            <a:picLocks noChangeAspect="1"/>
          </p:cNvPicPr>
          <p:nvPr/>
        </p:nvPicPr>
        <p:blipFill rotWithShape="1">
          <a:blip r:embed="rId3"/>
          <a:srcRect l="9251" t="26847" r="39000" b="18827"/>
          <a:stretch/>
        </p:blipFill>
        <p:spPr>
          <a:xfrm>
            <a:off x="4124618" y="2095143"/>
            <a:ext cx="3968006" cy="4165638"/>
          </a:xfrm>
          <a:prstGeom prst="rect">
            <a:avLst/>
          </a:prstGeom>
        </p:spPr>
      </p:pic>
      <p:pic>
        <p:nvPicPr>
          <p:cNvPr id="8" name="Picture 7"/>
          <p:cNvPicPr>
            <a:picLocks noChangeAspect="1"/>
          </p:cNvPicPr>
          <p:nvPr/>
        </p:nvPicPr>
        <p:blipFill rotWithShape="1">
          <a:blip r:embed="rId4"/>
          <a:srcRect l="9250" t="23451" r="38750" b="20548"/>
          <a:stretch/>
        </p:blipFill>
        <p:spPr>
          <a:xfrm>
            <a:off x="8281153" y="2097293"/>
            <a:ext cx="3864006" cy="4161236"/>
          </a:xfrm>
          <a:prstGeom prst="rect">
            <a:avLst/>
          </a:prstGeom>
        </p:spPr>
      </p:pic>
      <p:sp>
        <p:nvSpPr>
          <p:cNvPr id="9" name="TextBox 8"/>
          <p:cNvSpPr txBox="1"/>
          <p:nvPr/>
        </p:nvSpPr>
        <p:spPr>
          <a:xfrm>
            <a:off x="1311761" y="6338166"/>
            <a:ext cx="2624328" cy="369332"/>
          </a:xfrm>
          <a:prstGeom prst="rect">
            <a:avLst/>
          </a:prstGeom>
          <a:noFill/>
        </p:spPr>
        <p:txBody>
          <a:bodyPr wrap="square" rtlCol="0">
            <a:spAutoFit/>
          </a:bodyPr>
          <a:lstStyle/>
          <a:p>
            <a:r>
              <a:rPr lang="en-US" dirty="0"/>
              <a:t>T2 SSFSE</a:t>
            </a:r>
          </a:p>
        </p:txBody>
      </p:sp>
      <p:sp>
        <p:nvSpPr>
          <p:cNvPr id="10" name="TextBox 9"/>
          <p:cNvSpPr txBox="1"/>
          <p:nvPr/>
        </p:nvSpPr>
        <p:spPr>
          <a:xfrm>
            <a:off x="5506772" y="6338278"/>
            <a:ext cx="2624328" cy="369332"/>
          </a:xfrm>
          <a:prstGeom prst="rect">
            <a:avLst/>
          </a:prstGeom>
          <a:noFill/>
        </p:spPr>
        <p:txBody>
          <a:bodyPr wrap="square" rtlCol="0">
            <a:spAutoFit/>
          </a:bodyPr>
          <a:lstStyle/>
          <a:p>
            <a:r>
              <a:rPr lang="en-US" dirty="0"/>
              <a:t>Out of Phase GRE</a:t>
            </a:r>
          </a:p>
        </p:txBody>
      </p:sp>
      <p:sp>
        <p:nvSpPr>
          <p:cNvPr id="11" name="TextBox 10"/>
          <p:cNvSpPr txBox="1"/>
          <p:nvPr/>
        </p:nvSpPr>
        <p:spPr>
          <a:xfrm>
            <a:off x="9701784" y="6338166"/>
            <a:ext cx="2624328" cy="369332"/>
          </a:xfrm>
          <a:prstGeom prst="rect">
            <a:avLst/>
          </a:prstGeom>
          <a:noFill/>
        </p:spPr>
        <p:txBody>
          <a:bodyPr wrap="square" rtlCol="0">
            <a:spAutoFit/>
          </a:bodyPr>
          <a:lstStyle/>
          <a:p>
            <a:r>
              <a:rPr lang="en-US" dirty="0"/>
              <a:t>In Phase GRE</a:t>
            </a:r>
          </a:p>
        </p:txBody>
      </p:sp>
      <p:sp>
        <p:nvSpPr>
          <p:cNvPr id="12" name="Left Arrow 11"/>
          <p:cNvSpPr/>
          <p:nvPr/>
        </p:nvSpPr>
        <p:spPr>
          <a:xfrm>
            <a:off x="5506772" y="3520651"/>
            <a:ext cx="1312164" cy="329184"/>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9557074" y="3685243"/>
            <a:ext cx="1312164" cy="329184"/>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3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2trufispcoronalhydro.png"/>
          <p:cNvPicPr>
            <a:picLocks noChangeAspect="1"/>
          </p:cNvPicPr>
          <p:nvPr/>
        </p:nvPicPr>
        <p:blipFill>
          <a:blip r:embed="rId2" cstate="print"/>
          <a:srcRect l="1642" t="10102" r="3744" b="9085"/>
          <a:stretch>
            <a:fillRect/>
          </a:stretch>
        </p:blipFill>
        <p:spPr>
          <a:xfrm>
            <a:off x="560373" y="795874"/>
            <a:ext cx="4675173" cy="4986851"/>
          </a:xfrm>
          <a:prstGeom prst="rect">
            <a:avLst/>
          </a:prstGeom>
          <a:ln>
            <a:solidFill>
              <a:schemeClr val="bg1">
                <a:lumMod val="50000"/>
                <a:lumOff val="50000"/>
              </a:schemeClr>
            </a:solidFill>
          </a:ln>
        </p:spPr>
      </p:pic>
      <p:pic>
        <p:nvPicPr>
          <p:cNvPr id="5" name="Picture 4" descr="rtstonet2trufispcoronal.png"/>
          <p:cNvPicPr>
            <a:picLocks noChangeAspect="1"/>
          </p:cNvPicPr>
          <p:nvPr/>
        </p:nvPicPr>
        <p:blipFill>
          <a:blip r:embed="rId3" cstate="print"/>
          <a:srcRect l="2822" t="36667" r="4210" b="8889"/>
          <a:stretch>
            <a:fillRect/>
          </a:stretch>
        </p:blipFill>
        <p:spPr>
          <a:xfrm>
            <a:off x="5688027" y="1154396"/>
            <a:ext cx="5838305" cy="4269805"/>
          </a:xfrm>
          <a:prstGeom prst="rect">
            <a:avLst/>
          </a:prstGeom>
          <a:ln>
            <a:solidFill>
              <a:schemeClr val="bg1">
                <a:lumMod val="50000"/>
                <a:lumOff val="50000"/>
              </a:schemeClr>
            </a:solidFill>
          </a:ln>
        </p:spPr>
      </p:pic>
      <p:sp>
        <p:nvSpPr>
          <p:cNvPr id="6" name="Right Arrow 5"/>
          <p:cNvSpPr/>
          <p:nvPr/>
        </p:nvSpPr>
        <p:spPr>
          <a:xfrm>
            <a:off x="7153359" y="3770889"/>
            <a:ext cx="809204" cy="153749"/>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56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00"/>
                </a:solidFill>
              </a:rPr>
              <a:t>Hydronephrosis</a:t>
            </a:r>
            <a:r>
              <a:rPr lang="en-US" dirty="0">
                <a:solidFill>
                  <a:srgbClr val="FFFF00"/>
                </a:solidFill>
              </a:rPr>
              <a:t> can be physiologic during pregnancy</a:t>
            </a:r>
          </a:p>
        </p:txBody>
      </p:sp>
      <p:sp>
        <p:nvSpPr>
          <p:cNvPr id="6" name="Content Placeholder 5"/>
          <p:cNvSpPr>
            <a:spLocks noGrp="1"/>
          </p:cNvSpPr>
          <p:nvPr>
            <p:ph sz="half" idx="1"/>
          </p:nvPr>
        </p:nvSpPr>
        <p:spPr/>
        <p:txBody>
          <a:bodyPr>
            <a:normAutofit fontScale="92500" lnSpcReduction="20000"/>
          </a:bodyPr>
          <a:lstStyle/>
          <a:p>
            <a:endParaRPr lang="en-US"/>
          </a:p>
        </p:txBody>
      </p:sp>
      <p:sp>
        <p:nvSpPr>
          <p:cNvPr id="7" name="Content Placeholder 6"/>
          <p:cNvSpPr>
            <a:spLocks noGrp="1"/>
          </p:cNvSpPr>
          <p:nvPr>
            <p:ph sz="half" idx="2"/>
          </p:nvPr>
        </p:nvSpPr>
        <p:spPr>
          <a:xfrm>
            <a:off x="7821626" y="1690688"/>
            <a:ext cx="3532173" cy="4527352"/>
          </a:xfrm>
        </p:spPr>
        <p:txBody>
          <a:bodyPr>
            <a:normAutofit fontScale="92500" lnSpcReduction="20000"/>
          </a:bodyPr>
          <a:lstStyle/>
          <a:p>
            <a:r>
              <a:rPr lang="en-US" dirty="0"/>
              <a:t>Due to extrinsic compression of ureter by gravid uterus and hormonally induced ureteral smooth muscle relaxation.</a:t>
            </a:r>
          </a:p>
          <a:p>
            <a:r>
              <a:rPr lang="en-US" dirty="0"/>
              <a:t>Common, seen in up to 90% of pregnancies.</a:t>
            </a:r>
          </a:p>
          <a:p>
            <a:r>
              <a:rPr lang="en-US" dirty="0">
                <a:solidFill>
                  <a:srgbClr val="FFFF00"/>
                </a:solidFill>
              </a:rPr>
              <a:t>Usually right side.</a:t>
            </a:r>
          </a:p>
          <a:p>
            <a:r>
              <a:rPr lang="en-US" dirty="0">
                <a:solidFill>
                  <a:srgbClr val="FFFF00"/>
                </a:solidFill>
              </a:rPr>
              <a:t>Look for tapering of the ureter to the level of the sacral promontory.</a:t>
            </a:r>
          </a:p>
        </p:txBody>
      </p:sp>
      <p:pic>
        <p:nvPicPr>
          <p:cNvPr id="4" name="Picture 1"/>
          <p:cNvPicPr>
            <a:picLocks noChangeAspect="1" noChangeArrowheads="1"/>
          </p:cNvPicPr>
          <p:nvPr/>
        </p:nvPicPr>
        <p:blipFill>
          <a:blip r:embed="rId2" cstate="print"/>
          <a:srcRect l="4614" t="6238" r="3078" b="6435"/>
          <a:stretch>
            <a:fillRect/>
          </a:stretch>
        </p:blipFill>
        <p:spPr bwMode="auto">
          <a:xfrm>
            <a:off x="104522" y="1825625"/>
            <a:ext cx="3657600" cy="4266713"/>
          </a:xfrm>
          <a:prstGeom prst="rect">
            <a:avLst/>
          </a:prstGeom>
          <a:noFill/>
          <a:ln w="9525">
            <a:solidFill>
              <a:schemeClr val="bg1">
                <a:lumMod val="50000"/>
                <a:lumOff val="50000"/>
              </a:schemeClr>
            </a:solidFill>
            <a:miter lim="800000"/>
            <a:headEnd/>
            <a:tailEnd/>
          </a:ln>
        </p:spPr>
      </p:pic>
      <p:pic>
        <p:nvPicPr>
          <p:cNvPr id="5" name="Picture 2"/>
          <p:cNvPicPr>
            <a:picLocks noChangeAspect="1" noChangeArrowheads="1"/>
          </p:cNvPicPr>
          <p:nvPr/>
        </p:nvPicPr>
        <p:blipFill rotWithShape="1">
          <a:blip r:embed="rId3" cstate="print"/>
          <a:srcRect l="4256" t="12479" r="21317" b="13730"/>
          <a:stretch/>
        </p:blipFill>
        <p:spPr bwMode="auto">
          <a:xfrm>
            <a:off x="3943519" y="1820708"/>
            <a:ext cx="3493062" cy="4271630"/>
          </a:xfrm>
          <a:prstGeom prst="rect">
            <a:avLst/>
          </a:prstGeom>
          <a:noFill/>
          <a:ln w="9525">
            <a:solidFill>
              <a:schemeClr val="bg1">
                <a:lumMod val="50000"/>
                <a:lumOff val="50000"/>
              </a:schemeClr>
            </a:solidFill>
            <a:miter lim="800000"/>
            <a:headEnd/>
            <a:tailEnd/>
          </a:ln>
        </p:spPr>
      </p:pic>
    </p:spTree>
    <p:extLst>
      <p:ext uri="{BB962C8B-B14F-4D97-AF65-F5344CB8AC3E}">
        <p14:creationId xmlns:p14="http://schemas.microsoft.com/office/powerpoint/2010/main" val="351179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Fat Suppressed T1 weighted gradient echo sequences can make identifying blood products easier.</a:t>
            </a:r>
          </a:p>
        </p:txBody>
      </p:sp>
      <p:pic>
        <p:nvPicPr>
          <p:cNvPr id="7" name="Content Placeholder 6"/>
          <p:cNvPicPr>
            <a:picLocks noGrp="1" noChangeAspect="1"/>
          </p:cNvPicPr>
          <p:nvPr>
            <p:ph sz="half" idx="1"/>
          </p:nvPr>
        </p:nvPicPr>
        <p:blipFill>
          <a:blip r:embed="rId2"/>
          <a:stretch>
            <a:fillRect/>
          </a:stretch>
        </p:blipFill>
        <p:spPr>
          <a:xfrm>
            <a:off x="1447628" y="1882750"/>
            <a:ext cx="3962743" cy="4237087"/>
          </a:xfrm>
          <a:prstGeom prst="rect">
            <a:avLst/>
          </a:prstGeom>
        </p:spPr>
      </p:pic>
      <p:pic>
        <p:nvPicPr>
          <p:cNvPr id="8" name="Content Placeholder 7"/>
          <p:cNvPicPr>
            <a:picLocks noGrp="1" noChangeAspect="1"/>
          </p:cNvPicPr>
          <p:nvPr>
            <p:ph sz="half" idx="2"/>
          </p:nvPr>
        </p:nvPicPr>
        <p:blipFill>
          <a:blip r:embed="rId3"/>
          <a:stretch>
            <a:fillRect/>
          </a:stretch>
        </p:blipFill>
        <p:spPr>
          <a:xfrm>
            <a:off x="6412788" y="2373521"/>
            <a:ext cx="4700423" cy="3255546"/>
          </a:xfrm>
          <a:prstGeom prst="rect">
            <a:avLst/>
          </a:prstGeom>
        </p:spPr>
      </p:pic>
      <p:sp>
        <p:nvSpPr>
          <p:cNvPr id="9" name="Down Arrow 8"/>
          <p:cNvSpPr/>
          <p:nvPr/>
        </p:nvSpPr>
        <p:spPr>
          <a:xfrm>
            <a:off x="3843717" y="3155894"/>
            <a:ext cx="428878" cy="1553671"/>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9071171" y="4385884"/>
            <a:ext cx="1343278" cy="250853"/>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082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l="11598" t="4349" r="9892" b="2899"/>
          <a:stretch>
            <a:fillRect/>
          </a:stretch>
        </p:blipFill>
        <p:spPr bwMode="auto">
          <a:xfrm>
            <a:off x="6137809" y="1615991"/>
            <a:ext cx="4838639" cy="3520427"/>
          </a:xfrm>
          <a:prstGeom prst="rect">
            <a:avLst/>
          </a:prstGeom>
          <a:noFill/>
          <a:ln w="9525">
            <a:noFill/>
            <a:miter lim="800000"/>
            <a:headEnd/>
            <a:tailEnd/>
          </a:ln>
        </p:spPr>
      </p:pic>
      <p:pic>
        <p:nvPicPr>
          <p:cNvPr id="6" name="Content Placeholder 7"/>
          <p:cNvPicPr>
            <a:picLocks noChangeAspect="1"/>
          </p:cNvPicPr>
          <p:nvPr/>
        </p:nvPicPr>
        <p:blipFill rotWithShape="1">
          <a:blip r:embed="rId3"/>
          <a:srcRect l="4593" t="8521" r="7931" b="1957"/>
          <a:stretch/>
        </p:blipFill>
        <p:spPr>
          <a:xfrm>
            <a:off x="461246" y="504688"/>
            <a:ext cx="3911595" cy="2772587"/>
          </a:xfrm>
          <a:prstGeom prst="rect">
            <a:avLst/>
          </a:prstGeom>
        </p:spPr>
      </p:pic>
      <p:pic>
        <p:nvPicPr>
          <p:cNvPr id="7" name="Picture 6"/>
          <p:cNvPicPr>
            <a:picLocks noChangeAspect="1"/>
          </p:cNvPicPr>
          <p:nvPr/>
        </p:nvPicPr>
        <p:blipFill rotWithShape="1">
          <a:blip r:embed="rId4"/>
          <a:srcRect l="14602" t="31554" r="22179" b="26134"/>
          <a:stretch/>
        </p:blipFill>
        <p:spPr>
          <a:xfrm>
            <a:off x="461246" y="3819440"/>
            <a:ext cx="3935438" cy="2633957"/>
          </a:xfrm>
          <a:prstGeom prst="rect">
            <a:avLst/>
          </a:prstGeom>
        </p:spPr>
      </p:pic>
      <p:sp>
        <p:nvSpPr>
          <p:cNvPr id="8" name="TextBox 7"/>
          <p:cNvSpPr txBox="1"/>
          <p:nvPr/>
        </p:nvSpPr>
        <p:spPr>
          <a:xfrm>
            <a:off x="1619762" y="135356"/>
            <a:ext cx="1618406" cy="369332"/>
          </a:xfrm>
          <a:prstGeom prst="rect">
            <a:avLst/>
          </a:prstGeom>
          <a:noFill/>
        </p:spPr>
        <p:txBody>
          <a:bodyPr wrap="square" rtlCol="0">
            <a:spAutoFit/>
          </a:bodyPr>
          <a:lstStyle/>
          <a:p>
            <a:r>
              <a:rPr lang="en-US" dirty="0"/>
              <a:t>Hemorrhage</a:t>
            </a:r>
          </a:p>
        </p:txBody>
      </p:sp>
      <p:sp>
        <p:nvSpPr>
          <p:cNvPr id="9" name="TextBox 8"/>
          <p:cNvSpPr txBox="1"/>
          <p:nvPr/>
        </p:nvSpPr>
        <p:spPr>
          <a:xfrm>
            <a:off x="1845317" y="3326705"/>
            <a:ext cx="1143452" cy="369332"/>
          </a:xfrm>
          <a:prstGeom prst="rect">
            <a:avLst/>
          </a:prstGeom>
          <a:noFill/>
        </p:spPr>
        <p:txBody>
          <a:bodyPr wrap="square" rtlCol="0">
            <a:spAutoFit/>
          </a:bodyPr>
          <a:lstStyle/>
          <a:p>
            <a:r>
              <a:rPr lang="en-US" dirty="0"/>
              <a:t>Free Fluid</a:t>
            </a:r>
          </a:p>
        </p:txBody>
      </p:sp>
      <p:sp>
        <p:nvSpPr>
          <p:cNvPr id="10" name="Left Arrow 9"/>
          <p:cNvSpPr/>
          <p:nvPr/>
        </p:nvSpPr>
        <p:spPr>
          <a:xfrm>
            <a:off x="2840304" y="2079653"/>
            <a:ext cx="1100517" cy="186117"/>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2805461" y="5363671"/>
            <a:ext cx="1100517" cy="186117"/>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23292" y="5207429"/>
            <a:ext cx="3163986" cy="369332"/>
          </a:xfrm>
          <a:prstGeom prst="rect">
            <a:avLst/>
          </a:prstGeom>
          <a:noFill/>
        </p:spPr>
        <p:txBody>
          <a:bodyPr wrap="square" rtlCol="0">
            <a:spAutoFit/>
          </a:bodyPr>
          <a:lstStyle/>
          <a:p>
            <a:r>
              <a:rPr lang="en-US" dirty="0" err="1"/>
              <a:t>Subchorionic</a:t>
            </a:r>
            <a:r>
              <a:rPr lang="en-US" dirty="0"/>
              <a:t> Hemorrhage</a:t>
            </a:r>
          </a:p>
        </p:txBody>
      </p:sp>
    </p:spTree>
    <p:extLst>
      <p:ext uri="{BB962C8B-B14F-4D97-AF65-F5344CB8AC3E}">
        <p14:creationId xmlns:p14="http://schemas.microsoft.com/office/powerpoint/2010/main" val="2440095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Don’t assume the pregnancy is intrauterine</a:t>
            </a:r>
          </a:p>
        </p:txBody>
      </p:sp>
      <p:pic>
        <p:nvPicPr>
          <p:cNvPr id="5" name="Content Placeholder 4"/>
          <p:cNvPicPr>
            <a:picLocks noGrp="1" noChangeAspect="1"/>
          </p:cNvPicPr>
          <p:nvPr>
            <p:ph sz="half" idx="1"/>
          </p:nvPr>
        </p:nvPicPr>
        <p:blipFill>
          <a:blip r:embed="rId2"/>
          <a:stretch>
            <a:fillRect/>
          </a:stretch>
        </p:blipFill>
        <p:spPr>
          <a:xfrm>
            <a:off x="1264732" y="2236349"/>
            <a:ext cx="4328535" cy="3529890"/>
          </a:xfrm>
          <a:prstGeom prst="rect">
            <a:avLst/>
          </a:prstGeom>
        </p:spPr>
      </p:pic>
      <p:sp>
        <p:nvSpPr>
          <p:cNvPr id="4" name="Content Placeholder 3"/>
          <p:cNvSpPr>
            <a:spLocks noGrp="1"/>
          </p:cNvSpPr>
          <p:nvPr>
            <p:ph sz="half" idx="2"/>
          </p:nvPr>
        </p:nvSpPr>
        <p:spPr/>
        <p:txBody>
          <a:bodyPr/>
          <a:lstStyle/>
          <a:p>
            <a:r>
              <a:rPr lang="en-US" dirty="0"/>
              <a:t>Findings of Ectopic Pregnancy on MRI</a:t>
            </a:r>
          </a:p>
          <a:p>
            <a:pPr lvl="1"/>
            <a:r>
              <a:rPr lang="en-US" dirty="0"/>
              <a:t>Lack of intrauterine gestational sac</a:t>
            </a:r>
          </a:p>
          <a:p>
            <a:pPr lvl="1"/>
            <a:r>
              <a:rPr lang="en-US" dirty="0"/>
              <a:t>Isolated </a:t>
            </a:r>
            <a:r>
              <a:rPr lang="en-US" dirty="0" err="1"/>
              <a:t>hemoperitoneum</a:t>
            </a:r>
            <a:endParaRPr lang="en-US" dirty="0"/>
          </a:p>
          <a:p>
            <a:pPr lvl="1"/>
            <a:r>
              <a:rPr lang="en-US" dirty="0">
                <a:solidFill>
                  <a:srgbClr val="FFFF00"/>
                </a:solidFill>
              </a:rPr>
              <a:t>Tubal mass, frequently cystic</a:t>
            </a:r>
          </a:p>
          <a:p>
            <a:pPr lvl="1"/>
            <a:r>
              <a:rPr lang="en-US" dirty="0" err="1"/>
              <a:t>Cornual</a:t>
            </a:r>
            <a:r>
              <a:rPr lang="en-US" dirty="0"/>
              <a:t> or Interstitial mass</a:t>
            </a:r>
          </a:p>
          <a:p>
            <a:pPr lvl="1"/>
            <a:r>
              <a:rPr lang="en-US" dirty="0" err="1"/>
              <a:t>Hematosalpinx</a:t>
            </a:r>
            <a:endParaRPr lang="en-US" dirty="0"/>
          </a:p>
        </p:txBody>
      </p:sp>
      <p:sp>
        <p:nvSpPr>
          <p:cNvPr id="6" name="Down Arrow 5"/>
          <p:cNvSpPr/>
          <p:nvPr/>
        </p:nvSpPr>
        <p:spPr>
          <a:xfrm>
            <a:off x="3633324" y="2913133"/>
            <a:ext cx="250853" cy="938676"/>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81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Don’t assume the pregnancy is intrauterine</a:t>
            </a:r>
          </a:p>
        </p:txBody>
      </p:sp>
      <p:pic>
        <p:nvPicPr>
          <p:cNvPr id="7" name="Content Placeholder 6"/>
          <p:cNvPicPr>
            <a:picLocks noGrp="1" noChangeAspect="1"/>
          </p:cNvPicPr>
          <p:nvPr>
            <p:ph sz="half" idx="1"/>
          </p:nvPr>
        </p:nvPicPr>
        <p:blipFill rotWithShape="1">
          <a:blip r:embed="rId2"/>
          <a:srcRect l="9853" t="120" r="12720" b="1"/>
          <a:stretch/>
        </p:blipFill>
        <p:spPr>
          <a:xfrm>
            <a:off x="99465" y="1837887"/>
            <a:ext cx="3260416" cy="4205868"/>
          </a:xfrm>
          <a:prstGeom prst="rect">
            <a:avLst/>
          </a:prstGeom>
        </p:spPr>
      </p:pic>
      <p:sp>
        <p:nvSpPr>
          <p:cNvPr id="4" name="Content Placeholder 3"/>
          <p:cNvSpPr>
            <a:spLocks noGrp="1"/>
          </p:cNvSpPr>
          <p:nvPr>
            <p:ph sz="half" idx="2"/>
          </p:nvPr>
        </p:nvSpPr>
        <p:spPr/>
        <p:txBody>
          <a:bodyPr/>
          <a:lstStyle/>
          <a:p>
            <a:r>
              <a:rPr lang="en-US" dirty="0"/>
              <a:t>Findings of Ectopic Pregnancy on MRI</a:t>
            </a:r>
          </a:p>
          <a:p>
            <a:pPr lvl="1"/>
            <a:r>
              <a:rPr lang="en-US" dirty="0">
                <a:solidFill>
                  <a:srgbClr val="00B0F0"/>
                </a:solidFill>
              </a:rPr>
              <a:t>Lack of intrauterine gestational sac</a:t>
            </a:r>
          </a:p>
          <a:p>
            <a:pPr lvl="1"/>
            <a:r>
              <a:rPr lang="en-US" dirty="0">
                <a:solidFill>
                  <a:srgbClr val="FFFF00"/>
                </a:solidFill>
              </a:rPr>
              <a:t>Isolated </a:t>
            </a:r>
            <a:r>
              <a:rPr lang="en-US" dirty="0" err="1">
                <a:solidFill>
                  <a:srgbClr val="FFFF00"/>
                </a:solidFill>
              </a:rPr>
              <a:t>hemoperitoneum</a:t>
            </a:r>
            <a:endParaRPr lang="en-US" dirty="0">
              <a:solidFill>
                <a:srgbClr val="FFFF00"/>
              </a:solidFill>
            </a:endParaRPr>
          </a:p>
          <a:p>
            <a:pPr lvl="1"/>
            <a:r>
              <a:rPr lang="en-US" dirty="0"/>
              <a:t>Tubal mass, frequently cystic</a:t>
            </a:r>
          </a:p>
          <a:p>
            <a:pPr lvl="1"/>
            <a:r>
              <a:rPr lang="en-US" dirty="0" err="1"/>
              <a:t>Cornual</a:t>
            </a:r>
            <a:r>
              <a:rPr lang="en-US" dirty="0"/>
              <a:t> or Interstitial mass</a:t>
            </a:r>
          </a:p>
          <a:p>
            <a:pPr lvl="1"/>
            <a:r>
              <a:rPr lang="en-US" dirty="0" err="1"/>
              <a:t>Hematosalpinx</a:t>
            </a:r>
            <a:endParaRPr lang="en-US" dirty="0"/>
          </a:p>
        </p:txBody>
      </p:sp>
      <p:sp>
        <p:nvSpPr>
          <p:cNvPr id="6" name="Down Arrow 5"/>
          <p:cNvSpPr/>
          <p:nvPr/>
        </p:nvSpPr>
        <p:spPr>
          <a:xfrm>
            <a:off x="3633324" y="2913133"/>
            <a:ext cx="250853" cy="93867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xialT1fl2dclot.png"/>
          <p:cNvPicPr>
            <a:picLocks noChangeAspect="1"/>
          </p:cNvPicPr>
          <p:nvPr/>
        </p:nvPicPr>
        <p:blipFill rotWithShape="1">
          <a:blip r:embed="rId3" cstate="print"/>
          <a:srcRect l="24568" t="19208" r="24749" b="8764"/>
          <a:stretch/>
        </p:blipFill>
        <p:spPr>
          <a:xfrm>
            <a:off x="3433720" y="2580419"/>
            <a:ext cx="2869976" cy="2542779"/>
          </a:xfrm>
          <a:prstGeom prst="rect">
            <a:avLst/>
          </a:prstGeom>
        </p:spPr>
      </p:pic>
      <p:sp>
        <p:nvSpPr>
          <p:cNvPr id="9" name="Down Arrow 8"/>
          <p:cNvSpPr/>
          <p:nvPr/>
        </p:nvSpPr>
        <p:spPr>
          <a:xfrm>
            <a:off x="1286634" y="3544312"/>
            <a:ext cx="169932" cy="1359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5132373" y="4224042"/>
            <a:ext cx="752560" cy="258946"/>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2208114" y="4353515"/>
            <a:ext cx="752560" cy="258946"/>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51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 have no disclosures</a:t>
            </a:r>
          </a:p>
        </p:txBody>
      </p:sp>
      <p:sp>
        <p:nvSpPr>
          <p:cNvPr id="3" name="Content Placeholder 2"/>
          <p:cNvSpPr>
            <a:spLocks noGrp="1"/>
          </p:cNvSpPr>
          <p:nvPr>
            <p:ph type="subTitle" idx="1"/>
          </p:nvPr>
        </p:nvSpPr>
        <p:spPr/>
        <p:txBody>
          <a:bodyPr/>
          <a:lstStyle/>
          <a:p>
            <a:endParaRPr lang="en-US" dirty="0"/>
          </a:p>
        </p:txBody>
      </p:sp>
      <p:pic>
        <p:nvPicPr>
          <p:cNvPr id="4" name="Picture 3" descr="kaiser la.jpg"/>
          <p:cNvPicPr>
            <a:picLocks noChangeAspect="1"/>
          </p:cNvPicPr>
          <p:nvPr/>
        </p:nvPicPr>
        <p:blipFill>
          <a:blip r:embed="rId2" cstate="print"/>
          <a:stretch>
            <a:fillRect/>
          </a:stretch>
        </p:blipFill>
        <p:spPr>
          <a:xfrm>
            <a:off x="330532" y="156330"/>
            <a:ext cx="2895600" cy="1932065"/>
          </a:xfrm>
          <a:prstGeom prst="rect">
            <a:avLst/>
          </a:prstGeom>
        </p:spPr>
      </p:pic>
      <p:pic>
        <p:nvPicPr>
          <p:cNvPr id="5" name="Picture 4" descr="kp logo.jpg"/>
          <p:cNvPicPr>
            <a:picLocks noChangeAspect="1"/>
          </p:cNvPicPr>
          <p:nvPr/>
        </p:nvPicPr>
        <p:blipFill>
          <a:blip r:embed="rId3" cstate="print"/>
          <a:stretch>
            <a:fillRect/>
          </a:stretch>
        </p:blipFill>
        <p:spPr>
          <a:xfrm>
            <a:off x="7239000" y="396608"/>
            <a:ext cx="4114800" cy="1443980"/>
          </a:xfrm>
          <a:prstGeom prst="rect">
            <a:avLst/>
          </a:prstGeom>
        </p:spPr>
      </p:pic>
    </p:spTree>
    <p:extLst>
      <p:ext uri="{BB962C8B-B14F-4D97-AF65-F5344CB8AC3E}">
        <p14:creationId xmlns:p14="http://schemas.microsoft.com/office/powerpoint/2010/main" val="292569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Don’t assume the pregnancy is intrauterine</a:t>
            </a:r>
          </a:p>
        </p:txBody>
      </p:sp>
      <p:pic>
        <p:nvPicPr>
          <p:cNvPr id="9" name="Content Placeholder 8"/>
          <p:cNvPicPr>
            <a:picLocks noGrp="1" noChangeAspect="1"/>
          </p:cNvPicPr>
          <p:nvPr>
            <p:ph sz="half" idx="1"/>
          </p:nvPr>
        </p:nvPicPr>
        <p:blipFill>
          <a:blip r:embed="rId2"/>
          <a:stretch>
            <a:fillRect/>
          </a:stretch>
        </p:blipFill>
        <p:spPr>
          <a:xfrm>
            <a:off x="1173763" y="1338904"/>
            <a:ext cx="3601282" cy="2606742"/>
          </a:xfrm>
          <a:prstGeom prst="rect">
            <a:avLst/>
          </a:prstGeom>
        </p:spPr>
      </p:pic>
      <p:sp>
        <p:nvSpPr>
          <p:cNvPr id="4" name="Content Placeholder 3"/>
          <p:cNvSpPr>
            <a:spLocks noGrp="1"/>
          </p:cNvSpPr>
          <p:nvPr>
            <p:ph sz="half" idx="2"/>
          </p:nvPr>
        </p:nvSpPr>
        <p:spPr/>
        <p:txBody>
          <a:bodyPr/>
          <a:lstStyle/>
          <a:p>
            <a:r>
              <a:rPr lang="en-US" dirty="0"/>
              <a:t>Findings of Ectopic Pregnancy on MRI</a:t>
            </a:r>
          </a:p>
          <a:p>
            <a:pPr lvl="1"/>
            <a:r>
              <a:rPr lang="en-US" dirty="0"/>
              <a:t>Lack of intrauterine gestational sac</a:t>
            </a:r>
          </a:p>
          <a:p>
            <a:pPr lvl="1"/>
            <a:r>
              <a:rPr lang="en-US" dirty="0"/>
              <a:t>Isolated </a:t>
            </a:r>
            <a:r>
              <a:rPr lang="en-US" dirty="0" err="1"/>
              <a:t>hemoperitoneum</a:t>
            </a:r>
            <a:endParaRPr lang="en-US" dirty="0"/>
          </a:p>
          <a:p>
            <a:pPr lvl="1"/>
            <a:r>
              <a:rPr lang="en-US" dirty="0"/>
              <a:t>Tubal mass, frequently cystic</a:t>
            </a:r>
          </a:p>
          <a:p>
            <a:pPr lvl="1"/>
            <a:r>
              <a:rPr lang="en-US" dirty="0" err="1"/>
              <a:t>Cornual</a:t>
            </a:r>
            <a:r>
              <a:rPr lang="en-US" dirty="0"/>
              <a:t> or Interstitial mass</a:t>
            </a:r>
          </a:p>
          <a:p>
            <a:pPr lvl="1"/>
            <a:r>
              <a:rPr lang="en-US" dirty="0" err="1">
                <a:solidFill>
                  <a:srgbClr val="FFFF00"/>
                </a:solidFill>
              </a:rPr>
              <a:t>Hematosalpinx</a:t>
            </a:r>
            <a:endParaRPr lang="en-US" dirty="0">
              <a:solidFill>
                <a:srgbClr val="FFFF00"/>
              </a:solidFill>
            </a:endParaRPr>
          </a:p>
        </p:txBody>
      </p:sp>
      <p:pic>
        <p:nvPicPr>
          <p:cNvPr id="10" name="Picture 9" descr="t1fl2dhematosalpinx.png"/>
          <p:cNvPicPr>
            <a:picLocks noChangeAspect="1"/>
          </p:cNvPicPr>
          <p:nvPr/>
        </p:nvPicPr>
        <p:blipFill>
          <a:blip r:embed="rId3" cstate="print"/>
          <a:srcRect l="6985" t="26667" r="6985" b="25555"/>
          <a:stretch>
            <a:fillRect/>
          </a:stretch>
        </p:blipFill>
        <p:spPr>
          <a:xfrm>
            <a:off x="1182387" y="4250080"/>
            <a:ext cx="3592658" cy="2491682"/>
          </a:xfrm>
          <a:prstGeom prst="rect">
            <a:avLst/>
          </a:prstGeom>
        </p:spPr>
      </p:pic>
      <p:sp>
        <p:nvSpPr>
          <p:cNvPr id="11" name="Left Arrow 10"/>
          <p:cNvSpPr/>
          <p:nvPr/>
        </p:nvSpPr>
        <p:spPr>
          <a:xfrm>
            <a:off x="3257044" y="4919425"/>
            <a:ext cx="752560" cy="258946"/>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257044" y="1995122"/>
            <a:ext cx="752560" cy="258946"/>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821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Don’t assume the pregnancy is intrauterine</a:t>
            </a:r>
          </a:p>
        </p:txBody>
      </p:sp>
      <p:pic>
        <p:nvPicPr>
          <p:cNvPr id="7" name="Content Placeholder 6"/>
          <p:cNvPicPr>
            <a:picLocks noGrp="1" noChangeAspect="1"/>
          </p:cNvPicPr>
          <p:nvPr>
            <p:ph sz="half" idx="1"/>
          </p:nvPr>
        </p:nvPicPr>
        <p:blipFill>
          <a:blip r:embed="rId2"/>
          <a:stretch>
            <a:fillRect/>
          </a:stretch>
        </p:blipFill>
        <p:spPr>
          <a:xfrm>
            <a:off x="0" y="1867509"/>
            <a:ext cx="3054361" cy="4267570"/>
          </a:xfrm>
          <a:prstGeom prst="rect">
            <a:avLst/>
          </a:prstGeom>
        </p:spPr>
      </p:pic>
      <p:sp>
        <p:nvSpPr>
          <p:cNvPr id="4" name="Content Placeholder 3"/>
          <p:cNvSpPr>
            <a:spLocks noGrp="1"/>
          </p:cNvSpPr>
          <p:nvPr>
            <p:ph sz="half" idx="2"/>
          </p:nvPr>
        </p:nvSpPr>
        <p:spPr/>
        <p:txBody>
          <a:bodyPr/>
          <a:lstStyle/>
          <a:p>
            <a:r>
              <a:rPr lang="en-US" dirty="0"/>
              <a:t>Findings of Ectopic Pregnancy on MRI</a:t>
            </a:r>
          </a:p>
          <a:p>
            <a:pPr lvl="1"/>
            <a:r>
              <a:rPr lang="en-US" dirty="0"/>
              <a:t>Lack of intrauterine gestational sac</a:t>
            </a:r>
          </a:p>
          <a:p>
            <a:pPr lvl="1"/>
            <a:r>
              <a:rPr lang="en-US" dirty="0"/>
              <a:t>Isolated </a:t>
            </a:r>
            <a:r>
              <a:rPr lang="en-US" dirty="0" err="1"/>
              <a:t>hemoperitoneum</a:t>
            </a:r>
            <a:endParaRPr lang="en-US" dirty="0"/>
          </a:p>
          <a:p>
            <a:pPr lvl="1"/>
            <a:r>
              <a:rPr lang="en-US" dirty="0"/>
              <a:t>Tubal mass, frequently cystic</a:t>
            </a:r>
          </a:p>
          <a:p>
            <a:pPr lvl="1"/>
            <a:r>
              <a:rPr lang="en-US" dirty="0" err="1">
                <a:solidFill>
                  <a:srgbClr val="FFFF00"/>
                </a:solidFill>
              </a:rPr>
              <a:t>Cornual</a:t>
            </a:r>
            <a:r>
              <a:rPr lang="en-US" dirty="0">
                <a:solidFill>
                  <a:srgbClr val="FFFF00"/>
                </a:solidFill>
              </a:rPr>
              <a:t> or Interstitial mass</a:t>
            </a:r>
          </a:p>
          <a:p>
            <a:pPr lvl="1"/>
            <a:r>
              <a:rPr lang="en-US" dirty="0" err="1"/>
              <a:t>Hematosalpinx</a:t>
            </a:r>
            <a:endParaRPr lang="en-US" dirty="0"/>
          </a:p>
        </p:txBody>
      </p:sp>
      <p:sp>
        <p:nvSpPr>
          <p:cNvPr id="6" name="Down Arrow 5"/>
          <p:cNvSpPr/>
          <p:nvPr/>
        </p:nvSpPr>
        <p:spPr>
          <a:xfrm>
            <a:off x="3633324" y="2913133"/>
            <a:ext cx="250853" cy="93867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t="2205" r="14189"/>
          <a:stretch/>
        </p:blipFill>
        <p:spPr>
          <a:xfrm>
            <a:off x="3119097" y="2540899"/>
            <a:ext cx="3269684" cy="2748528"/>
          </a:xfrm>
          <a:prstGeom prst="rect">
            <a:avLst/>
          </a:prstGeom>
        </p:spPr>
      </p:pic>
      <p:sp>
        <p:nvSpPr>
          <p:cNvPr id="10" name="Left Arrow 9"/>
          <p:cNvSpPr/>
          <p:nvPr/>
        </p:nvSpPr>
        <p:spPr>
          <a:xfrm>
            <a:off x="1598806" y="4001294"/>
            <a:ext cx="752560" cy="258946"/>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546370" y="4130767"/>
            <a:ext cx="752560" cy="258946"/>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817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6384" r="3041" b="-2"/>
          <a:stretch/>
        </p:blipFill>
        <p:spPr>
          <a:xfrm>
            <a:off x="6090613" y="640082"/>
            <a:ext cx="5461724" cy="5577837"/>
          </a:xfrm>
          <a:prstGeom prst="rect">
            <a:avLst/>
          </a:prstGeom>
          <a:effectLst/>
        </p:spPr>
      </p:pic>
      <p:sp>
        <p:nvSpPr>
          <p:cNvPr id="2" name="Title 1"/>
          <p:cNvSpPr>
            <a:spLocks noGrp="1"/>
          </p:cNvSpPr>
          <p:nvPr>
            <p:ph type="title"/>
          </p:nvPr>
        </p:nvSpPr>
        <p:spPr>
          <a:xfrm>
            <a:off x="648929" y="629266"/>
            <a:ext cx="5127031" cy="1676603"/>
          </a:xfrm>
        </p:spPr>
        <p:txBody>
          <a:bodyPr>
            <a:normAutofit/>
          </a:bodyPr>
          <a:lstStyle/>
          <a:p>
            <a:r>
              <a:rPr lang="en-US" sz="4100" err="1"/>
              <a:t>Cornual</a:t>
            </a:r>
            <a:r>
              <a:rPr lang="en-US" sz="4100"/>
              <a:t> vs Interstitial vs Angular Pregnancy?</a:t>
            </a:r>
          </a:p>
        </p:txBody>
      </p:sp>
      <p:sp>
        <p:nvSpPr>
          <p:cNvPr id="7" name="Content Placeholder 6"/>
          <p:cNvSpPr>
            <a:spLocks noGrp="1"/>
          </p:cNvSpPr>
          <p:nvPr>
            <p:ph idx="1"/>
          </p:nvPr>
        </p:nvSpPr>
        <p:spPr>
          <a:xfrm>
            <a:off x="648930" y="2438400"/>
            <a:ext cx="5127029" cy="3785419"/>
          </a:xfrm>
        </p:spPr>
        <p:txBody>
          <a:bodyPr>
            <a:normAutofit/>
          </a:bodyPr>
          <a:lstStyle/>
          <a:p>
            <a:r>
              <a:rPr lang="en-US" dirty="0"/>
              <a:t>Some clinicians use the term </a:t>
            </a:r>
            <a:r>
              <a:rPr lang="en-US" dirty="0" err="1"/>
              <a:t>cornual</a:t>
            </a:r>
            <a:r>
              <a:rPr lang="en-US" dirty="0"/>
              <a:t> to describe interstitial and angular pregnancy</a:t>
            </a:r>
          </a:p>
          <a:p>
            <a:r>
              <a:rPr lang="en-US" dirty="0"/>
              <a:t>Others reserve </a:t>
            </a:r>
            <a:r>
              <a:rPr lang="en-US" dirty="0" err="1"/>
              <a:t>cornual</a:t>
            </a:r>
            <a:r>
              <a:rPr lang="en-US" dirty="0"/>
              <a:t> for implantation in one horn of a bicornuate uterus</a:t>
            </a:r>
          </a:p>
        </p:txBody>
      </p:sp>
    </p:spTree>
    <p:extLst>
      <p:ext uri="{BB962C8B-B14F-4D97-AF65-F5344CB8AC3E}">
        <p14:creationId xmlns:p14="http://schemas.microsoft.com/office/powerpoint/2010/main" val="2794689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nvPr>
        </p:nvSpPr>
        <p:spPr bwMode="white">
          <a:xfrm>
            <a:off x="0" y="0"/>
            <a:ext cx="12192000" cy="6858000"/>
          </a:xfrm>
          <a:prstGeom prst="rect">
            <a:avLst/>
          </a:prstGeom>
          <a:solidFill>
            <a:schemeClr val="bg1"/>
          </a:solidFill>
          <a:ln>
            <a:noFill/>
          </a:ln>
          <a:effectLst/>
        </p:spPr>
      </p:sp>
      <p:pic>
        <p:nvPicPr>
          <p:cNvPr id="6" name="Content Placeholder 5"/>
          <p:cNvPicPr>
            <a:picLocks noGrp="1" noChangeAspect="1"/>
          </p:cNvPicPr>
          <p:nvPr>
            <p:ph sz="half" idx="2"/>
          </p:nvPr>
        </p:nvPicPr>
        <p:blipFill rotWithShape="1">
          <a:blip r:embed="rId2"/>
          <a:srcRect l="13606" r="15404"/>
          <a:stretch/>
        </p:blipFill>
        <p:spPr>
          <a:xfrm>
            <a:off x="6090613" y="640082"/>
            <a:ext cx="5461724" cy="5577837"/>
          </a:xfrm>
          <a:prstGeom prst="rect">
            <a:avLst/>
          </a:prstGeom>
          <a:effectLst/>
        </p:spPr>
      </p:pic>
      <p:sp>
        <p:nvSpPr>
          <p:cNvPr id="2" name="Title 1"/>
          <p:cNvSpPr>
            <a:spLocks noGrp="1"/>
          </p:cNvSpPr>
          <p:nvPr>
            <p:ph type="title"/>
          </p:nvPr>
        </p:nvSpPr>
        <p:spPr>
          <a:xfrm>
            <a:off x="648929" y="629266"/>
            <a:ext cx="5127031" cy="1676603"/>
          </a:xfrm>
        </p:spPr>
        <p:txBody>
          <a:bodyPr vert="horz" lIns="91440" tIns="45720" rIns="91440" bIns="45720" rtlCol="0" anchor="ctr">
            <a:normAutofit/>
          </a:bodyPr>
          <a:lstStyle/>
          <a:p>
            <a:r>
              <a:rPr lang="en-US" dirty="0"/>
              <a:t>Interstitial pregnancy</a:t>
            </a:r>
          </a:p>
        </p:txBody>
      </p:sp>
      <p:sp>
        <p:nvSpPr>
          <p:cNvPr id="4" name="Content Placeholder 3"/>
          <p:cNvSpPr>
            <a:spLocks noGrp="1"/>
          </p:cNvSpPr>
          <p:nvPr>
            <p:ph sz="half" idx="1"/>
          </p:nvPr>
        </p:nvSpPr>
        <p:spPr>
          <a:xfrm>
            <a:off x="648930" y="2438400"/>
            <a:ext cx="5127029" cy="3785419"/>
          </a:xfrm>
        </p:spPr>
        <p:txBody>
          <a:bodyPr vert="horz" lIns="91440" tIns="45720" rIns="91440" bIns="45720" rtlCol="0">
            <a:normAutofit/>
          </a:bodyPr>
          <a:lstStyle/>
          <a:p>
            <a:pPr>
              <a:lnSpc>
                <a:spcPct val="70000"/>
              </a:lnSpc>
            </a:pPr>
            <a:r>
              <a:rPr lang="en-US" sz="2000"/>
              <a:t>Implantation in the most proximal portion of the fallopian tube that traverses the myometrium</a:t>
            </a:r>
          </a:p>
          <a:p>
            <a:pPr>
              <a:lnSpc>
                <a:spcPct val="70000"/>
              </a:lnSpc>
            </a:pPr>
            <a:r>
              <a:rPr lang="en-US" sz="2000"/>
              <a:t>Important clinically because interstitial pregnancies have higher mortality than other ectopics</a:t>
            </a:r>
          </a:p>
          <a:p>
            <a:pPr>
              <a:lnSpc>
                <a:spcPct val="70000"/>
              </a:lnSpc>
            </a:pPr>
            <a:r>
              <a:rPr lang="en-US" sz="2000"/>
              <a:t>Surrounding myometrium can cause confusion for intrauterine pregnancy on US</a:t>
            </a:r>
          </a:p>
          <a:p>
            <a:pPr>
              <a:lnSpc>
                <a:spcPct val="70000"/>
              </a:lnSpc>
            </a:pPr>
            <a:r>
              <a:rPr lang="en-US" sz="2000"/>
              <a:t>Presence of surrounding myometrium has been postulated to allow for the pregnancies to be carried longer prior to presentation/rupture, although there is no good evidence to support this</a:t>
            </a:r>
          </a:p>
          <a:p>
            <a:pPr>
              <a:lnSpc>
                <a:spcPct val="70000"/>
              </a:lnSpc>
            </a:pPr>
            <a:r>
              <a:rPr lang="en-US" sz="2000"/>
              <a:t>Implantation is LATERAL to the uterine angle</a:t>
            </a:r>
          </a:p>
        </p:txBody>
      </p:sp>
    </p:spTree>
    <p:extLst>
      <p:ext uri="{BB962C8B-B14F-4D97-AF65-F5344CB8AC3E}">
        <p14:creationId xmlns:p14="http://schemas.microsoft.com/office/powerpoint/2010/main" val="68940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nvPr>
        </p:nvSpPr>
        <p:spPr bwMode="white">
          <a:xfrm>
            <a:off x="0" y="0"/>
            <a:ext cx="12192000" cy="6858000"/>
          </a:xfrm>
          <a:prstGeom prst="rect">
            <a:avLst/>
          </a:prstGeom>
          <a:solidFill>
            <a:schemeClr val="bg1"/>
          </a:solidFill>
          <a:ln>
            <a:noFill/>
          </a:ln>
          <a:effectLst/>
        </p:spPr>
      </p:sp>
      <p:pic>
        <p:nvPicPr>
          <p:cNvPr id="5" name="Content Placeholder 4"/>
          <p:cNvPicPr>
            <a:picLocks noGrp="1" noChangeAspect="1"/>
          </p:cNvPicPr>
          <p:nvPr>
            <p:ph sz="half" idx="2"/>
          </p:nvPr>
        </p:nvPicPr>
        <p:blipFill rotWithShape="1">
          <a:blip r:embed="rId2"/>
          <a:srcRect l="10544" r="16944" b="-1"/>
          <a:stretch/>
        </p:blipFill>
        <p:spPr>
          <a:xfrm>
            <a:off x="6090613" y="640082"/>
            <a:ext cx="5461724" cy="5577837"/>
          </a:xfrm>
          <a:prstGeom prst="rect">
            <a:avLst/>
          </a:prstGeom>
          <a:effectLst/>
        </p:spPr>
      </p:pic>
      <p:sp>
        <p:nvSpPr>
          <p:cNvPr id="2" name="Title 1"/>
          <p:cNvSpPr>
            <a:spLocks noGrp="1"/>
          </p:cNvSpPr>
          <p:nvPr>
            <p:ph type="title"/>
          </p:nvPr>
        </p:nvSpPr>
        <p:spPr>
          <a:xfrm>
            <a:off x="648929" y="629266"/>
            <a:ext cx="5127031" cy="1676603"/>
          </a:xfrm>
        </p:spPr>
        <p:txBody>
          <a:bodyPr vert="horz" lIns="91440" tIns="45720" rIns="91440" bIns="45720" rtlCol="0" anchor="ctr">
            <a:normAutofit/>
          </a:bodyPr>
          <a:lstStyle/>
          <a:p>
            <a:r>
              <a:rPr lang="en-US" dirty="0"/>
              <a:t>Angular Pregnancy</a:t>
            </a:r>
          </a:p>
        </p:txBody>
      </p:sp>
      <p:sp>
        <p:nvSpPr>
          <p:cNvPr id="3" name="Content Placeholder 2"/>
          <p:cNvSpPr>
            <a:spLocks noGrp="1"/>
          </p:cNvSpPr>
          <p:nvPr>
            <p:ph sz="half" idx="1"/>
          </p:nvPr>
        </p:nvSpPr>
        <p:spPr>
          <a:xfrm>
            <a:off x="648930" y="2438400"/>
            <a:ext cx="5127029" cy="3785419"/>
          </a:xfrm>
        </p:spPr>
        <p:txBody>
          <a:bodyPr vert="horz" lIns="91440" tIns="45720" rIns="91440" bIns="45720" rtlCol="0">
            <a:normAutofit/>
          </a:bodyPr>
          <a:lstStyle/>
          <a:p>
            <a:pPr>
              <a:lnSpc>
                <a:spcPct val="70000"/>
              </a:lnSpc>
            </a:pPr>
            <a:r>
              <a:rPr lang="en-US" sz="2600"/>
              <a:t>Implantation in the lateral angle of the uterus, medial to the uterotubal junction</a:t>
            </a:r>
          </a:p>
          <a:p>
            <a:pPr>
              <a:lnSpc>
                <a:spcPct val="70000"/>
              </a:lnSpc>
            </a:pPr>
            <a:r>
              <a:rPr lang="en-US" sz="2600"/>
              <a:t>Completely surrounded by myometrium and can potentially be carried to term</a:t>
            </a:r>
          </a:p>
          <a:p>
            <a:pPr>
              <a:lnSpc>
                <a:spcPct val="70000"/>
              </a:lnSpc>
            </a:pPr>
            <a:r>
              <a:rPr lang="en-US" sz="2600"/>
              <a:t>However, high rates of rupture, placenta accreta and spontaneous loss</a:t>
            </a:r>
          </a:p>
          <a:p>
            <a:pPr>
              <a:lnSpc>
                <a:spcPct val="70000"/>
              </a:lnSpc>
            </a:pPr>
            <a:r>
              <a:rPr lang="en-US" sz="2600"/>
              <a:t>May present or rupture later in pregnancy</a:t>
            </a:r>
          </a:p>
        </p:txBody>
      </p:sp>
    </p:spTree>
    <p:extLst>
      <p:ext uri="{BB962C8B-B14F-4D97-AF65-F5344CB8AC3E}">
        <p14:creationId xmlns:p14="http://schemas.microsoft.com/office/powerpoint/2010/main" val="1593899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Don’t forget to look at the placenta</a:t>
            </a:r>
          </a:p>
        </p:txBody>
      </p:sp>
      <p:sp>
        <p:nvSpPr>
          <p:cNvPr id="9" name="Text Placeholder 8"/>
          <p:cNvSpPr>
            <a:spLocks noGrp="1"/>
          </p:cNvSpPr>
          <p:nvPr>
            <p:ph type="body" idx="1"/>
          </p:nvPr>
        </p:nvSpPr>
        <p:spPr/>
        <p:txBody>
          <a:bodyPr/>
          <a:lstStyle/>
          <a:p>
            <a:endParaRPr lang="en-US"/>
          </a:p>
        </p:txBody>
      </p:sp>
      <p:pic>
        <p:nvPicPr>
          <p:cNvPr id="5" name="Content Placeholder 4"/>
          <p:cNvPicPr>
            <a:picLocks noGrp="1" noChangeAspect="1"/>
          </p:cNvPicPr>
          <p:nvPr>
            <p:ph sz="half" idx="2"/>
          </p:nvPr>
        </p:nvPicPr>
        <p:blipFill rotWithShape="1">
          <a:blip r:embed="rId2"/>
          <a:srcRect l="15794" t="33377" b="24899"/>
          <a:stretch/>
        </p:blipFill>
        <p:spPr>
          <a:xfrm>
            <a:off x="320973" y="2704542"/>
            <a:ext cx="5925190" cy="2935887"/>
          </a:xfrm>
          <a:prstGeom prst="rect">
            <a:avLst/>
          </a:prstGeom>
        </p:spPr>
      </p:pic>
      <p:sp>
        <p:nvSpPr>
          <p:cNvPr id="10" name="Text Placeholder 9"/>
          <p:cNvSpPr>
            <a:spLocks noGrp="1"/>
          </p:cNvSpPr>
          <p:nvPr>
            <p:ph type="body" sz="quarter" idx="3"/>
          </p:nvPr>
        </p:nvSpPr>
        <p:spPr/>
        <p:txBody>
          <a:bodyPr>
            <a:normAutofit/>
          </a:bodyPr>
          <a:lstStyle/>
          <a:p>
            <a:r>
              <a:rPr lang="en-US" sz="3600" dirty="0"/>
              <a:t>Normal Placenta</a:t>
            </a:r>
          </a:p>
        </p:txBody>
      </p:sp>
      <p:sp>
        <p:nvSpPr>
          <p:cNvPr id="4" name="Content Placeholder 3"/>
          <p:cNvSpPr>
            <a:spLocks noGrp="1"/>
          </p:cNvSpPr>
          <p:nvPr>
            <p:ph sz="quarter" idx="4"/>
          </p:nvPr>
        </p:nvSpPr>
        <p:spPr/>
        <p:txBody>
          <a:bodyPr/>
          <a:lstStyle/>
          <a:p>
            <a:r>
              <a:rPr lang="en-US" dirty="0">
                <a:solidFill>
                  <a:srgbClr val="FFFF00"/>
                </a:solidFill>
              </a:rPr>
              <a:t>Placenta should have homogenous signal intensity</a:t>
            </a:r>
          </a:p>
          <a:p>
            <a:r>
              <a:rPr lang="en-US" dirty="0"/>
              <a:t>Uterus should have thin inner and outer bands of T2 </a:t>
            </a:r>
            <a:r>
              <a:rPr lang="en-US" dirty="0" err="1"/>
              <a:t>hypointensity</a:t>
            </a:r>
            <a:r>
              <a:rPr lang="en-US" dirty="0"/>
              <a:t> with middle band of relative T2 </a:t>
            </a:r>
            <a:r>
              <a:rPr lang="en-US" dirty="0" err="1"/>
              <a:t>hyperintensity</a:t>
            </a:r>
            <a:endParaRPr lang="en-US" dirty="0"/>
          </a:p>
        </p:txBody>
      </p:sp>
      <p:sp>
        <p:nvSpPr>
          <p:cNvPr id="6" name="Arrow: Down 5"/>
          <p:cNvSpPr/>
          <p:nvPr/>
        </p:nvSpPr>
        <p:spPr>
          <a:xfrm>
            <a:off x="3077711" y="2325330"/>
            <a:ext cx="337752" cy="116471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p:cNvSpPr/>
          <p:nvPr/>
        </p:nvSpPr>
        <p:spPr>
          <a:xfrm>
            <a:off x="2218968" y="4039274"/>
            <a:ext cx="906161" cy="26642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075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nvPr>
        </p:nvSpPr>
        <p:spPr bwMode="white">
          <a:xfrm>
            <a:off x="0" y="0"/>
            <a:ext cx="12192000" cy="6858000"/>
          </a:xfrm>
          <a:prstGeom prst="rect">
            <a:avLst/>
          </a:prstGeom>
          <a:solidFill>
            <a:schemeClr val="bg1"/>
          </a:solidFill>
          <a:ln>
            <a:noFill/>
          </a:ln>
          <a:effectLst/>
        </p:spPr>
      </p:sp>
      <p:sp>
        <p:nvSpPr>
          <p:cNvPr id="2" name="Title 1"/>
          <p:cNvSpPr>
            <a:spLocks noGrp="1"/>
          </p:cNvSpPr>
          <p:nvPr>
            <p:ph type="title"/>
          </p:nvPr>
        </p:nvSpPr>
        <p:spPr>
          <a:xfrm>
            <a:off x="648929" y="629266"/>
            <a:ext cx="4224930" cy="1676603"/>
          </a:xfrm>
        </p:spPr>
        <p:txBody>
          <a:bodyPr vert="horz" lIns="91440" tIns="45720" rIns="91440" bIns="45720" rtlCol="0" anchor="ctr">
            <a:normAutofit/>
          </a:bodyPr>
          <a:lstStyle/>
          <a:p>
            <a:r>
              <a:rPr lang="en-US" dirty="0"/>
              <a:t>Normal Placenta</a:t>
            </a:r>
          </a:p>
        </p:txBody>
      </p:sp>
      <p:sp>
        <p:nvSpPr>
          <p:cNvPr id="10" name="Rectangle 9"/>
          <p:cNvSpPr/>
          <p:nvPr/>
        </p:nvSpPr>
        <p:spPr>
          <a:xfrm>
            <a:off x="4793354" y="5277251"/>
            <a:ext cx="8156525" cy="1477328"/>
          </a:xfrm>
          <a:prstGeom prst="rect">
            <a:avLst/>
          </a:prstGeom>
        </p:spPr>
        <p:txBody>
          <a:bodyPr wrap="square">
            <a:spAutoFit/>
          </a:bodyPr>
          <a:lstStyle/>
          <a:p>
            <a:r>
              <a:rPr lang="en-US" altLang="en-US" dirty="0" err="1"/>
              <a:t>RadioGraphics</a:t>
            </a:r>
            <a:r>
              <a:rPr lang="en-US" altLang="en-US" dirty="0"/>
              <a:t>, http://pubs.rsna.org/doi/abs/10.1148/rg.287085060</a:t>
            </a:r>
          </a:p>
          <a:p>
            <a:r>
              <a:rPr lang="en-US" altLang="en-US" dirty="0"/>
              <a:t>Published in: W. Christopher Baughman; Jane E. </a:t>
            </a:r>
            <a:r>
              <a:rPr lang="en-US" altLang="en-US" dirty="0" err="1"/>
              <a:t>Corteville</a:t>
            </a:r>
            <a:r>
              <a:rPr lang="en-US" altLang="en-US" dirty="0"/>
              <a:t>; Rajiv R. Shah; </a:t>
            </a:r>
            <a:r>
              <a:rPr lang="en-US" altLang="en-US" i="1" dirty="0" err="1"/>
              <a:t>RadioGraphics</a:t>
            </a:r>
            <a:r>
              <a:rPr lang="en-US" altLang="en-US" dirty="0"/>
              <a:t> </a:t>
            </a:r>
            <a:r>
              <a:rPr lang="en-US" altLang="en-US" b="1" dirty="0"/>
              <a:t> 2008, </a:t>
            </a:r>
            <a:r>
              <a:rPr lang="en-US" altLang="en-US" dirty="0"/>
              <a:t>28, 1905-1916.</a:t>
            </a:r>
          </a:p>
          <a:p>
            <a:r>
              <a:rPr lang="en-US" altLang="en-US" dirty="0"/>
              <a:t>DOI: 10.1148/rg.287085060</a:t>
            </a:r>
          </a:p>
          <a:p>
            <a:r>
              <a:rPr lang="en-US" altLang="en-US" dirty="0"/>
              <a:t>© RSNA, 2008</a:t>
            </a:r>
          </a:p>
        </p:txBody>
      </p:sp>
      <p:sp>
        <p:nvSpPr>
          <p:cNvPr id="11" name="Content Placeholder 10"/>
          <p:cNvSpPr>
            <a:spLocks noGrp="1"/>
          </p:cNvSpPr>
          <p:nvPr>
            <p:ph sz="half" idx="1"/>
          </p:nvPr>
        </p:nvSpPr>
        <p:spPr>
          <a:xfrm>
            <a:off x="648929" y="1944159"/>
            <a:ext cx="3897607" cy="4351338"/>
          </a:xfrm>
        </p:spPr>
        <p:txBody>
          <a:bodyPr>
            <a:normAutofit/>
          </a:bodyPr>
          <a:lstStyle/>
          <a:p>
            <a:r>
              <a:rPr lang="en-US" dirty="0"/>
              <a:t>Tortuous </a:t>
            </a:r>
            <a:r>
              <a:rPr lang="en-US" dirty="0" err="1"/>
              <a:t>subplacental</a:t>
            </a:r>
            <a:r>
              <a:rPr lang="en-US" dirty="0"/>
              <a:t> T2 </a:t>
            </a:r>
            <a:r>
              <a:rPr lang="en-US" dirty="0" err="1"/>
              <a:t>hypointense</a:t>
            </a:r>
            <a:r>
              <a:rPr lang="en-US" dirty="0"/>
              <a:t> flow voids which represent </a:t>
            </a:r>
            <a:r>
              <a:rPr lang="en-US" dirty="0" err="1"/>
              <a:t>subplacental</a:t>
            </a:r>
            <a:r>
              <a:rPr lang="en-US" dirty="0"/>
              <a:t> vascularity</a:t>
            </a:r>
          </a:p>
          <a:p>
            <a:r>
              <a:rPr lang="en-US" dirty="0"/>
              <a:t>Can have thin T2 </a:t>
            </a:r>
            <a:r>
              <a:rPr lang="en-US" dirty="0" err="1"/>
              <a:t>hypointense</a:t>
            </a:r>
            <a:r>
              <a:rPr lang="en-US" dirty="0"/>
              <a:t> lines running through the placenta, likely corresponding with </a:t>
            </a:r>
            <a:r>
              <a:rPr lang="en-US" dirty="0" err="1"/>
              <a:t>septae</a:t>
            </a:r>
            <a:endParaRPr lang="en-US" dirty="0"/>
          </a:p>
        </p:txBody>
      </p:sp>
      <p:pic>
        <p:nvPicPr>
          <p:cNvPr id="12" name="Picture 11"/>
          <p:cNvPicPr>
            <a:picLocks noChangeAspect="1"/>
          </p:cNvPicPr>
          <p:nvPr/>
        </p:nvPicPr>
        <p:blipFill>
          <a:blip r:embed="rId2"/>
          <a:stretch>
            <a:fillRect/>
          </a:stretch>
        </p:blipFill>
        <p:spPr>
          <a:xfrm>
            <a:off x="6100191" y="411330"/>
            <a:ext cx="4629150" cy="4762500"/>
          </a:xfrm>
          <a:prstGeom prst="rect">
            <a:avLst/>
          </a:prstGeom>
        </p:spPr>
      </p:pic>
    </p:spTree>
    <p:extLst>
      <p:ext uri="{BB962C8B-B14F-4D97-AF65-F5344CB8AC3E}">
        <p14:creationId xmlns:p14="http://schemas.microsoft.com/office/powerpoint/2010/main" val="1887348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Don’t forget about the placenta</a:t>
            </a:r>
          </a:p>
        </p:txBody>
      </p:sp>
      <p:pic>
        <p:nvPicPr>
          <p:cNvPr id="5" name="Content Placeholder 4"/>
          <p:cNvPicPr>
            <a:picLocks noGrp="1" noChangeAspect="1"/>
          </p:cNvPicPr>
          <p:nvPr>
            <p:ph sz="half" idx="1"/>
          </p:nvPr>
        </p:nvPicPr>
        <p:blipFill>
          <a:blip r:embed="rId2"/>
          <a:stretch>
            <a:fillRect/>
          </a:stretch>
        </p:blipFill>
        <p:spPr>
          <a:xfrm>
            <a:off x="1620685" y="1825625"/>
            <a:ext cx="3616629" cy="4351338"/>
          </a:xfrm>
          <a:prstGeom prst="rect">
            <a:avLst/>
          </a:prstGeom>
        </p:spPr>
      </p:pic>
      <p:sp>
        <p:nvSpPr>
          <p:cNvPr id="4" name="Content Placeholder 3"/>
          <p:cNvSpPr>
            <a:spLocks noGrp="1"/>
          </p:cNvSpPr>
          <p:nvPr>
            <p:ph sz="half" idx="2"/>
          </p:nvPr>
        </p:nvSpPr>
        <p:spPr/>
        <p:txBody>
          <a:bodyPr>
            <a:normAutofit fontScale="92500"/>
          </a:bodyPr>
          <a:lstStyle/>
          <a:p>
            <a:r>
              <a:rPr lang="en-US" dirty="0"/>
              <a:t>Placenta Previa</a:t>
            </a:r>
          </a:p>
          <a:p>
            <a:pPr lvl="1"/>
            <a:r>
              <a:rPr lang="en-US" dirty="0"/>
              <a:t>Placental implantation in lower uterine segment.</a:t>
            </a:r>
          </a:p>
          <a:p>
            <a:pPr lvl="1"/>
            <a:r>
              <a:rPr lang="en-US" dirty="0"/>
              <a:t>Can be partial, marginal or complete, based on degree to which placenta covers the internal </a:t>
            </a:r>
            <a:r>
              <a:rPr lang="en-US" dirty="0" err="1"/>
              <a:t>os</a:t>
            </a:r>
            <a:r>
              <a:rPr lang="en-US" dirty="0"/>
              <a:t> of the cervix.</a:t>
            </a:r>
          </a:p>
          <a:p>
            <a:pPr lvl="1"/>
            <a:r>
              <a:rPr lang="en-US" dirty="0"/>
              <a:t>Majority of marginal and partial previas resolve.</a:t>
            </a:r>
          </a:p>
          <a:p>
            <a:pPr lvl="1"/>
            <a:r>
              <a:rPr lang="en-US" dirty="0"/>
              <a:t>Complete previa less likely to resolve. Most are treated with Caesarean section.</a:t>
            </a:r>
          </a:p>
          <a:p>
            <a:pPr lvl="1"/>
            <a:r>
              <a:rPr lang="en-US" dirty="0"/>
              <a:t>May present with painless bleeding.</a:t>
            </a:r>
          </a:p>
          <a:p>
            <a:pPr lvl="1"/>
            <a:endParaRPr lang="en-US" dirty="0"/>
          </a:p>
        </p:txBody>
      </p:sp>
    </p:spTree>
    <p:extLst>
      <p:ext uri="{BB962C8B-B14F-4D97-AF65-F5344CB8AC3E}">
        <p14:creationId xmlns:p14="http://schemas.microsoft.com/office/powerpoint/2010/main" val="195814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Don’t forget the placenta: Placenta </a:t>
            </a:r>
            <a:r>
              <a:rPr lang="en-US" dirty="0" err="1">
                <a:solidFill>
                  <a:srgbClr val="FFFF00"/>
                </a:solidFill>
              </a:rPr>
              <a:t>Accreta</a:t>
            </a:r>
            <a:endParaRPr lang="en-US" dirty="0">
              <a:solidFill>
                <a:srgbClr val="FFFF00"/>
              </a:solidFill>
            </a:endParaRPr>
          </a:p>
        </p:txBody>
      </p:sp>
      <p:pic>
        <p:nvPicPr>
          <p:cNvPr id="5" name="Content Placeholder 4"/>
          <p:cNvPicPr>
            <a:picLocks noGrp="1" noChangeAspect="1"/>
          </p:cNvPicPr>
          <p:nvPr>
            <p:ph sz="half" idx="1"/>
          </p:nvPr>
        </p:nvPicPr>
        <p:blipFill>
          <a:blip r:embed="rId2"/>
          <a:stretch>
            <a:fillRect/>
          </a:stretch>
        </p:blipFill>
        <p:spPr>
          <a:xfrm>
            <a:off x="1237298" y="1983343"/>
            <a:ext cx="4383404" cy="4035902"/>
          </a:xfrm>
          <a:prstGeom prst="rect">
            <a:avLst/>
          </a:prstGeom>
        </p:spPr>
      </p:pic>
      <p:sp>
        <p:nvSpPr>
          <p:cNvPr id="4" name="Content Placeholder 3"/>
          <p:cNvSpPr>
            <a:spLocks noGrp="1"/>
          </p:cNvSpPr>
          <p:nvPr>
            <p:ph sz="half" idx="2"/>
          </p:nvPr>
        </p:nvSpPr>
        <p:spPr/>
        <p:txBody>
          <a:bodyPr>
            <a:normAutofit/>
          </a:bodyPr>
          <a:lstStyle/>
          <a:p>
            <a:r>
              <a:rPr lang="en-US" dirty="0"/>
              <a:t>Term describing abnormal placentation wherein chorionic villi invade myometrium.</a:t>
            </a:r>
          </a:p>
          <a:p>
            <a:r>
              <a:rPr lang="en-US" dirty="0" err="1"/>
              <a:t>Accreta</a:t>
            </a:r>
            <a:r>
              <a:rPr lang="en-US" dirty="0"/>
              <a:t>: Villi attached to myometrium but no muscular invasion.</a:t>
            </a:r>
          </a:p>
          <a:p>
            <a:r>
              <a:rPr lang="en-US" dirty="0"/>
              <a:t>Increta: Villi partially invade myometrium.</a:t>
            </a:r>
          </a:p>
          <a:p>
            <a:r>
              <a:rPr lang="en-US" dirty="0" err="1"/>
              <a:t>Percreta</a:t>
            </a:r>
            <a:r>
              <a:rPr lang="en-US" dirty="0"/>
              <a:t>: Villi invade up to or beyond uterine serosa.</a:t>
            </a:r>
          </a:p>
          <a:p>
            <a:endParaRPr lang="en-US" dirty="0"/>
          </a:p>
        </p:txBody>
      </p:sp>
    </p:spTree>
    <p:extLst>
      <p:ext uri="{BB962C8B-B14F-4D97-AF65-F5344CB8AC3E}">
        <p14:creationId xmlns:p14="http://schemas.microsoft.com/office/powerpoint/2010/main" val="2415746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Placenta </a:t>
            </a:r>
            <a:r>
              <a:rPr lang="en-US" dirty="0" err="1"/>
              <a:t>Accreta</a:t>
            </a:r>
            <a:endParaRPr lang="en-US" dirty="0"/>
          </a:p>
        </p:txBody>
      </p:sp>
      <p:pic>
        <p:nvPicPr>
          <p:cNvPr id="5" name="Content Placeholder 4"/>
          <p:cNvPicPr>
            <a:picLocks noGrp="1" noChangeAspect="1"/>
          </p:cNvPicPr>
          <p:nvPr>
            <p:ph sz="half" idx="1"/>
          </p:nvPr>
        </p:nvPicPr>
        <p:blipFill rotWithShape="1">
          <a:blip r:embed="rId2"/>
          <a:srcRect l="6031" t="19157" r="4005" b="15681"/>
          <a:stretch/>
        </p:blipFill>
        <p:spPr>
          <a:xfrm>
            <a:off x="313036" y="1825625"/>
            <a:ext cx="5251841" cy="3803950"/>
          </a:xfrm>
          <a:prstGeom prst="rect">
            <a:avLst/>
          </a:prstGeom>
        </p:spPr>
      </p:pic>
      <p:sp>
        <p:nvSpPr>
          <p:cNvPr id="4" name="Content Placeholder 3"/>
          <p:cNvSpPr>
            <a:spLocks noGrp="1"/>
          </p:cNvSpPr>
          <p:nvPr>
            <p:ph sz="half" idx="2"/>
          </p:nvPr>
        </p:nvSpPr>
        <p:spPr/>
        <p:txBody>
          <a:bodyPr/>
          <a:lstStyle/>
          <a:p>
            <a:r>
              <a:rPr lang="en-US" dirty="0"/>
              <a:t>MR Findings Include</a:t>
            </a:r>
          </a:p>
          <a:p>
            <a:pPr lvl="1"/>
            <a:r>
              <a:rPr lang="en-US" dirty="0">
                <a:solidFill>
                  <a:srgbClr val="FF0000"/>
                </a:solidFill>
              </a:rPr>
              <a:t>Loss of normal T2 </a:t>
            </a:r>
            <a:r>
              <a:rPr lang="en-US" dirty="0" err="1">
                <a:solidFill>
                  <a:srgbClr val="FF0000"/>
                </a:solidFill>
              </a:rPr>
              <a:t>hypointense</a:t>
            </a:r>
            <a:r>
              <a:rPr lang="en-US" dirty="0">
                <a:solidFill>
                  <a:srgbClr val="FF0000"/>
                </a:solidFill>
              </a:rPr>
              <a:t> inner myometrial layer</a:t>
            </a:r>
          </a:p>
          <a:p>
            <a:pPr lvl="1"/>
            <a:r>
              <a:rPr lang="en-US" dirty="0"/>
              <a:t>Focal uterine bulge</a:t>
            </a:r>
          </a:p>
          <a:p>
            <a:pPr lvl="1"/>
            <a:r>
              <a:rPr lang="en-US" dirty="0">
                <a:solidFill>
                  <a:schemeClr val="accent1"/>
                </a:solidFill>
              </a:rPr>
              <a:t>Heterogeneous placental signal intensity</a:t>
            </a:r>
          </a:p>
          <a:p>
            <a:pPr lvl="1"/>
            <a:r>
              <a:rPr lang="en-US" dirty="0">
                <a:solidFill>
                  <a:srgbClr val="FFFF00"/>
                </a:solidFill>
              </a:rPr>
              <a:t>Dark, thick, </a:t>
            </a:r>
            <a:r>
              <a:rPr lang="en-US" dirty="0" err="1">
                <a:solidFill>
                  <a:srgbClr val="FFFF00"/>
                </a:solidFill>
              </a:rPr>
              <a:t>intraplacental</a:t>
            </a:r>
            <a:r>
              <a:rPr lang="en-US" dirty="0">
                <a:solidFill>
                  <a:srgbClr val="FFFF00"/>
                </a:solidFill>
              </a:rPr>
              <a:t> bands</a:t>
            </a:r>
          </a:p>
          <a:p>
            <a:pPr lvl="1"/>
            <a:r>
              <a:rPr lang="en-US" dirty="0"/>
              <a:t>Frank extension of placental tissue through the uterine wall</a:t>
            </a:r>
          </a:p>
        </p:txBody>
      </p:sp>
      <p:sp>
        <p:nvSpPr>
          <p:cNvPr id="6" name="Arrow: Right 5"/>
          <p:cNvSpPr/>
          <p:nvPr/>
        </p:nvSpPr>
        <p:spPr>
          <a:xfrm>
            <a:off x="331464" y="2504303"/>
            <a:ext cx="1318054" cy="2636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p:cNvSpPr/>
          <p:nvPr/>
        </p:nvSpPr>
        <p:spPr>
          <a:xfrm>
            <a:off x="3111951" y="2356022"/>
            <a:ext cx="331466" cy="1371578"/>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p:cNvSpPr/>
          <p:nvPr/>
        </p:nvSpPr>
        <p:spPr>
          <a:xfrm>
            <a:off x="2108886" y="1416908"/>
            <a:ext cx="321276" cy="939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06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lstStyle/>
          <a:p>
            <a:r>
              <a:rPr lang="en-US" b="1" dirty="0">
                <a:solidFill>
                  <a:schemeClr val="accent2"/>
                </a:solidFill>
              </a:rPr>
              <a:t>Briefly</a:t>
            </a:r>
            <a:r>
              <a:rPr lang="en-US" dirty="0">
                <a:solidFill>
                  <a:schemeClr val="accent2"/>
                </a:solidFill>
              </a:rPr>
              <a:t> </a:t>
            </a:r>
            <a:r>
              <a:rPr lang="en-US" dirty="0"/>
              <a:t>review the safety  of MRI in imaging the pregnant patient with abdominal pain.</a:t>
            </a:r>
          </a:p>
          <a:p>
            <a:r>
              <a:rPr lang="en-US" b="1" dirty="0">
                <a:solidFill>
                  <a:schemeClr val="accent2"/>
                </a:solidFill>
              </a:rPr>
              <a:t>Review</a:t>
            </a:r>
            <a:r>
              <a:rPr lang="en-US" b="1" dirty="0">
                <a:solidFill>
                  <a:srgbClr val="002060"/>
                </a:solidFill>
              </a:rPr>
              <a:t> </a:t>
            </a:r>
            <a:r>
              <a:rPr lang="en-US" dirty="0"/>
              <a:t>a basic protocol for MR imaging of the pregnant patient with abdominal pain.</a:t>
            </a:r>
          </a:p>
          <a:p>
            <a:r>
              <a:rPr lang="en-US" b="1" dirty="0">
                <a:solidFill>
                  <a:schemeClr val="accent2"/>
                </a:solidFill>
              </a:rPr>
              <a:t>Highlight</a:t>
            </a:r>
            <a:r>
              <a:rPr lang="en-US" b="1" dirty="0">
                <a:solidFill>
                  <a:srgbClr val="002060"/>
                </a:solidFill>
              </a:rPr>
              <a:t> </a:t>
            </a:r>
            <a:r>
              <a:rPr lang="en-US" dirty="0"/>
              <a:t>a series of </a:t>
            </a:r>
            <a:r>
              <a:rPr lang="en-US" dirty="0">
                <a:solidFill>
                  <a:srgbClr val="FF0000"/>
                </a:solidFill>
              </a:rPr>
              <a:t> </a:t>
            </a:r>
            <a:r>
              <a:rPr lang="en-US" dirty="0">
                <a:solidFill>
                  <a:srgbClr val="FFFF00"/>
                </a:solidFill>
              </a:rPr>
              <a:t>TIPS</a:t>
            </a:r>
            <a:r>
              <a:rPr lang="en-US" dirty="0"/>
              <a:t> which will aid in performance and interpretation of MRI in pregnant patients.</a:t>
            </a:r>
            <a:endParaRPr lang="en-US" b="1" dirty="0">
              <a:solidFill>
                <a:srgbClr val="002060"/>
              </a:solidFill>
            </a:endParaRPr>
          </a:p>
        </p:txBody>
      </p:sp>
    </p:spTree>
    <p:extLst>
      <p:ext uri="{BB962C8B-B14F-4D97-AF65-F5344CB8AC3E}">
        <p14:creationId xmlns:p14="http://schemas.microsoft.com/office/powerpoint/2010/main" val="977783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Placenta </a:t>
            </a:r>
            <a:r>
              <a:rPr lang="en-US" dirty="0" err="1"/>
              <a:t>Accreta</a:t>
            </a:r>
            <a:endParaRPr lang="en-US" dirty="0"/>
          </a:p>
        </p:txBody>
      </p:sp>
      <p:sp>
        <p:nvSpPr>
          <p:cNvPr id="4" name="Content Placeholder 3"/>
          <p:cNvSpPr>
            <a:spLocks noGrp="1"/>
          </p:cNvSpPr>
          <p:nvPr>
            <p:ph sz="half" idx="2"/>
          </p:nvPr>
        </p:nvSpPr>
        <p:spPr/>
        <p:txBody>
          <a:bodyPr/>
          <a:lstStyle/>
          <a:p>
            <a:r>
              <a:rPr lang="en-US" dirty="0"/>
              <a:t>MR Findings Include</a:t>
            </a:r>
          </a:p>
          <a:p>
            <a:pPr lvl="1"/>
            <a:r>
              <a:rPr lang="en-US" dirty="0"/>
              <a:t>Loss of normal T2 </a:t>
            </a:r>
            <a:r>
              <a:rPr lang="en-US" dirty="0" err="1"/>
              <a:t>hypointense</a:t>
            </a:r>
            <a:r>
              <a:rPr lang="en-US" dirty="0"/>
              <a:t> inner myometrial layer</a:t>
            </a:r>
          </a:p>
          <a:p>
            <a:pPr lvl="1"/>
            <a:r>
              <a:rPr lang="en-US" dirty="0">
                <a:solidFill>
                  <a:schemeClr val="accent1"/>
                </a:solidFill>
              </a:rPr>
              <a:t>Focal uterine bulge</a:t>
            </a:r>
          </a:p>
          <a:p>
            <a:pPr lvl="1"/>
            <a:r>
              <a:rPr lang="en-US" dirty="0"/>
              <a:t>Heterogeneous placental signal intensity</a:t>
            </a:r>
          </a:p>
          <a:p>
            <a:pPr lvl="1"/>
            <a:r>
              <a:rPr lang="en-US" dirty="0">
                <a:solidFill>
                  <a:srgbClr val="FFFF00"/>
                </a:solidFill>
              </a:rPr>
              <a:t>Dark, thick, </a:t>
            </a:r>
            <a:r>
              <a:rPr lang="en-US" dirty="0" err="1">
                <a:solidFill>
                  <a:srgbClr val="FFFF00"/>
                </a:solidFill>
              </a:rPr>
              <a:t>intraplacental</a:t>
            </a:r>
            <a:r>
              <a:rPr lang="en-US" dirty="0">
                <a:solidFill>
                  <a:srgbClr val="FFFF00"/>
                </a:solidFill>
              </a:rPr>
              <a:t> bands</a:t>
            </a:r>
          </a:p>
          <a:p>
            <a:pPr lvl="1"/>
            <a:r>
              <a:rPr lang="en-US" dirty="0"/>
              <a:t>Frank extension of placental tissue through the uterine wall</a:t>
            </a:r>
          </a:p>
        </p:txBody>
      </p:sp>
      <p:pic>
        <p:nvPicPr>
          <p:cNvPr id="8" name="Content Placeholder 7"/>
          <p:cNvPicPr>
            <a:picLocks noGrp="1" noChangeAspect="1"/>
          </p:cNvPicPr>
          <p:nvPr>
            <p:ph sz="half" idx="1"/>
          </p:nvPr>
        </p:nvPicPr>
        <p:blipFill rotWithShape="1">
          <a:blip r:embed="rId2"/>
          <a:srcRect l="11103" r="12636" b="5060"/>
          <a:stretch/>
        </p:blipFill>
        <p:spPr>
          <a:xfrm>
            <a:off x="912341" y="1477106"/>
            <a:ext cx="4055076" cy="5048375"/>
          </a:xfrm>
          <a:prstGeom prst="rect">
            <a:avLst/>
          </a:prstGeom>
        </p:spPr>
      </p:pic>
      <p:sp>
        <p:nvSpPr>
          <p:cNvPr id="9" name="Arrow: Right 8"/>
          <p:cNvSpPr/>
          <p:nvPr/>
        </p:nvSpPr>
        <p:spPr>
          <a:xfrm>
            <a:off x="609600" y="5568779"/>
            <a:ext cx="1318054" cy="263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p:cNvSpPr/>
          <p:nvPr/>
        </p:nvSpPr>
        <p:spPr>
          <a:xfrm>
            <a:off x="2512541" y="4291914"/>
            <a:ext cx="287295" cy="1276865"/>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924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Placenta </a:t>
            </a:r>
            <a:r>
              <a:rPr lang="en-US" dirty="0" err="1"/>
              <a:t>Percreta</a:t>
            </a:r>
            <a:endParaRPr lang="en-US" dirty="0"/>
          </a:p>
        </p:txBody>
      </p:sp>
      <p:sp>
        <p:nvSpPr>
          <p:cNvPr id="4" name="Content Placeholder 3"/>
          <p:cNvSpPr>
            <a:spLocks noGrp="1"/>
          </p:cNvSpPr>
          <p:nvPr>
            <p:ph sz="half" idx="2"/>
          </p:nvPr>
        </p:nvSpPr>
        <p:spPr/>
        <p:txBody>
          <a:bodyPr/>
          <a:lstStyle/>
          <a:p>
            <a:r>
              <a:rPr lang="en-US" dirty="0"/>
              <a:t>MR Findings Include</a:t>
            </a:r>
          </a:p>
          <a:p>
            <a:pPr lvl="1"/>
            <a:r>
              <a:rPr lang="en-US" dirty="0"/>
              <a:t>Loss of normal T2 </a:t>
            </a:r>
            <a:r>
              <a:rPr lang="en-US" dirty="0" err="1"/>
              <a:t>hypointense</a:t>
            </a:r>
            <a:r>
              <a:rPr lang="en-US" dirty="0"/>
              <a:t> inner myometrial layer</a:t>
            </a:r>
          </a:p>
          <a:p>
            <a:pPr lvl="1"/>
            <a:r>
              <a:rPr lang="en-US" dirty="0"/>
              <a:t>Focal uterine bulge</a:t>
            </a:r>
          </a:p>
          <a:p>
            <a:pPr lvl="1"/>
            <a:r>
              <a:rPr lang="en-US" dirty="0"/>
              <a:t>Heterogeneous placental signal intensity</a:t>
            </a:r>
          </a:p>
          <a:p>
            <a:pPr lvl="1"/>
            <a:r>
              <a:rPr lang="en-US" dirty="0"/>
              <a:t>Dark, thick, </a:t>
            </a:r>
            <a:r>
              <a:rPr lang="en-US" dirty="0" err="1"/>
              <a:t>intraplacental</a:t>
            </a:r>
            <a:r>
              <a:rPr lang="en-US" dirty="0"/>
              <a:t> bands</a:t>
            </a:r>
          </a:p>
          <a:p>
            <a:pPr lvl="1"/>
            <a:r>
              <a:rPr lang="en-US" dirty="0">
                <a:solidFill>
                  <a:srgbClr val="FFFF00"/>
                </a:solidFill>
              </a:rPr>
              <a:t>Frank extension of placental tissue through the uterine wall</a:t>
            </a:r>
          </a:p>
        </p:txBody>
      </p:sp>
      <p:pic>
        <p:nvPicPr>
          <p:cNvPr id="5" name="Content Placeholder 4"/>
          <p:cNvPicPr>
            <a:picLocks noGrp="1" noChangeAspect="1"/>
          </p:cNvPicPr>
          <p:nvPr>
            <p:ph sz="half" idx="1"/>
          </p:nvPr>
        </p:nvPicPr>
        <p:blipFill>
          <a:blip r:embed="rId2"/>
          <a:stretch>
            <a:fillRect/>
          </a:stretch>
        </p:blipFill>
        <p:spPr>
          <a:xfrm>
            <a:off x="670249" y="1690688"/>
            <a:ext cx="4987532" cy="4712057"/>
          </a:xfrm>
          <a:prstGeom prst="rect">
            <a:avLst/>
          </a:prstGeom>
        </p:spPr>
      </p:pic>
      <p:sp>
        <p:nvSpPr>
          <p:cNvPr id="6" name="Arrow: Down 5"/>
          <p:cNvSpPr/>
          <p:nvPr/>
        </p:nvSpPr>
        <p:spPr>
          <a:xfrm>
            <a:off x="1713470" y="1968843"/>
            <a:ext cx="329514" cy="121920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701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Think outside of the appendix</a:t>
            </a:r>
          </a:p>
        </p:txBody>
      </p:sp>
      <p:sp>
        <p:nvSpPr>
          <p:cNvPr id="4" name="Content Placeholder 3"/>
          <p:cNvSpPr>
            <a:spLocks noGrp="1"/>
          </p:cNvSpPr>
          <p:nvPr>
            <p:ph idx="1"/>
          </p:nvPr>
        </p:nvSpPr>
        <p:spPr/>
        <p:txBody>
          <a:bodyPr>
            <a:normAutofit/>
          </a:bodyPr>
          <a:lstStyle/>
          <a:p>
            <a:r>
              <a:rPr lang="en-US" dirty="0"/>
              <a:t>Like CT for appendicitis in the non-pregnant patient, part of the value of the MRI is in identifying mimics of appendicitis</a:t>
            </a:r>
          </a:p>
          <a:p>
            <a:r>
              <a:rPr lang="en-US" dirty="0"/>
              <a:t>Pathologic processes that affect reproductive age women occur at similar (or sometimes greater) rates during pregnancy</a:t>
            </a:r>
          </a:p>
          <a:p>
            <a:r>
              <a:rPr lang="en-US" dirty="0"/>
              <a:t>Look for adnexal, urinary tract, biliary and bowel pathology</a:t>
            </a:r>
          </a:p>
        </p:txBody>
      </p:sp>
    </p:spTree>
    <p:extLst>
      <p:ext uri="{BB962C8B-B14F-4D97-AF65-F5344CB8AC3E}">
        <p14:creationId xmlns:p14="http://schemas.microsoft.com/office/powerpoint/2010/main" val="3756865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Think outside of the appendix: SBO</a:t>
            </a:r>
          </a:p>
        </p:txBody>
      </p:sp>
      <p:pic>
        <p:nvPicPr>
          <p:cNvPr id="4" name="Content Placeholder 3"/>
          <p:cNvPicPr>
            <a:picLocks noGrp="1" noChangeAspect="1"/>
          </p:cNvPicPr>
          <p:nvPr>
            <p:ph idx="1"/>
          </p:nvPr>
        </p:nvPicPr>
        <p:blipFill>
          <a:blip r:embed="rId2"/>
          <a:stretch>
            <a:fillRect/>
          </a:stretch>
        </p:blipFill>
        <p:spPr>
          <a:xfrm>
            <a:off x="2210415" y="1394107"/>
            <a:ext cx="7250826" cy="5463893"/>
          </a:xfrm>
          <a:prstGeom prst="rect">
            <a:avLst/>
          </a:prstGeom>
        </p:spPr>
      </p:pic>
    </p:spTree>
    <p:extLst>
      <p:ext uri="{BB962C8B-B14F-4D97-AF65-F5344CB8AC3E}">
        <p14:creationId xmlns:p14="http://schemas.microsoft.com/office/powerpoint/2010/main" val="1352616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srcRect r="6103"/>
          <a:stretch/>
        </p:blipFill>
        <p:spPr>
          <a:xfrm>
            <a:off x="6090612" y="10"/>
            <a:ext cx="6101387" cy="6857990"/>
          </a:xfrm>
          <a:prstGeom prst="rect">
            <a:avLst/>
          </a:prstGeom>
          <a:effectLst/>
        </p:spPr>
      </p:pic>
      <p:sp>
        <p:nvSpPr>
          <p:cNvPr id="2" name="Title 1"/>
          <p:cNvSpPr>
            <a:spLocks noGrp="1"/>
          </p:cNvSpPr>
          <p:nvPr>
            <p:ph type="title"/>
          </p:nvPr>
        </p:nvSpPr>
        <p:spPr>
          <a:xfrm>
            <a:off x="648929" y="629266"/>
            <a:ext cx="5127031" cy="1676603"/>
          </a:xfrm>
        </p:spPr>
        <p:txBody>
          <a:bodyPr>
            <a:normAutofit/>
          </a:bodyPr>
          <a:lstStyle/>
          <a:p>
            <a:r>
              <a:rPr lang="en-US" sz="4100" dirty="0">
                <a:solidFill>
                  <a:srgbClr val="FFFF00"/>
                </a:solidFill>
              </a:rPr>
              <a:t>Think outside of the appendix: Cholecystitis</a:t>
            </a:r>
          </a:p>
        </p:txBody>
      </p:sp>
      <p:sp>
        <p:nvSpPr>
          <p:cNvPr id="10" name="Content Placeholder 9"/>
          <p:cNvSpPr>
            <a:spLocks noGrp="1"/>
          </p:cNvSpPr>
          <p:nvPr>
            <p:ph idx="1"/>
          </p:nvPr>
        </p:nvSpPr>
        <p:spPr>
          <a:xfrm>
            <a:off x="648930" y="2438400"/>
            <a:ext cx="5127029" cy="3785419"/>
          </a:xfrm>
        </p:spPr>
        <p:txBody>
          <a:bodyPr>
            <a:normAutofit/>
          </a:bodyPr>
          <a:lstStyle/>
          <a:p>
            <a:r>
              <a:rPr lang="en-US" dirty="0"/>
              <a:t>Findings similar to other imaging modalities</a:t>
            </a:r>
          </a:p>
          <a:p>
            <a:pPr lvl="1"/>
            <a:r>
              <a:rPr lang="en-US" dirty="0"/>
              <a:t>Distended gallbladder</a:t>
            </a:r>
          </a:p>
          <a:p>
            <a:pPr lvl="1"/>
            <a:r>
              <a:rPr lang="en-US" dirty="0"/>
              <a:t>Sludge or stones</a:t>
            </a:r>
          </a:p>
          <a:p>
            <a:pPr lvl="1"/>
            <a:r>
              <a:rPr lang="en-US" dirty="0"/>
              <a:t>Gallbladder wall thickening</a:t>
            </a:r>
          </a:p>
          <a:p>
            <a:pPr lvl="1"/>
            <a:r>
              <a:rPr lang="en-US" dirty="0"/>
              <a:t>Pericholecystic inflammation</a:t>
            </a:r>
          </a:p>
        </p:txBody>
      </p:sp>
    </p:spTree>
    <p:extLst>
      <p:ext uri="{BB962C8B-B14F-4D97-AF65-F5344CB8AC3E}">
        <p14:creationId xmlns:p14="http://schemas.microsoft.com/office/powerpoint/2010/main" val="2841847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Think outside of the appendix: </a:t>
            </a:r>
            <a:r>
              <a:rPr lang="en-US" dirty="0" err="1">
                <a:solidFill>
                  <a:srgbClr val="FFFF00"/>
                </a:solidFill>
              </a:rPr>
              <a:t>Choledocholithiasis</a:t>
            </a:r>
            <a:endParaRPr lang="en-US" dirty="0">
              <a:solidFill>
                <a:srgbClr val="FFFF00"/>
              </a:solidFill>
            </a:endParaRPr>
          </a:p>
        </p:txBody>
      </p:sp>
      <p:pic>
        <p:nvPicPr>
          <p:cNvPr id="5" name="Picture 4" descr="thickslab.png"/>
          <p:cNvPicPr>
            <a:picLocks noChangeAspect="1"/>
          </p:cNvPicPr>
          <p:nvPr/>
        </p:nvPicPr>
        <p:blipFill>
          <a:blip r:embed="rId2" cstate="print"/>
          <a:srcRect l="12329" t="25556" r="31990" b="15720"/>
          <a:stretch>
            <a:fillRect/>
          </a:stretch>
        </p:blipFill>
        <p:spPr>
          <a:xfrm>
            <a:off x="1213020" y="1700019"/>
            <a:ext cx="3828535" cy="5042461"/>
          </a:xfrm>
          <a:prstGeom prst="rect">
            <a:avLst/>
          </a:prstGeom>
          <a:ln>
            <a:solidFill>
              <a:schemeClr val="bg1">
                <a:lumMod val="50000"/>
                <a:lumOff val="50000"/>
              </a:schemeClr>
            </a:solidFill>
          </a:ln>
        </p:spPr>
      </p:pic>
      <p:pic>
        <p:nvPicPr>
          <p:cNvPr id="6" name="Picture 5" descr="t2truficoronal.png"/>
          <p:cNvPicPr>
            <a:picLocks noChangeAspect="1"/>
          </p:cNvPicPr>
          <p:nvPr/>
        </p:nvPicPr>
        <p:blipFill>
          <a:blip r:embed="rId3" cstate="print"/>
          <a:srcRect l="9760" t="25556" r="29186" b="41111"/>
          <a:stretch>
            <a:fillRect/>
          </a:stretch>
        </p:blipFill>
        <p:spPr>
          <a:xfrm>
            <a:off x="6096000" y="2437471"/>
            <a:ext cx="4799934" cy="3272682"/>
          </a:xfrm>
          <a:prstGeom prst="rect">
            <a:avLst/>
          </a:prstGeom>
          <a:ln>
            <a:solidFill>
              <a:schemeClr val="bg1">
                <a:lumMod val="50000"/>
                <a:lumOff val="50000"/>
              </a:schemeClr>
            </a:solidFill>
          </a:ln>
        </p:spPr>
      </p:pic>
      <p:sp>
        <p:nvSpPr>
          <p:cNvPr id="7" name="Arrow: Right 6"/>
          <p:cNvSpPr/>
          <p:nvPr/>
        </p:nvSpPr>
        <p:spPr>
          <a:xfrm>
            <a:off x="7463481" y="4563763"/>
            <a:ext cx="1161536" cy="18123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791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Think outside of the appendix: Colitis</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noChangeArrowheads="1"/>
          </p:cNvPicPr>
          <p:nvPr/>
        </p:nvPicPr>
        <p:blipFill>
          <a:blip r:embed="rId2" cstate="print"/>
          <a:srcRect l="1941" t="15739" r="2927" b="5556"/>
          <a:stretch>
            <a:fillRect/>
          </a:stretch>
        </p:blipFill>
        <p:spPr bwMode="auto">
          <a:xfrm>
            <a:off x="971937" y="1475355"/>
            <a:ext cx="4607767" cy="4701608"/>
          </a:xfrm>
          <a:prstGeom prst="rect">
            <a:avLst/>
          </a:prstGeom>
          <a:noFill/>
          <a:ln w="9525">
            <a:solidFill>
              <a:schemeClr val="bg1">
                <a:lumMod val="50000"/>
                <a:lumOff val="50000"/>
              </a:schemeClr>
            </a:solidFill>
            <a:miter lim="800000"/>
            <a:headEnd/>
            <a:tailEnd/>
          </a:ln>
        </p:spPr>
      </p:pic>
      <p:pic>
        <p:nvPicPr>
          <p:cNvPr id="6" name="Picture 5"/>
          <p:cNvPicPr>
            <a:picLocks noChangeAspect="1" noChangeArrowheads="1"/>
          </p:cNvPicPr>
          <p:nvPr/>
        </p:nvPicPr>
        <p:blipFill>
          <a:blip r:embed="rId3" cstate="print"/>
          <a:srcRect l="16327" t="4082" r="17107" b="4082"/>
          <a:stretch>
            <a:fillRect/>
          </a:stretch>
        </p:blipFill>
        <p:spPr bwMode="auto">
          <a:xfrm>
            <a:off x="6072227" y="1475355"/>
            <a:ext cx="5536410" cy="4701608"/>
          </a:xfrm>
          <a:prstGeom prst="rect">
            <a:avLst/>
          </a:prstGeom>
          <a:noFill/>
          <a:ln w="9525">
            <a:solidFill>
              <a:schemeClr val="bg1">
                <a:lumMod val="50000"/>
                <a:lumOff val="50000"/>
              </a:schemeClr>
            </a:solidFill>
            <a:miter lim="800000"/>
            <a:headEnd/>
            <a:tailEnd/>
          </a:ln>
        </p:spPr>
      </p:pic>
    </p:spTree>
    <p:extLst>
      <p:ext uri="{BB962C8B-B14F-4D97-AF65-F5344CB8AC3E}">
        <p14:creationId xmlns:p14="http://schemas.microsoft.com/office/powerpoint/2010/main" val="1540875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Think outside of the appendix: Diverticulitis</a:t>
            </a:r>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87" t="25373" r="3741" b="25373"/>
          <a:stretch/>
        </p:blipFill>
        <p:spPr bwMode="auto">
          <a:xfrm>
            <a:off x="973494" y="2006082"/>
            <a:ext cx="4890596" cy="373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6" t="19026" r="4182" b="24728"/>
          <a:stretch/>
        </p:blipFill>
        <p:spPr bwMode="auto">
          <a:xfrm>
            <a:off x="6351812" y="2006082"/>
            <a:ext cx="5001988" cy="373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460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Think outside of the appendix: Degenerating Fibroids (and </a:t>
            </a:r>
            <a:r>
              <a:rPr lang="en-US" dirty="0" err="1">
                <a:solidFill>
                  <a:srgbClr val="FFFF00"/>
                </a:solidFill>
              </a:rPr>
              <a:t>subchorionic</a:t>
            </a:r>
            <a:r>
              <a:rPr lang="en-US" dirty="0">
                <a:solidFill>
                  <a:srgbClr val="FFFF00"/>
                </a:solidFill>
              </a:rPr>
              <a:t> hemorrhage)</a:t>
            </a:r>
          </a:p>
        </p:txBody>
      </p:sp>
      <p:sp>
        <p:nvSpPr>
          <p:cNvPr id="3" name="Content Placeholder 2"/>
          <p:cNvSpPr>
            <a:spLocks noGrp="1"/>
          </p:cNvSpPr>
          <p:nvPr>
            <p:ph idx="1"/>
          </p:nvPr>
        </p:nvSpPr>
        <p:spPr/>
        <p:txBody>
          <a:bodyPr/>
          <a:lstStyle/>
          <a:p>
            <a:endParaRPr lang="en-US" dirty="0"/>
          </a:p>
        </p:txBody>
      </p:sp>
      <p:pic>
        <p:nvPicPr>
          <p:cNvPr id="6" name="Picture 1"/>
          <p:cNvPicPr>
            <a:picLocks noChangeAspect="1" noChangeArrowheads="1"/>
          </p:cNvPicPr>
          <p:nvPr/>
        </p:nvPicPr>
        <p:blipFill>
          <a:blip r:embed="rId2" cstate="print"/>
          <a:srcRect l="7275" t="4160" r="2563" b="14007"/>
          <a:stretch>
            <a:fillRect/>
          </a:stretch>
        </p:blipFill>
        <p:spPr bwMode="auto">
          <a:xfrm>
            <a:off x="772886" y="1612332"/>
            <a:ext cx="4079032" cy="4564631"/>
          </a:xfrm>
          <a:prstGeom prst="rect">
            <a:avLst/>
          </a:prstGeom>
          <a:noFill/>
          <a:ln w="9525">
            <a:solidFill>
              <a:schemeClr val="bg1">
                <a:lumMod val="50000"/>
                <a:lumOff val="50000"/>
              </a:schemeClr>
            </a:solidFill>
            <a:miter lim="800000"/>
            <a:headEnd/>
            <a:tailEnd/>
          </a:ln>
        </p:spPr>
      </p:pic>
      <p:pic>
        <p:nvPicPr>
          <p:cNvPr id="9" name="Picture 2"/>
          <p:cNvPicPr>
            <a:picLocks noChangeAspect="1" noChangeArrowheads="1"/>
          </p:cNvPicPr>
          <p:nvPr/>
        </p:nvPicPr>
        <p:blipFill>
          <a:blip r:embed="rId3" cstate="print"/>
          <a:srcRect l="12312" t="7500" r="13818" b="5000"/>
          <a:stretch>
            <a:fillRect/>
          </a:stretch>
        </p:blipFill>
        <p:spPr bwMode="auto">
          <a:xfrm>
            <a:off x="5266507" y="1612332"/>
            <a:ext cx="6260067" cy="4564631"/>
          </a:xfrm>
          <a:prstGeom prst="rect">
            <a:avLst/>
          </a:prstGeom>
          <a:noFill/>
          <a:ln w="9525">
            <a:solidFill>
              <a:schemeClr val="bg1">
                <a:lumMod val="50000"/>
                <a:lumOff val="50000"/>
              </a:schemeClr>
            </a:solidFill>
            <a:miter lim="800000"/>
            <a:headEnd/>
            <a:tailEnd/>
          </a:ln>
        </p:spPr>
      </p:pic>
    </p:spTree>
    <p:extLst>
      <p:ext uri="{BB962C8B-B14F-4D97-AF65-F5344CB8AC3E}">
        <p14:creationId xmlns:p14="http://schemas.microsoft.com/office/powerpoint/2010/main" val="3504717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Think outside of the appendix: Ovarian Torsion</a:t>
            </a:r>
          </a:p>
        </p:txBody>
      </p:sp>
      <p:sp>
        <p:nvSpPr>
          <p:cNvPr id="3" name="Content Placeholder 2"/>
          <p:cNvSpPr>
            <a:spLocks noGrp="1"/>
          </p:cNvSpPr>
          <p:nvPr>
            <p:ph idx="1"/>
          </p:nvPr>
        </p:nvSpPr>
        <p:spPr/>
        <p:txBody>
          <a:bodyPr/>
          <a:lstStyle/>
          <a:p>
            <a:endParaRPr lang="en-US" dirty="0"/>
          </a:p>
        </p:txBody>
      </p:sp>
      <p:pic>
        <p:nvPicPr>
          <p:cNvPr id="7" name="Picture 6" descr="8.jpg"/>
          <p:cNvPicPr>
            <a:picLocks noChangeAspect="1"/>
          </p:cNvPicPr>
          <p:nvPr/>
        </p:nvPicPr>
        <p:blipFill>
          <a:blip r:embed="rId2" cstate="print"/>
          <a:srcRect l="10193" t="16973" r="24570" b="23718"/>
          <a:stretch>
            <a:fillRect/>
          </a:stretch>
        </p:blipFill>
        <p:spPr>
          <a:xfrm>
            <a:off x="765909" y="1597382"/>
            <a:ext cx="3937824" cy="2583271"/>
          </a:xfrm>
          <a:prstGeom prst="rect">
            <a:avLst/>
          </a:prstGeom>
          <a:ln>
            <a:solidFill>
              <a:schemeClr val="tx1"/>
            </a:solidFill>
          </a:ln>
        </p:spPr>
      </p:pic>
      <p:pic>
        <p:nvPicPr>
          <p:cNvPr id="8" name="Picture 7" descr="4.jpg"/>
          <p:cNvPicPr>
            <a:picLocks noChangeAspect="1"/>
          </p:cNvPicPr>
          <p:nvPr/>
        </p:nvPicPr>
        <p:blipFill>
          <a:blip r:embed="rId3" cstate="print"/>
          <a:srcRect l="10284" t="16885" r="34870" b="30046"/>
          <a:stretch>
            <a:fillRect/>
          </a:stretch>
        </p:blipFill>
        <p:spPr>
          <a:xfrm>
            <a:off x="755783" y="4144475"/>
            <a:ext cx="3947950" cy="2620219"/>
          </a:xfrm>
          <a:prstGeom prst="rect">
            <a:avLst/>
          </a:prstGeom>
          <a:ln>
            <a:solidFill>
              <a:schemeClr val="tx1"/>
            </a:solidFill>
          </a:ln>
        </p:spPr>
      </p:pic>
      <p:pic>
        <p:nvPicPr>
          <p:cNvPr id="10" name="Picture 9" descr="3.jpg"/>
          <p:cNvPicPr>
            <a:picLocks noChangeAspect="1"/>
          </p:cNvPicPr>
          <p:nvPr/>
        </p:nvPicPr>
        <p:blipFill>
          <a:blip r:embed="rId4" cstate="print"/>
          <a:srcRect l="9884" t="7578" r="26672" b="28222"/>
          <a:stretch>
            <a:fillRect/>
          </a:stretch>
        </p:blipFill>
        <p:spPr>
          <a:xfrm>
            <a:off x="5017681" y="1825625"/>
            <a:ext cx="3762733" cy="4689466"/>
          </a:xfrm>
          <a:prstGeom prst="rect">
            <a:avLst/>
          </a:prstGeom>
          <a:ln>
            <a:solidFill>
              <a:schemeClr val="tx1"/>
            </a:solidFill>
          </a:ln>
        </p:spPr>
      </p:pic>
      <p:pic>
        <p:nvPicPr>
          <p:cNvPr id="11" name="Picture 10" descr="5.jpg"/>
          <p:cNvPicPr>
            <a:picLocks noChangeAspect="1"/>
          </p:cNvPicPr>
          <p:nvPr/>
        </p:nvPicPr>
        <p:blipFill>
          <a:blip r:embed="rId5" cstate="print"/>
          <a:srcRect l="10927" t="9655" r="15317" b="25978"/>
          <a:stretch>
            <a:fillRect/>
          </a:stretch>
        </p:blipFill>
        <p:spPr>
          <a:xfrm>
            <a:off x="8864553" y="1825626"/>
            <a:ext cx="3165389" cy="4689465"/>
          </a:xfrm>
          <a:prstGeom prst="rect">
            <a:avLst/>
          </a:prstGeom>
          <a:ln>
            <a:solidFill>
              <a:schemeClr val="tx1"/>
            </a:solidFill>
          </a:ln>
        </p:spPr>
      </p:pic>
    </p:spTree>
    <p:extLst>
      <p:ext uri="{BB962C8B-B14F-4D97-AF65-F5344CB8AC3E}">
        <p14:creationId xmlns:p14="http://schemas.microsoft.com/office/powerpoint/2010/main" val="161749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 in pregnancy: Is it safe?</a:t>
            </a:r>
          </a:p>
        </p:txBody>
      </p:sp>
      <p:sp>
        <p:nvSpPr>
          <p:cNvPr id="3" name="Content Placeholder 2"/>
          <p:cNvSpPr>
            <a:spLocks noGrp="1"/>
          </p:cNvSpPr>
          <p:nvPr>
            <p:ph idx="1"/>
          </p:nvPr>
        </p:nvSpPr>
        <p:spPr/>
        <p:txBody>
          <a:bodyPr>
            <a:normAutofit/>
          </a:bodyPr>
          <a:lstStyle/>
          <a:p>
            <a:r>
              <a:rPr lang="en-US" dirty="0"/>
              <a:t>Probably</a:t>
            </a:r>
          </a:p>
          <a:p>
            <a:pPr lvl="1"/>
            <a:r>
              <a:rPr lang="en-US" dirty="0"/>
              <a:t>No known deleterious effects to the human fetus documented. </a:t>
            </a:r>
          </a:p>
          <a:p>
            <a:pPr lvl="1"/>
            <a:r>
              <a:rPr lang="en-US" dirty="0"/>
              <a:t>ACR approves of MR imaging of the pregnant patient in any trimester.</a:t>
            </a:r>
          </a:p>
          <a:p>
            <a:pPr lvl="1"/>
            <a:r>
              <a:rPr lang="en-US" dirty="0"/>
              <a:t>Although there is no ionizing radiation, radiofrequency energy used in MR does deposit energy in the patient as heat. The fetal temperature rise is felt to be less than those required for </a:t>
            </a:r>
            <a:r>
              <a:rPr lang="en-US" dirty="0" err="1"/>
              <a:t>teratogenesis</a:t>
            </a:r>
            <a:r>
              <a:rPr lang="en-US" dirty="0"/>
              <a:t>.</a:t>
            </a:r>
          </a:p>
          <a:p>
            <a:pPr lvl="1"/>
            <a:r>
              <a:rPr lang="en-US" dirty="0"/>
              <a:t>Other theoretic risks include noise exposure.</a:t>
            </a:r>
          </a:p>
          <a:p>
            <a:pPr lvl="1"/>
            <a:r>
              <a:rPr lang="en-US" dirty="0"/>
              <a:t>Potential risks versus benefits should be assessed on a case by case basis.</a:t>
            </a:r>
          </a:p>
          <a:p>
            <a:pPr lvl="1"/>
            <a:r>
              <a:rPr lang="en-US" dirty="0"/>
              <a:t>Gadolinium based contrast agents are known to cross the placenta and be taken up by fetus. They are classified as Category C in pregnancy and should be avoided.</a:t>
            </a:r>
          </a:p>
          <a:p>
            <a:endParaRPr lang="en-US" dirty="0"/>
          </a:p>
        </p:txBody>
      </p:sp>
    </p:spTree>
    <p:extLst>
      <p:ext uri="{BB962C8B-B14F-4D97-AF65-F5344CB8AC3E}">
        <p14:creationId xmlns:p14="http://schemas.microsoft.com/office/powerpoint/2010/main" val="3943106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5" name="Content Placeholder 4"/>
          <p:cNvSpPr>
            <a:spLocks noGrp="1"/>
          </p:cNvSpPr>
          <p:nvPr>
            <p:ph idx="1"/>
          </p:nvPr>
        </p:nvSpPr>
        <p:spPr/>
        <p:txBody>
          <a:bodyPr>
            <a:normAutofit fontScale="77500" lnSpcReduction="20000"/>
          </a:bodyPr>
          <a:lstStyle/>
          <a:p>
            <a:r>
              <a:rPr lang="en-US" dirty="0"/>
              <a:t>MRI can be performed safely and quickly in the pregnant patient with abdominal pain</a:t>
            </a:r>
          </a:p>
          <a:p>
            <a:r>
              <a:rPr lang="en-US" dirty="0"/>
              <a:t>SSFSE sequences are the mainstay of the protocol, and are relatively insensitive to maternal and fetal motion</a:t>
            </a:r>
          </a:p>
          <a:p>
            <a:r>
              <a:rPr lang="en-US" dirty="0"/>
              <a:t>Blooming on gradient echo sequences can aid in identifying a normal, gas-filled appendix</a:t>
            </a:r>
          </a:p>
          <a:p>
            <a:r>
              <a:rPr lang="en-US" dirty="0"/>
              <a:t>Blooming can help to diagnose </a:t>
            </a:r>
            <a:r>
              <a:rPr lang="en-US" dirty="0" err="1"/>
              <a:t>appendicoliths</a:t>
            </a:r>
            <a:r>
              <a:rPr lang="en-US" dirty="0"/>
              <a:t> as well as urinary tract calculi</a:t>
            </a:r>
          </a:p>
          <a:p>
            <a:r>
              <a:rPr lang="en-US" dirty="0" err="1"/>
              <a:t>bSSFP</a:t>
            </a:r>
            <a:r>
              <a:rPr lang="en-US" dirty="0"/>
              <a:t> images can aid in differentiating a gas-filled appendix from adjacent dilated veins</a:t>
            </a:r>
          </a:p>
          <a:p>
            <a:r>
              <a:rPr lang="en-US" dirty="0"/>
              <a:t>Adding fat suppression to T1 weighted spoiled gradient echo images can make identifying hemorrhage easier</a:t>
            </a:r>
          </a:p>
          <a:p>
            <a:r>
              <a:rPr lang="en-US" dirty="0"/>
              <a:t>Don’t assume the pregnancy is intrauterine</a:t>
            </a:r>
          </a:p>
          <a:p>
            <a:r>
              <a:rPr lang="en-US" dirty="0"/>
              <a:t>Don’t forget to look at the placenta</a:t>
            </a:r>
          </a:p>
          <a:p>
            <a:r>
              <a:rPr lang="en-US" dirty="0"/>
              <a:t>Think about other common pathologic processes besides appendicitis</a:t>
            </a:r>
          </a:p>
        </p:txBody>
      </p:sp>
    </p:spTree>
    <p:extLst>
      <p:ext uri="{BB962C8B-B14F-4D97-AF65-F5344CB8AC3E}">
        <p14:creationId xmlns:p14="http://schemas.microsoft.com/office/powerpoint/2010/main" val="207701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 for RLQ Pain in Pregnancy: How I do it</a:t>
            </a:r>
          </a:p>
        </p:txBody>
      </p:sp>
      <p:sp>
        <p:nvSpPr>
          <p:cNvPr id="3" name="Content Placeholder 2"/>
          <p:cNvSpPr>
            <a:spLocks noGrp="1"/>
          </p:cNvSpPr>
          <p:nvPr>
            <p:ph idx="1"/>
          </p:nvPr>
        </p:nvSpPr>
        <p:spPr/>
        <p:txBody>
          <a:bodyPr/>
          <a:lstStyle/>
          <a:p>
            <a:r>
              <a:rPr lang="en-US" dirty="0"/>
              <a:t>T2 Single Shot Fast Spin Echo</a:t>
            </a:r>
          </a:p>
          <a:p>
            <a:pPr lvl="1"/>
            <a:r>
              <a:rPr lang="en-US" dirty="0"/>
              <a:t>Axial, Sagittal and Coronal</a:t>
            </a:r>
          </a:p>
          <a:p>
            <a:r>
              <a:rPr lang="en-US" dirty="0"/>
              <a:t>Balanced Steady State Free Precession (</a:t>
            </a:r>
            <a:r>
              <a:rPr lang="en-US" dirty="0" err="1"/>
              <a:t>bSSFP</a:t>
            </a:r>
            <a:r>
              <a:rPr lang="en-US" dirty="0"/>
              <a:t>, FIESTA, </a:t>
            </a:r>
            <a:r>
              <a:rPr lang="en-US" dirty="0" err="1"/>
              <a:t>TruFISP</a:t>
            </a:r>
            <a:r>
              <a:rPr lang="en-US" dirty="0"/>
              <a:t>, </a:t>
            </a:r>
            <a:r>
              <a:rPr lang="en-US" dirty="0" err="1"/>
              <a:t>etc</a:t>
            </a:r>
            <a:r>
              <a:rPr lang="en-US" dirty="0"/>
              <a:t>)</a:t>
            </a:r>
          </a:p>
          <a:p>
            <a:pPr lvl="1"/>
            <a:r>
              <a:rPr lang="en-US" dirty="0"/>
              <a:t>Axial and Coronal</a:t>
            </a:r>
          </a:p>
          <a:p>
            <a:r>
              <a:rPr lang="en-US" dirty="0"/>
              <a:t>Axial t1 gradient echo, dual echo, in and out of phase</a:t>
            </a:r>
          </a:p>
          <a:p>
            <a:r>
              <a:rPr lang="en-US" dirty="0"/>
              <a:t>Axial T2 SSFSE with fat suppression</a:t>
            </a:r>
          </a:p>
          <a:p>
            <a:r>
              <a:rPr lang="en-US" dirty="0"/>
              <a:t>Axial T1 fast spoiled gradient echo with fat suppression</a:t>
            </a:r>
          </a:p>
        </p:txBody>
      </p:sp>
    </p:spTree>
    <p:extLst>
      <p:ext uri="{BB962C8B-B14F-4D97-AF65-F5344CB8AC3E}">
        <p14:creationId xmlns:p14="http://schemas.microsoft.com/office/powerpoint/2010/main" val="205497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Aortocaval</a:t>
            </a:r>
            <a:r>
              <a:rPr lang="en-US" dirty="0"/>
              <a:t> compression and respiratory motion</a:t>
            </a:r>
          </a:p>
        </p:txBody>
      </p:sp>
      <p:pic>
        <p:nvPicPr>
          <p:cNvPr id="6" name="Content Placeholder 5"/>
          <p:cNvPicPr>
            <a:picLocks noGrp="1" noChangeAspect="1"/>
          </p:cNvPicPr>
          <p:nvPr>
            <p:ph sz="half" idx="1"/>
          </p:nvPr>
        </p:nvPicPr>
        <p:blipFill>
          <a:blip r:embed="rId2"/>
          <a:stretch>
            <a:fillRect/>
          </a:stretch>
        </p:blipFill>
        <p:spPr>
          <a:xfrm>
            <a:off x="1066595" y="2120515"/>
            <a:ext cx="4724809" cy="3761558"/>
          </a:xfrm>
          <a:prstGeom prst="rect">
            <a:avLst/>
          </a:prstGeom>
        </p:spPr>
      </p:pic>
      <p:sp>
        <p:nvSpPr>
          <p:cNvPr id="5" name="Content Placeholder 4"/>
          <p:cNvSpPr>
            <a:spLocks noGrp="1"/>
          </p:cNvSpPr>
          <p:nvPr>
            <p:ph sz="half" idx="2"/>
          </p:nvPr>
        </p:nvSpPr>
        <p:spPr/>
        <p:txBody>
          <a:bodyPr>
            <a:normAutofit fontScale="92500"/>
          </a:bodyPr>
          <a:lstStyle/>
          <a:p>
            <a:r>
              <a:rPr lang="en-US" dirty="0"/>
              <a:t>Pregnant women, especially later in 2</a:t>
            </a:r>
            <a:r>
              <a:rPr lang="en-US" baseline="30000" dirty="0"/>
              <a:t>nd</a:t>
            </a:r>
            <a:r>
              <a:rPr lang="en-US" dirty="0"/>
              <a:t> and 3</a:t>
            </a:r>
            <a:r>
              <a:rPr lang="en-US" baseline="30000" dirty="0"/>
              <a:t>rd</a:t>
            </a:r>
            <a:r>
              <a:rPr lang="en-US" dirty="0"/>
              <a:t> trimesters can have limited breath hold capacity.</a:t>
            </a:r>
          </a:p>
          <a:p>
            <a:r>
              <a:rPr lang="en-US" dirty="0"/>
              <a:t>Compression of IVC can contribute to hypotension, tachycardia, even fainting.</a:t>
            </a:r>
          </a:p>
          <a:p>
            <a:r>
              <a:rPr lang="en-US" dirty="0">
                <a:solidFill>
                  <a:srgbClr val="FFFF00"/>
                </a:solidFill>
              </a:rPr>
              <a:t>Prone positioning or 10-20 degrees of left lateral tilt by placing a foam pillow under the patients right side can be helpful.</a:t>
            </a:r>
          </a:p>
        </p:txBody>
      </p:sp>
      <p:sp>
        <p:nvSpPr>
          <p:cNvPr id="7" name="Up Arrow 6"/>
          <p:cNvSpPr/>
          <p:nvPr/>
        </p:nvSpPr>
        <p:spPr>
          <a:xfrm>
            <a:off x="4389120" y="3474720"/>
            <a:ext cx="365760" cy="142646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3108756" y="4596384"/>
            <a:ext cx="243840" cy="1182624"/>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5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Use T2 Single Shot Fast Spin Echo Sequences</a:t>
            </a:r>
          </a:p>
        </p:txBody>
      </p:sp>
      <p:sp>
        <p:nvSpPr>
          <p:cNvPr id="3" name="Content Placeholder 2"/>
          <p:cNvSpPr>
            <a:spLocks noGrp="1"/>
          </p:cNvSpPr>
          <p:nvPr>
            <p:ph sz="half" idx="1"/>
          </p:nvPr>
        </p:nvSpPr>
        <p:spPr/>
        <p:txBody>
          <a:bodyPr>
            <a:normAutofit fontScale="77500" lnSpcReduction="20000"/>
          </a:bodyPr>
          <a:lstStyle/>
          <a:p>
            <a:r>
              <a:rPr lang="en-US" dirty="0"/>
              <a:t>Single shot: entire matrix for an individual image obtained with one 90 degree excitation.</a:t>
            </a:r>
          </a:p>
          <a:p>
            <a:r>
              <a:rPr lang="en-US" dirty="0"/>
              <a:t>Half acquisition makes acquisition rapid, with each image typically obtained in under 1 second.</a:t>
            </a:r>
          </a:p>
          <a:p>
            <a:r>
              <a:rPr lang="en-US" dirty="0"/>
              <a:t>Images are relatively insensitive to fetal and maternal motion.</a:t>
            </a:r>
          </a:p>
          <a:p>
            <a:r>
              <a:rPr lang="en-US" dirty="0"/>
              <a:t>Acquire in transverse, coronal and sagittal planes.</a:t>
            </a:r>
          </a:p>
          <a:p>
            <a:r>
              <a:rPr lang="en-US" dirty="0"/>
              <a:t>Downside: The multiple 180 degree pulses mean that these sequences deposit more energy (higher SAR) than gradient echo or conventional spin echo/fast spin echo sequences.</a:t>
            </a:r>
          </a:p>
        </p:txBody>
      </p:sp>
      <p:pic>
        <p:nvPicPr>
          <p:cNvPr id="5" name="Content Placeholder 4"/>
          <p:cNvPicPr>
            <a:picLocks noGrp="1" noChangeAspect="1"/>
          </p:cNvPicPr>
          <p:nvPr>
            <p:ph sz="half" idx="2"/>
          </p:nvPr>
        </p:nvPicPr>
        <p:blipFill>
          <a:blip r:embed="rId2"/>
          <a:stretch>
            <a:fillRect/>
          </a:stretch>
        </p:blipFill>
        <p:spPr>
          <a:xfrm>
            <a:off x="6982813" y="1882750"/>
            <a:ext cx="3560373" cy="4237087"/>
          </a:xfrm>
          <a:prstGeom prst="rect">
            <a:avLst/>
          </a:prstGeom>
        </p:spPr>
      </p:pic>
    </p:spTree>
    <p:extLst>
      <p:ext uri="{BB962C8B-B14F-4D97-AF65-F5344CB8AC3E}">
        <p14:creationId xmlns:p14="http://schemas.microsoft.com/office/powerpoint/2010/main" val="63748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Fat stranding on T2 SSFSE can appear as hazy HYPOINTENSITY in the fat</a:t>
            </a:r>
          </a:p>
        </p:txBody>
      </p:sp>
      <p:pic>
        <p:nvPicPr>
          <p:cNvPr id="6" name="Content Placeholder 5"/>
          <p:cNvPicPr>
            <a:picLocks noGrp="1" noChangeAspect="1"/>
          </p:cNvPicPr>
          <p:nvPr>
            <p:ph idx="1"/>
          </p:nvPr>
        </p:nvPicPr>
        <p:blipFill rotWithShape="1">
          <a:blip r:embed="rId2"/>
          <a:srcRect l="1" t="72" r="-462" b="1"/>
          <a:stretch/>
        </p:blipFill>
        <p:spPr>
          <a:xfrm>
            <a:off x="1637576" y="1568403"/>
            <a:ext cx="4081233" cy="5077129"/>
          </a:xfrm>
          <a:prstGeom prst="rect">
            <a:avLst/>
          </a:prstGeom>
        </p:spPr>
      </p:pic>
      <p:pic>
        <p:nvPicPr>
          <p:cNvPr id="7" name="Picture 6"/>
          <p:cNvPicPr>
            <a:picLocks noChangeAspect="1"/>
          </p:cNvPicPr>
          <p:nvPr/>
        </p:nvPicPr>
        <p:blipFill>
          <a:blip r:embed="rId3"/>
          <a:stretch>
            <a:fillRect/>
          </a:stretch>
        </p:blipFill>
        <p:spPr>
          <a:xfrm>
            <a:off x="6674922" y="1568403"/>
            <a:ext cx="4029654" cy="5061246"/>
          </a:xfrm>
          <a:prstGeom prst="rect">
            <a:avLst/>
          </a:prstGeom>
        </p:spPr>
      </p:pic>
      <p:sp>
        <p:nvSpPr>
          <p:cNvPr id="8" name="Left Arrow 7"/>
          <p:cNvSpPr/>
          <p:nvPr/>
        </p:nvSpPr>
        <p:spPr>
          <a:xfrm>
            <a:off x="3377184" y="2987040"/>
            <a:ext cx="1438656" cy="365760"/>
          </a:xfrm>
          <a:prstGeom prst="lef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39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Fat suppressed T2 SSFSE or STIR aid in identifying fluid and inflammation</a:t>
            </a:r>
          </a:p>
        </p:txBody>
      </p:sp>
      <p:pic>
        <p:nvPicPr>
          <p:cNvPr id="6" name="Content Placeholder 5"/>
          <p:cNvPicPr>
            <a:picLocks noGrp="1" noChangeAspect="1"/>
          </p:cNvPicPr>
          <p:nvPr>
            <p:ph sz="half" idx="1"/>
          </p:nvPr>
        </p:nvPicPr>
        <p:blipFill>
          <a:blip r:embed="rId2"/>
          <a:stretch>
            <a:fillRect/>
          </a:stretch>
        </p:blipFill>
        <p:spPr>
          <a:xfrm>
            <a:off x="877603" y="2318652"/>
            <a:ext cx="5102794" cy="3365284"/>
          </a:xfrm>
          <a:prstGeom prst="rect">
            <a:avLst/>
          </a:prstGeom>
        </p:spPr>
      </p:pic>
      <p:pic>
        <p:nvPicPr>
          <p:cNvPr id="7" name="Content Placeholder 6"/>
          <p:cNvPicPr>
            <a:picLocks noGrp="1" noChangeAspect="1"/>
          </p:cNvPicPr>
          <p:nvPr>
            <p:ph sz="half" idx="2"/>
          </p:nvPr>
        </p:nvPicPr>
        <p:blipFill>
          <a:blip r:embed="rId3"/>
          <a:stretch>
            <a:fillRect/>
          </a:stretch>
        </p:blipFill>
        <p:spPr>
          <a:xfrm>
            <a:off x="6242304" y="2318652"/>
            <a:ext cx="4978816" cy="3408118"/>
          </a:xfrm>
          <a:prstGeom prst="rect">
            <a:avLst/>
          </a:prstGeom>
        </p:spPr>
      </p:pic>
    </p:spTree>
    <p:extLst>
      <p:ext uri="{BB962C8B-B14F-4D97-AF65-F5344CB8AC3E}">
        <p14:creationId xmlns:p14="http://schemas.microsoft.com/office/powerpoint/2010/main" val="34924536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7469</TotalTime>
  <Words>1662</Words>
  <Application>Microsoft Macintosh PowerPoint</Application>
  <PresentationFormat>Widescreen</PresentationFormat>
  <Paragraphs>179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Calibri Light</vt:lpstr>
      <vt:lpstr>Arial</vt:lpstr>
      <vt:lpstr>Office Theme</vt:lpstr>
      <vt:lpstr>MRI of acute abdominal pain in pregnancy: Tips for success</vt:lpstr>
      <vt:lpstr>I have no disclosures</vt:lpstr>
      <vt:lpstr>Goals</vt:lpstr>
      <vt:lpstr>MRI in pregnancy: Is it safe?</vt:lpstr>
      <vt:lpstr>MRI for RLQ Pain in Pregnancy: How I do it</vt:lpstr>
      <vt:lpstr>Aortocaval compression and respiratory motion</vt:lpstr>
      <vt:lpstr>Use T2 Single Shot Fast Spin Echo Sequences</vt:lpstr>
      <vt:lpstr>Fat stranding on T2 SSFSE can appear as hazy HYPOINTENSITY in the fat</vt:lpstr>
      <vt:lpstr>Fat suppressed T2 SSFSE or STIR aid in identifying fluid and inflammation</vt:lpstr>
      <vt:lpstr>Can’t find the appendix? Don’t worry</vt:lpstr>
      <vt:lpstr>Identifying the normal appendix: Blooming on gradient echo (GRE) images</vt:lpstr>
      <vt:lpstr>PowerPoint Presentation</vt:lpstr>
      <vt:lpstr>Blooming can aid in identifying appendicoliths and renal calculi</vt:lpstr>
      <vt:lpstr>PowerPoint Presentation</vt:lpstr>
      <vt:lpstr>Hydronephrosis can be physiologic during pregnancy</vt:lpstr>
      <vt:lpstr>Fat Suppressed T1 weighted gradient echo sequences can make identifying blood products easier.</vt:lpstr>
      <vt:lpstr>PowerPoint Presentation</vt:lpstr>
      <vt:lpstr>Don’t assume the pregnancy is intrauterine</vt:lpstr>
      <vt:lpstr>Don’t assume the pregnancy is intrauterine</vt:lpstr>
      <vt:lpstr>Don’t assume the pregnancy is intrauterine</vt:lpstr>
      <vt:lpstr>Don’t assume the pregnancy is intrauterine</vt:lpstr>
      <vt:lpstr>Cornual vs Interstitial vs Angular Pregnancy?</vt:lpstr>
      <vt:lpstr>Interstitial pregnancy</vt:lpstr>
      <vt:lpstr>Angular Pregnancy</vt:lpstr>
      <vt:lpstr>Don’t forget to look at the placenta</vt:lpstr>
      <vt:lpstr>Normal Placenta</vt:lpstr>
      <vt:lpstr>Don’t forget about the placenta</vt:lpstr>
      <vt:lpstr>Don’t forget the placenta: Placenta Accreta</vt:lpstr>
      <vt:lpstr>Placenta Accreta</vt:lpstr>
      <vt:lpstr>Placenta Accreta</vt:lpstr>
      <vt:lpstr>Placenta Percreta</vt:lpstr>
      <vt:lpstr>Think outside of the appendix</vt:lpstr>
      <vt:lpstr>Think outside of the appendix: SBO</vt:lpstr>
      <vt:lpstr>Think outside of the appendix: Cholecystitis</vt:lpstr>
      <vt:lpstr>Think outside of the appendix: Choledocholithiasis</vt:lpstr>
      <vt:lpstr>Think outside of the appendix: Colitis</vt:lpstr>
      <vt:lpstr>Think outside of the appendix: Diverticulitis</vt:lpstr>
      <vt:lpstr>Think outside of the appendix: Degenerating Fibroids (and subchorionic hemorrhage)</vt:lpstr>
      <vt:lpstr>Think outside of the appendix: Ovarian Torsion</vt:lpstr>
      <vt:lpstr>Conclusion</vt:lpstr>
    </vt:vector>
  </TitlesOfParts>
  <Company>Kaiser Permanente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Outside the Appendix: MRI of Right Lower Quadrant Pain in Pregnancy</dc:title>
  <dc:creator>REX A. PARKER</dc:creator>
  <cp:lastModifiedBy>Raptis, Constantine</cp:lastModifiedBy>
  <cp:revision>51</cp:revision>
  <dcterms:created xsi:type="dcterms:W3CDTF">2016-07-06T15:49:17Z</dcterms:created>
  <dcterms:modified xsi:type="dcterms:W3CDTF">2017-04-27T13:06:47Z</dcterms:modified>
</cp:coreProperties>
</file>