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9"/>
  </p:notesMasterIdLst>
  <p:sldIdLst>
    <p:sldId id="256" r:id="rId2"/>
    <p:sldId id="320" r:id="rId3"/>
    <p:sldId id="257" r:id="rId4"/>
    <p:sldId id="310" r:id="rId5"/>
    <p:sldId id="258" r:id="rId6"/>
    <p:sldId id="316" r:id="rId7"/>
    <p:sldId id="259" r:id="rId8"/>
    <p:sldId id="260" r:id="rId9"/>
    <p:sldId id="262" r:id="rId10"/>
    <p:sldId id="288" r:id="rId11"/>
    <p:sldId id="317" r:id="rId12"/>
    <p:sldId id="265" r:id="rId13"/>
    <p:sldId id="267" r:id="rId14"/>
    <p:sldId id="266" r:id="rId15"/>
    <p:sldId id="268" r:id="rId16"/>
    <p:sldId id="319" r:id="rId17"/>
    <p:sldId id="283" r:id="rId18"/>
    <p:sldId id="311" r:id="rId19"/>
    <p:sldId id="284" r:id="rId20"/>
    <p:sldId id="312" r:id="rId21"/>
    <p:sldId id="263" r:id="rId22"/>
    <p:sldId id="264" r:id="rId23"/>
    <p:sldId id="269" r:id="rId24"/>
    <p:sldId id="270" r:id="rId25"/>
    <p:sldId id="281" r:id="rId26"/>
    <p:sldId id="271" r:id="rId27"/>
    <p:sldId id="272" r:id="rId28"/>
    <p:sldId id="273" r:id="rId29"/>
    <p:sldId id="313" r:id="rId30"/>
    <p:sldId id="314" r:id="rId31"/>
    <p:sldId id="285" r:id="rId32"/>
    <p:sldId id="282" r:id="rId33"/>
    <p:sldId id="287" r:id="rId34"/>
    <p:sldId id="291" r:id="rId35"/>
    <p:sldId id="289" r:id="rId36"/>
    <p:sldId id="290"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276" r:id="rId52"/>
    <p:sldId id="277" r:id="rId53"/>
    <p:sldId id="306" r:id="rId54"/>
    <p:sldId id="315" r:id="rId55"/>
    <p:sldId id="307" r:id="rId56"/>
    <p:sldId id="274" r:id="rId57"/>
    <p:sldId id="318"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ECF0B3-4AE4-7C45-A75F-73EB67C47716}">
          <p14:sldIdLst>
            <p14:sldId id="256"/>
            <p14:sldId id="320"/>
            <p14:sldId id="257"/>
            <p14:sldId id="310"/>
            <p14:sldId id="258"/>
            <p14:sldId id="316"/>
            <p14:sldId id="259"/>
            <p14:sldId id="260"/>
            <p14:sldId id="262"/>
            <p14:sldId id="288"/>
            <p14:sldId id="317"/>
            <p14:sldId id="265"/>
            <p14:sldId id="267"/>
            <p14:sldId id="266"/>
            <p14:sldId id="268"/>
            <p14:sldId id="319"/>
            <p14:sldId id="283"/>
            <p14:sldId id="311"/>
            <p14:sldId id="284"/>
            <p14:sldId id="312"/>
            <p14:sldId id="263"/>
            <p14:sldId id="264"/>
            <p14:sldId id="269"/>
            <p14:sldId id="270"/>
            <p14:sldId id="281"/>
            <p14:sldId id="271"/>
            <p14:sldId id="272"/>
            <p14:sldId id="273"/>
            <p14:sldId id="313"/>
            <p14:sldId id="314"/>
            <p14:sldId id="285"/>
            <p14:sldId id="282"/>
            <p14:sldId id="287"/>
            <p14:sldId id="291"/>
            <p14:sldId id="289"/>
            <p14:sldId id="290"/>
            <p14:sldId id="292"/>
            <p14:sldId id="293"/>
            <p14:sldId id="294"/>
            <p14:sldId id="295"/>
            <p14:sldId id="296"/>
            <p14:sldId id="297"/>
            <p14:sldId id="298"/>
            <p14:sldId id="299"/>
            <p14:sldId id="300"/>
            <p14:sldId id="301"/>
            <p14:sldId id="302"/>
            <p14:sldId id="303"/>
            <p14:sldId id="304"/>
            <p14:sldId id="305"/>
            <p14:sldId id="276"/>
            <p14:sldId id="277"/>
            <p14:sldId id="306"/>
            <p14:sldId id="315"/>
            <p14:sldId id="307"/>
            <p14:sldId id="274"/>
            <p14:sldId id="31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68" autoAdjust="0"/>
  </p:normalViewPr>
  <p:slideViewPr>
    <p:cSldViewPr snapToGrid="0" snapToObjects="1">
      <p:cViewPr varScale="1">
        <p:scale>
          <a:sx n="79" d="100"/>
          <a:sy n="79" d="100"/>
        </p:scale>
        <p:origin x="-154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B21AAA-A3F5-6C4A-9F05-74083AD790F3}" type="datetimeFigureOut">
              <a:rPr lang="en-US" smtClean="0"/>
              <a:t>4/26/17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B4D720-DFBC-7441-8EDC-B32CEDAC7C09}" type="slidenum">
              <a:rPr lang="en-US" smtClean="0"/>
              <a:t>‹#›</a:t>
            </a:fld>
            <a:endParaRPr lang="en-US"/>
          </a:p>
        </p:txBody>
      </p:sp>
    </p:spTree>
    <p:extLst>
      <p:ext uri="{BB962C8B-B14F-4D97-AF65-F5344CB8AC3E}">
        <p14:creationId xmlns:p14="http://schemas.microsoft.com/office/powerpoint/2010/main" val="40224154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Expiration images are performed</a:t>
            </a:r>
            <a:r>
              <a:rPr lang="en-US" baseline="0" dirty="0"/>
              <a:t> </a:t>
            </a:r>
            <a:r>
              <a:rPr lang="en-US" b="1" baseline="0" dirty="0"/>
              <a:t>sequential with acquisition </a:t>
            </a:r>
          </a:p>
          <a:p>
            <a:pPr marL="628650" lvl="1" indent="-171450">
              <a:buFont typeface="Arial" panose="020B0604020202020204" pitchFamily="34" charset="0"/>
              <a:buChar char="•"/>
            </a:pPr>
            <a:r>
              <a:rPr lang="en-US" b="0" baseline="0" dirty="0"/>
              <a:t>(step and shoot… in between individual axial scans the table is moved to the next z-position)</a:t>
            </a:r>
          </a:p>
          <a:p>
            <a:pPr marL="171450" indent="-171450">
              <a:buFont typeface="Arial" panose="020B0604020202020204" pitchFamily="34" charset="0"/>
              <a:buChar char="•"/>
            </a:pPr>
            <a:r>
              <a:rPr lang="en-US" b="1" baseline="0" dirty="0"/>
              <a:t>Inspiration used to reconstruct coronals </a:t>
            </a:r>
          </a:p>
          <a:p>
            <a:endParaRPr lang="en-US" baseline="0" dirty="0"/>
          </a:p>
          <a:p>
            <a:r>
              <a:rPr lang="en-US" baseline="0" dirty="0" err="1"/>
              <a:t>Scaheffer</a:t>
            </a:r>
            <a:r>
              <a:rPr lang="en-US" baseline="0" dirty="0"/>
              <a:t>, William G 3/10/72, </a:t>
            </a:r>
            <a:r>
              <a:rPr lang="en-US" baseline="0" dirty="0" err="1"/>
              <a:t>centrilobular</a:t>
            </a:r>
            <a:r>
              <a:rPr lang="en-US" baseline="0" dirty="0"/>
              <a:t> nodules, and air trapping, CHP </a:t>
            </a:r>
            <a:r>
              <a:rPr lang="en-US" baseline="0" dirty="0">
                <a:sym typeface="Wingdings" panose="05000000000000000000" pitchFamily="2" charset="2"/>
              </a:rPr>
              <a:t> history of pigeon exposure as he cleaned escalators at malls outside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4</a:t>
            </a:fld>
            <a:endParaRPr lang="en-US"/>
          </a:p>
        </p:txBody>
      </p:sp>
    </p:spTree>
    <p:extLst>
      <p:ext uri="{BB962C8B-B14F-4D97-AF65-F5344CB8AC3E}">
        <p14:creationId xmlns:p14="http://schemas.microsoft.com/office/powerpoint/2010/main" val="2361828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Lower lobe</a:t>
            </a:r>
          </a:p>
          <a:p>
            <a:pPr marL="171450" indent="-171450">
              <a:buFont typeface="Arial" panose="020B0604020202020204" pitchFamily="34" charset="0"/>
              <a:buChar char="•"/>
            </a:pPr>
            <a:r>
              <a:rPr lang="en-US" dirty="0"/>
              <a:t>Diffuse or </a:t>
            </a:r>
            <a:r>
              <a:rPr lang="en-US" dirty="0" err="1"/>
              <a:t>peribronchovascular</a:t>
            </a:r>
            <a:endParaRPr lang="en-US" dirty="0"/>
          </a:p>
          <a:p>
            <a:pPr marL="171450" indent="-171450">
              <a:buFont typeface="Arial" panose="020B0604020202020204" pitchFamily="34" charset="0"/>
              <a:buChar char="•"/>
            </a:pPr>
            <a:r>
              <a:rPr lang="en-US" b="1" dirty="0" err="1"/>
              <a:t>Subpleural</a:t>
            </a:r>
            <a:r>
              <a:rPr lang="en-US" b="1" baseline="0" dirty="0"/>
              <a:t> sparring (about 20% of cases)</a:t>
            </a:r>
          </a:p>
          <a:p>
            <a:pPr marL="171450" indent="-171450">
              <a:buFont typeface="Arial" panose="020B0604020202020204" pitchFamily="34" charset="0"/>
              <a:buChar char="•"/>
            </a:pPr>
            <a:r>
              <a:rPr lang="en-US" b="1" baseline="0" dirty="0"/>
              <a:t>Ground glass, reticulation</a:t>
            </a:r>
          </a:p>
          <a:p>
            <a:pPr marL="171450" indent="-171450">
              <a:buFont typeface="Arial" panose="020B0604020202020204" pitchFamily="34" charset="0"/>
              <a:buChar char="•"/>
            </a:pPr>
            <a:r>
              <a:rPr lang="en-US" baseline="0" dirty="0"/>
              <a:t>Traction bronchiectasis</a:t>
            </a:r>
          </a:p>
          <a:p>
            <a:pPr marL="171450" indent="-171450">
              <a:buFont typeface="Arial" panose="020B0604020202020204" pitchFamily="34" charset="0"/>
              <a:buChar char="•"/>
            </a:pPr>
            <a:r>
              <a:rPr lang="en-US" baseline="0" dirty="0"/>
              <a:t>RARE honeycombing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13</a:t>
            </a:fld>
            <a:endParaRPr lang="en-US"/>
          </a:p>
        </p:txBody>
      </p:sp>
    </p:spTree>
    <p:extLst>
      <p:ext uri="{BB962C8B-B14F-4D97-AF65-F5344CB8AC3E}">
        <p14:creationId xmlns:p14="http://schemas.microsoft.com/office/powerpoint/2010/main" val="7732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Surgical lung biopsy if</a:t>
            </a:r>
            <a:r>
              <a:rPr lang="en-US" baseline="0" dirty="0"/>
              <a:t> needed (wont need one if known CTD)</a:t>
            </a:r>
          </a:p>
          <a:p>
            <a:pPr marL="171450" indent="-171450">
              <a:buFont typeface="Arial" panose="020B0604020202020204" pitchFamily="34" charset="0"/>
              <a:buChar char="•"/>
            </a:pPr>
            <a:r>
              <a:rPr lang="en-US" baseline="0" dirty="0"/>
              <a:t>Cellular pattern:</a:t>
            </a:r>
          </a:p>
          <a:p>
            <a:pPr marL="628650" lvl="1" indent="-171450">
              <a:buFont typeface="Arial" panose="020B0604020202020204" pitchFamily="34" charset="0"/>
              <a:buChar char="•"/>
            </a:pPr>
            <a:r>
              <a:rPr lang="en-US" baseline="0" dirty="0"/>
              <a:t>Mild to moderate interstitial chronic inflammation</a:t>
            </a:r>
          </a:p>
          <a:p>
            <a:pPr marL="628650" lvl="1" indent="-171450">
              <a:buFont typeface="Arial" panose="020B0604020202020204" pitchFamily="34" charset="0"/>
              <a:buChar char="•"/>
            </a:pPr>
            <a:r>
              <a:rPr lang="en-US" baseline="0" dirty="0"/>
              <a:t>Type II pneumocyte hyperplasia</a:t>
            </a:r>
          </a:p>
          <a:p>
            <a:pPr marL="171450" indent="-171450">
              <a:buFont typeface="Arial" panose="020B0604020202020204" pitchFamily="34" charset="0"/>
              <a:buChar char="•"/>
            </a:pPr>
            <a:r>
              <a:rPr lang="en-US" baseline="0" dirty="0" err="1"/>
              <a:t>Fibrosing</a:t>
            </a:r>
            <a:r>
              <a:rPr lang="en-US" baseline="0" dirty="0"/>
              <a:t> pattern</a:t>
            </a:r>
          </a:p>
          <a:p>
            <a:pPr marL="628650" lvl="1" indent="-171450">
              <a:buFont typeface="Arial" panose="020B0604020202020204" pitchFamily="34" charset="0"/>
              <a:buChar char="•"/>
            </a:pPr>
            <a:r>
              <a:rPr lang="en-US" baseline="0" dirty="0"/>
              <a:t>Temporally homogenous and often diffuse</a:t>
            </a:r>
          </a:p>
          <a:p>
            <a:pPr marL="628650" lvl="1" indent="-171450">
              <a:buFont typeface="Arial" panose="020B0604020202020204" pitchFamily="34" charset="0"/>
              <a:buChar char="•"/>
            </a:pPr>
            <a:r>
              <a:rPr lang="en-US" baseline="0" dirty="0"/>
              <a:t>loose interstitial fibrosis with preserved architecture</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14</a:t>
            </a:fld>
            <a:endParaRPr lang="en-US"/>
          </a:p>
        </p:txBody>
      </p:sp>
    </p:spTree>
    <p:extLst>
      <p:ext uri="{BB962C8B-B14F-4D97-AF65-F5344CB8AC3E}">
        <p14:creationId xmlns:p14="http://schemas.microsoft.com/office/powerpoint/2010/main" val="279600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Patient with </a:t>
            </a:r>
            <a:r>
              <a:rPr lang="en-US" b="1" dirty="0"/>
              <a:t>scleroderma,</a:t>
            </a:r>
            <a:r>
              <a:rPr lang="en-US" b="1" baseline="0" dirty="0"/>
              <a:t> patulous esophagus</a:t>
            </a:r>
          </a:p>
          <a:p>
            <a:pPr marL="171450" indent="-171450">
              <a:buFont typeface="Arial" panose="020B0604020202020204" pitchFamily="34" charset="0"/>
              <a:buChar char="•"/>
            </a:pPr>
            <a:r>
              <a:rPr lang="en-US" b="1" baseline="0" dirty="0"/>
              <a:t>More of a </a:t>
            </a:r>
            <a:r>
              <a:rPr lang="en-US" b="1" baseline="0" dirty="0" err="1"/>
              <a:t>peribronchovascular</a:t>
            </a:r>
            <a:r>
              <a:rPr lang="en-US" b="1" baseline="0" dirty="0"/>
              <a:t> distribution  </a:t>
            </a:r>
            <a:endParaRPr lang="en-US" b="1" dirty="0"/>
          </a:p>
          <a:p>
            <a:endParaRPr lang="en-US" dirty="0"/>
          </a:p>
          <a:p>
            <a:r>
              <a:rPr lang="en-US" dirty="0"/>
              <a:t>Fibrotic form of NSIP [note the increase traction bronchiectasis]</a:t>
            </a:r>
          </a:p>
        </p:txBody>
      </p:sp>
      <p:sp>
        <p:nvSpPr>
          <p:cNvPr id="4" name="Slide Number Placeholder 3"/>
          <p:cNvSpPr>
            <a:spLocks noGrp="1"/>
          </p:cNvSpPr>
          <p:nvPr>
            <p:ph type="sldNum" sz="quarter" idx="10"/>
          </p:nvPr>
        </p:nvSpPr>
        <p:spPr/>
        <p:txBody>
          <a:bodyPr/>
          <a:lstStyle/>
          <a:p>
            <a:fld id="{FBB4D720-DFBC-7441-8EDC-B32CEDAC7C09}" type="slidenum">
              <a:rPr lang="en-US" smtClean="0"/>
              <a:t>15</a:t>
            </a:fld>
            <a:endParaRPr lang="en-US"/>
          </a:p>
        </p:txBody>
      </p:sp>
    </p:spTree>
    <p:extLst>
      <p:ext uri="{BB962C8B-B14F-4D97-AF65-F5344CB8AC3E}">
        <p14:creationId xmlns:p14="http://schemas.microsoft.com/office/powerpoint/2010/main" val="4164228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will present</a:t>
            </a:r>
            <a:r>
              <a:rPr lang="en-US" baseline="0" dirty="0"/>
              <a:t> initially with respiratory syndromes</a:t>
            </a:r>
          </a:p>
          <a:p>
            <a:endParaRPr lang="en-US" baseline="0" dirty="0"/>
          </a:p>
          <a:p>
            <a:pPr marL="171450" indent="-171450">
              <a:buFont typeface="Arial" panose="020B0604020202020204" pitchFamily="34" charset="0"/>
              <a:buChar char="•"/>
            </a:pPr>
            <a:r>
              <a:rPr lang="en-US" baseline="0" dirty="0"/>
              <a:t>A lot of people will have a few features of CTD and they fall into the undifferentiated CTD category; important because the prognosis is better</a:t>
            </a:r>
          </a:p>
          <a:p>
            <a:endParaRPr lang="en-US" baseline="0" dirty="0"/>
          </a:p>
          <a:p>
            <a:pPr marL="171450" indent="-171450">
              <a:buFont typeface="Arial" panose="020B0604020202020204" pitchFamily="34" charset="0"/>
              <a:buChar char="•"/>
            </a:pPr>
            <a:r>
              <a:rPr lang="en-US" b="1" baseline="0" dirty="0"/>
              <a:t>Patient on right with </a:t>
            </a:r>
            <a:r>
              <a:rPr lang="en-US" b="1" baseline="0" dirty="0" err="1"/>
              <a:t>antiynthetase</a:t>
            </a:r>
            <a:r>
              <a:rPr lang="en-US" b="1" baseline="0" dirty="0"/>
              <a:t> syndrome with reticulation and traction bronchiectasis; golfer (with </a:t>
            </a:r>
            <a:r>
              <a:rPr lang="en-US" b="1" baseline="0" dirty="0" err="1"/>
              <a:t>antisynthetase</a:t>
            </a:r>
            <a:r>
              <a:rPr lang="en-US" b="1" baseline="0" dirty="0"/>
              <a:t> syndrome)</a:t>
            </a:r>
          </a:p>
          <a:p>
            <a:pPr marL="628650" lvl="1" indent="-171450">
              <a:buFont typeface="Arial" panose="020B0604020202020204" pitchFamily="34" charset="0"/>
              <a:buChar char="•"/>
            </a:pPr>
            <a:r>
              <a:rPr lang="en-US" b="1" baseline="0" dirty="0"/>
              <a:t>Had characteristic mechanics hands </a:t>
            </a:r>
          </a:p>
          <a:p>
            <a:pPr marL="628650" lvl="1" indent="-171450">
              <a:buFont typeface="Arial" panose="020B0604020202020204" pitchFamily="34" charset="0"/>
              <a:buChar char="•"/>
            </a:pPr>
            <a:r>
              <a:rPr lang="en-US" b="1" baseline="0" dirty="0" err="1"/>
              <a:t>Weakenss</a:t>
            </a:r>
            <a:r>
              <a:rPr lang="en-US" b="1" baseline="0" dirty="0"/>
              <a:t> </a:t>
            </a:r>
          </a:p>
          <a:p>
            <a:pPr marL="628650" lvl="1" indent="-171450">
              <a:buFont typeface="Arial" panose="020B0604020202020204" pitchFamily="34" charset="0"/>
              <a:buChar char="•"/>
            </a:pPr>
            <a:r>
              <a:rPr lang="en-US" b="1" baseline="0" dirty="0"/>
              <a:t>Myopathy </a:t>
            </a:r>
          </a:p>
          <a:p>
            <a:pPr marL="628650" lvl="1" indent="-171450">
              <a:buFont typeface="Arial" panose="020B0604020202020204" pitchFamily="34" charset="0"/>
              <a:buChar char="•"/>
            </a:pPr>
            <a:r>
              <a:rPr lang="en-US" b="1" baseline="0" dirty="0"/>
              <a:t>Positive anti-bodies </a:t>
            </a:r>
            <a:endParaRPr lang="en-US" b="1" dirty="0"/>
          </a:p>
        </p:txBody>
      </p:sp>
      <p:sp>
        <p:nvSpPr>
          <p:cNvPr id="4" name="Slide Number Placeholder 3"/>
          <p:cNvSpPr>
            <a:spLocks noGrp="1"/>
          </p:cNvSpPr>
          <p:nvPr>
            <p:ph type="sldNum" sz="quarter" idx="10"/>
          </p:nvPr>
        </p:nvSpPr>
        <p:spPr/>
        <p:txBody>
          <a:bodyPr/>
          <a:lstStyle/>
          <a:p>
            <a:fld id="{FBB4D720-DFBC-7441-8EDC-B32CEDAC7C09}" type="slidenum">
              <a:rPr lang="en-US" smtClean="0"/>
              <a:t>16</a:t>
            </a:fld>
            <a:endParaRPr lang="en-US"/>
          </a:p>
        </p:txBody>
      </p:sp>
    </p:spTree>
    <p:extLst>
      <p:ext uri="{BB962C8B-B14F-4D97-AF65-F5344CB8AC3E}">
        <p14:creationId xmlns:p14="http://schemas.microsoft.com/office/powerpoint/2010/main" val="219683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a:t>
            </a:r>
          </a:p>
          <a:p>
            <a:pPr marL="628650" lvl="1" indent="-171450">
              <a:buFont typeface="Arial" panose="020B0604020202020204" pitchFamily="34" charset="0"/>
              <a:buChar char="•"/>
            </a:pPr>
            <a:r>
              <a:rPr lang="en-US" dirty="0"/>
              <a:t>More than 200 different antigens</a:t>
            </a:r>
          </a:p>
          <a:p>
            <a:pPr marL="1085850" lvl="2" indent="-171450">
              <a:buFont typeface="Arial" panose="020B0604020202020204" pitchFamily="34" charset="0"/>
              <a:buChar char="•"/>
            </a:pPr>
            <a:r>
              <a:rPr lang="en-US" dirty="0"/>
              <a:t>Many different HP syndromes are named after substance involved e.g. farmer’s lung, cheese workers lung, hot tub lung, </a:t>
            </a:r>
            <a:r>
              <a:rPr lang="en-US" dirty="0" err="1"/>
              <a:t>etc</a:t>
            </a:r>
            <a:r>
              <a:rPr lang="en-US" dirty="0"/>
              <a:t>…</a:t>
            </a:r>
          </a:p>
          <a:p>
            <a:pPr marL="628650" lvl="1" indent="-171450">
              <a:buFont typeface="Arial" panose="020B0604020202020204" pitchFamily="34" charset="0"/>
              <a:buChar char="•"/>
            </a:pPr>
            <a:r>
              <a:rPr lang="en-US" dirty="0"/>
              <a:t>Dry cough, dyspnea, fevers, chills</a:t>
            </a:r>
          </a:p>
          <a:p>
            <a:pPr marL="628650" lvl="1" indent="-171450">
              <a:buFont typeface="Arial" panose="020B0604020202020204" pitchFamily="34" charset="0"/>
              <a:buChar char="•"/>
            </a:pPr>
            <a:r>
              <a:rPr lang="en-US" dirty="0"/>
              <a:t>Symptoms improve when removed from offending agent (ACUTE)</a:t>
            </a:r>
          </a:p>
          <a:p>
            <a:pPr marL="628650" lvl="1" indent="-171450">
              <a:buFont typeface="Arial" panose="020B0604020202020204" pitchFamily="34" charset="0"/>
              <a:buChar char="•"/>
            </a:pPr>
            <a:r>
              <a:rPr lang="en-US" dirty="0"/>
              <a:t>Subacute form intermittent and continuous re-exposure</a:t>
            </a:r>
          </a:p>
          <a:p>
            <a:pPr marL="628650" lvl="1" indent="-171450">
              <a:buFont typeface="Arial" panose="020B0604020202020204" pitchFamily="34" charset="0"/>
              <a:buChar char="•"/>
            </a:pPr>
            <a:r>
              <a:rPr lang="en-US" dirty="0"/>
              <a:t>Chronic is from low level consistent exposure</a:t>
            </a:r>
          </a:p>
          <a:p>
            <a:pPr marL="171450" indent="-171450">
              <a:buFont typeface="Arial" panose="020B0604020202020204" pitchFamily="34" charset="0"/>
              <a:buChar char="•"/>
            </a:pPr>
            <a:r>
              <a:rPr lang="en-US" dirty="0"/>
              <a:t>Pathology</a:t>
            </a:r>
          </a:p>
          <a:p>
            <a:pPr marL="628650" lvl="1" indent="-171450">
              <a:buFont typeface="Arial" panose="020B0604020202020204" pitchFamily="34" charset="0"/>
              <a:buChar char="•"/>
            </a:pPr>
            <a:r>
              <a:rPr lang="en-US" dirty="0"/>
              <a:t>Chronic stage is characterized by presence of fibrosis which can mimic IPF and even include honeycombing on imaging and path</a:t>
            </a:r>
          </a:p>
          <a:p>
            <a:pPr marL="171450" indent="-171450">
              <a:buFont typeface="Arial" panose="020B0604020202020204" pitchFamily="34" charset="0"/>
              <a:buChar char="•"/>
            </a:pPr>
            <a:r>
              <a:rPr lang="en-US" dirty="0"/>
              <a:t>Radiology</a:t>
            </a:r>
          </a:p>
          <a:p>
            <a:pPr marL="628650" lvl="1" indent="-171450">
              <a:buFont typeface="Arial" panose="020B0604020202020204" pitchFamily="34" charset="0"/>
              <a:buChar char="•"/>
            </a:pPr>
            <a:r>
              <a:rPr lang="en-US" dirty="0"/>
              <a:t>Characterized by presence of reticulation, architectural distortion, traction bronchiectasis, and honeycombing </a:t>
            </a:r>
          </a:p>
          <a:p>
            <a:pPr marL="628650" lvl="1" indent="-171450">
              <a:buFont typeface="Arial" panose="020B0604020202020204" pitchFamily="34" charset="0"/>
              <a:buChar char="•"/>
            </a:pPr>
            <a:r>
              <a:rPr lang="en-US" b="1" dirty="0"/>
              <a:t>Air trapping – lobular areas of decreased attenuation on inspiratory images with air trapping seen on expiatory images*</a:t>
            </a:r>
          </a:p>
          <a:p>
            <a:pPr marL="628650" lvl="1" indent="-171450">
              <a:buFont typeface="Arial" panose="020B0604020202020204" pitchFamily="34" charset="0"/>
              <a:buChar char="•"/>
            </a:pPr>
            <a:r>
              <a:rPr lang="en-US" b="1" dirty="0"/>
              <a:t>Upper lobe involvement*</a:t>
            </a:r>
          </a:p>
        </p:txBody>
      </p:sp>
      <p:sp>
        <p:nvSpPr>
          <p:cNvPr id="4" name="Slide Number Placeholder 3"/>
          <p:cNvSpPr>
            <a:spLocks noGrp="1"/>
          </p:cNvSpPr>
          <p:nvPr>
            <p:ph type="sldNum" sz="quarter" idx="10"/>
          </p:nvPr>
        </p:nvSpPr>
        <p:spPr/>
        <p:txBody>
          <a:bodyPr/>
          <a:lstStyle/>
          <a:p>
            <a:fld id="{FBB4D720-DFBC-7441-8EDC-B32CEDAC7C09}" type="slidenum">
              <a:rPr lang="en-US" smtClean="0"/>
              <a:t>17</a:t>
            </a:fld>
            <a:endParaRPr lang="en-US"/>
          </a:p>
        </p:txBody>
      </p:sp>
    </p:spTree>
    <p:extLst>
      <p:ext uri="{BB962C8B-B14F-4D97-AF65-F5344CB8AC3E}">
        <p14:creationId xmlns:p14="http://schemas.microsoft.com/office/powerpoint/2010/main" val="136017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Chronic HP</a:t>
            </a:r>
          </a:p>
          <a:p>
            <a:pPr marL="171450" indent="-171450">
              <a:buFont typeface="Arial" panose="020B0604020202020204" pitchFamily="34" charset="0"/>
              <a:buChar char="•"/>
            </a:pPr>
            <a:r>
              <a:rPr lang="en-US" dirty="0"/>
              <a:t>Characterized by presence of reticulation, architectural distortion, traction bronchiectasis, and honeycombing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18</a:t>
            </a:fld>
            <a:endParaRPr lang="en-US"/>
          </a:p>
        </p:txBody>
      </p:sp>
    </p:spTree>
    <p:extLst>
      <p:ext uri="{BB962C8B-B14F-4D97-AF65-F5344CB8AC3E}">
        <p14:creationId xmlns:p14="http://schemas.microsoft.com/office/powerpoint/2010/main" val="214033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 </a:t>
            </a:r>
          </a:p>
          <a:p>
            <a:pPr marL="628650" lvl="1" indent="-171450">
              <a:buFont typeface="Arial" panose="020B0604020202020204" pitchFamily="34" charset="0"/>
              <a:buChar char="•"/>
            </a:pPr>
            <a:r>
              <a:rPr lang="en-US" dirty="0"/>
              <a:t>Young heavy</a:t>
            </a:r>
            <a:r>
              <a:rPr lang="en-US" baseline="0" dirty="0"/>
              <a:t> smokers (age 30 to 40), greater than 30 pack year history</a:t>
            </a:r>
          </a:p>
          <a:p>
            <a:pPr marL="628650" lvl="1" indent="-171450">
              <a:buFont typeface="Arial" panose="020B0604020202020204" pitchFamily="34" charset="0"/>
              <a:buChar char="•"/>
            </a:pPr>
            <a:r>
              <a:rPr lang="en-US" baseline="0" dirty="0"/>
              <a:t>Dyspnea, cough</a:t>
            </a:r>
          </a:p>
          <a:p>
            <a:pPr marL="1085850" lvl="2" indent="-171450">
              <a:buFont typeface="Arial" panose="020B0604020202020204" pitchFamily="34" charset="0"/>
              <a:buChar char="•"/>
            </a:pPr>
            <a:r>
              <a:rPr lang="en-US" baseline="0" dirty="0"/>
              <a:t>Usually unassociated with specific symptoms but when symptomatic get labeled with interstitial lung disease </a:t>
            </a:r>
          </a:p>
          <a:p>
            <a:pPr marL="628650" lvl="1" indent="-171450">
              <a:buFont typeface="Arial" panose="020B0604020202020204" pitchFamily="34" charset="0"/>
              <a:buChar char="•"/>
            </a:pPr>
            <a:r>
              <a:rPr lang="en-US" baseline="0" dirty="0"/>
              <a:t>Often mixed obstructive  and restrictive lung disease </a:t>
            </a:r>
          </a:p>
          <a:p>
            <a:pPr marL="1085850" lvl="2" indent="-171450">
              <a:buFont typeface="Arial" panose="020B0604020202020204" pitchFamily="34" charset="0"/>
              <a:buChar char="•"/>
            </a:pPr>
            <a:r>
              <a:rPr lang="en-US" baseline="0" dirty="0"/>
              <a:t>This is due to combo of RBILD and emphysema </a:t>
            </a:r>
          </a:p>
          <a:p>
            <a:pPr marL="628650" lvl="1" indent="-171450">
              <a:buFont typeface="Arial" panose="020B0604020202020204" pitchFamily="34" charset="0"/>
              <a:buChar char="•"/>
            </a:pPr>
            <a:r>
              <a:rPr lang="en-US" baseline="0" dirty="0"/>
              <a:t>Treat with smoking cessation </a:t>
            </a:r>
          </a:p>
          <a:p>
            <a:pPr marL="1085850" lvl="2" indent="-171450">
              <a:buFont typeface="Arial" panose="020B0604020202020204" pitchFamily="34" charset="0"/>
              <a:buChar char="•"/>
            </a:pPr>
            <a:r>
              <a:rPr lang="en-US" baseline="0" dirty="0"/>
              <a:t>Good prognosis </a:t>
            </a:r>
          </a:p>
          <a:p>
            <a:pPr marL="1085850" lvl="2" indent="-171450">
              <a:buFont typeface="Arial" panose="020B0604020202020204" pitchFamily="34" charset="0"/>
              <a:buChar char="•"/>
            </a:pPr>
            <a:r>
              <a:rPr lang="en-US" baseline="0" dirty="0"/>
              <a:t>Progression to fibrosis or respiratory failure not common </a:t>
            </a:r>
          </a:p>
          <a:p>
            <a:pPr marL="1085850" lvl="2" indent="-171450">
              <a:buFont typeface="Arial" panose="020B0604020202020204" pitchFamily="34" charset="0"/>
              <a:buChar char="•"/>
            </a:pPr>
            <a:r>
              <a:rPr lang="en-US" baseline="0" dirty="0"/>
              <a:t>Can benefit from steroids </a:t>
            </a:r>
          </a:p>
          <a:p>
            <a:pPr marL="171450" indent="-171450">
              <a:buFont typeface="Arial" panose="020B0604020202020204" pitchFamily="34" charset="0"/>
              <a:buChar char="•"/>
            </a:pPr>
            <a:r>
              <a:rPr lang="en-US" baseline="0" dirty="0"/>
              <a:t>Radiology</a:t>
            </a:r>
          </a:p>
          <a:p>
            <a:pPr marL="628650" lvl="1" indent="-171450">
              <a:buFont typeface="Arial" panose="020B0604020202020204" pitchFamily="34" charset="0"/>
              <a:buChar char="•"/>
            </a:pPr>
            <a:r>
              <a:rPr lang="en-US" b="1" baseline="0" dirty="0"/>
              <a:t>Centrilobular nodules</a:t>
            </a:r>
          </a:p>
          <a:p>
            <a:pPr marL="628650" lvl="1" indent="-171450">
              <a:buFont typeface="Arial" panose="020B0604020202020204" pitchFamily="34" charset="0"/>
              <a:buChar char="•"/>
            </a:pPr>
            <a:r>
              <a:rPr lang="en-US" b="1" baseline="0" dirty="0"/>
              <a:t>Bronchiole wall thickening </a:t>
            </a:r>
          </a:p>
          <a:p>
            <a:pPr marL="628650" lvl="1" indent="-171450">
              <a:buFont typeface="Arial" panose="020B0604020202020204" pitchFamily="34" charset="0"/>
              <a:buChar char="•"/>
            </a:pPr>
            <a:r>
              <a:rPr lang="en-US" b="0" baseline="0" dirty="0"/>
              <a:t>tend to involve upper lung zones </a:t>
            </a:r>
          </a:p>
          <a:p>
            <a:pPr marL="171450" indent="-171450">
              <a:buFont typeface="Arial" panose="020B0604020202020204" pitchFamily="34" charset="0"/>
              <a:buChar char="•"/>
            </a:pPr>
            <a:r>
              <a:rPr lang="en-US" baseline="0" dirty="0"/>
              <a:t>Pathology</a:t>
            </a:r>
          </a:p>
          <a:p>
            <a:pPr marL="628650" lvl="1" indent="-171450">
              <a:buFont typeface="Arial" panose="020B0604020202020204" pitchFamily="34" charset="0"/>
              <a:buChar char="•"/>
            </a:pPr>
            <a:r>
              <a:rPr lang="en-US" b="1" baseline="0" dirty="0"/>
              <a:t>Pigmented macrophages, absence of lymphocytes</a:t>
            </a:r>
          </a:p>
          <a:p>
            <a:pPr marL="1085850" lvl="2" indent="-171450">
              <a:buFont typeface="Arial" panose="020B0604020202020204" pitchFamily="34" charset="0"/>
              <a:buChar char="•"/>
            </a:pPr>
            <a:r>
              <a:rPr lang="en-US" b="0" baseline="0" dirty="0"/>
              <a:t>Macrophages fill bronchioles, alveolar ducts, and alveoli </a:t>
            </a:r>
          </a:p>
          <a:p>
            <a:pPr marL="1543050" lvl="3" indent="-171450">
              <a:buFont typeface="Arial" panose="020B0604020202020204" pitchFamily="34" charset="0"/>
              <a:buChar char="•"/>
            </a:pPr>
            <a:r>
              <a:rPr lang="en-US" b="0" baseline="0" dirty="0" err="1"/>
              <a:t>Macrphages</a:t>
            </a:r>
            <a:r>
              <a:rPr lang="en-US" b="0" baseline="0" dirty="0"/>
              <a:t> contain brown pigment which represents particulate matter unique to cigarette smoke </a:t>
            </a:r>
          </a:p>
          <a:p>
            <a:pPr marL="1085850" lvl="2" indent="-171450">
              <a:buFont typeface="Arial" panose="020B0604020202020204" pitchFamily="34" charset="0"/>
              <a:buChar char="•"/>
            </a:pPr>
            <a:r>
              <a:rPr lang="en-US" b="0" baseline="0" dirty="0"/>
              <a:t>Results in peribronchiolar and alveolar wall inflammation </a:t>
            </a:r>
            <a:endParaRPr lang="en-US" b="0" dirty="0"/>
          </a:p>
        </p:txBody>
      </p:sp>
      <p:sp>
        <p:nvSpPr>
          <p:cNvPr id="4" name="Slide Number Placeholder 3"/>
          <p:cNvSpPr>
            <a:spLocks noGrp="1"/>
          </p:cNvSpPr>
          <p:nvPr>
            <p:ph type="sldNum" sz="quarter" idx="10"/>
          </p:nvPr>
        </p:nvSpPr>
        <p:spPr/>
        <p:txBody>
          <a:bodyPr/>
          <a:lstStyle/>
          <a:p>
            <a:fld id="{FBB4D720-DFBC-7441-8EDC-B32CEDAC7C09}" type="slidenum">
              <a:rPr lang="en-US" smtClean="0"/>
              <a:t>19</a:t>
            </a:fld>
            <a:endParaRPr lang="en-US"/>
          </a:p>
        </p:txBody>
      </p:sp>
    </p:spTree>
    <p:extLst>
      <p:ext uri="{BB962C8B-B14F-4D97-AF65-F5344CB8AC3E}">
        <p14:creationId xmlns:p14="http://schemas.microsoft.com/office/powerpoint/2010/main" val="739093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RB-ILD</a:t>
            </a:r>
          </a:p>
          <a:p>
            <a:pPr marL="628650" lvl="1" indent="-171450">
              <a:buFont typeface="Arial" panose="020B0604020202020204" pitchFamily="34" charset="0"/>
              <a:buChar char="•"/>
            </a:pPr>
            <a:r>
              <a:rPr lang="en-US" dirty="0"/>
              <a:t>Diffuse centrilobular nodules with some predilection for the upper lungs</a:t>
            </a:r>
          </a:p>
          <a:p>
            <a:pPr marL="628650" lvl="1" indent="-171450">
              <a:buFont typeface="Arial" panose="020B0604020202020204" pitchFamily="34" charset="0"/>
              <a:buChar char="•"/>
            </a:pPr>
            <a:r>
              <a:rPr lang="en-US" dirty="0"/>
              <a:t>Bronchiole all thickening </a:t>
            </a:r>
          </a:p>
          <a:p>
            <a:pPr marL="628650" lvl="1" indent="-171450">
              <a:buFont typeface="Arial" panose="020B0604020202020204" pitchFamily="34" charset="0"/>
              <a:buChar char="•"/>
            </a:pPr>
            <a:r>
              <a:rPr lang="en-US" dirty="0"/>
              <a:t>Small percentage of patients will develop a reticular pattern form fibrosis (mild and rare)</a:t>
            </a:r>
          </a:p>
        </p:txBody>
      </p:sp>
      <p:sp>
        <p:nvSpPr>
          <p:cNvPr id="4" name="Slide Number Placeholder 3"/>
          <p:cNvSpPr>
            <a:spLocks noGrp="1"/>
          </p:cNvSpPr>
          <p:nvPr>
            <p:ph type="sldNum" sz="quarter" idx="10"/>
          </p:nvPr>
        </p:nvSpPr>
        <p:spPr/>
        <p:txBody>
          <a:bodyPr/>
          <a:lstStyle/>
          <a:p>
            <a:fld id="{FBB4D720-DFBC-7441-8EDC-B32CEDAC7C09}" type="slidenum">
              <a:rPr lang="en-US" smtClean="0"/>
              <a:t>20</a:t>
            </a:fld>
            <a:endParaRPr lang="en-US"/>
          </a:p>
        </p:txBody>
      </p:sp>
    </p:spTree>
    <p:extLst>
      <p:ext uri="{BB962C8B-B14F-4D97-AF65-F5344CB8AC3E}">
        <p14:creationId xmlns:p14="http://schemas.microsoft.com/office/powerpoint/2010/main" val="2518963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 </a:t>
            </a:r>
          </a:p>
          <a:p>
            <a:pPr marL="628650" lvl="1" indent="-171450">
              <a:buFont typeface="Arial" panose="020B0604020202020204" pitchFamily="34" charset="0"/>
              <a:buChar char="•"/>
            </a:pPr>
            <a:r>
              <a:rPr lang="en-US" dirty="0"/>
              <a:t>Most</a:t>
            </a:r>
            <a:r>
              <a:rPr lang="en-US" baseline="0" dirty="0"/>
              <a:t> </a:t>
            </a:r>
            <a:r>
              <a:rPr lang="en-US" b="1" baseline="0" dirty="0"/>
              <a:t>smokers</a:t>
            </a:r>
            <a:r>
              <a:rPr lang="en-US" baseline="0" dirty="0"/>
              <a:t> (90%)</a:t>
            </a:r>
          </a:p>
          <a:p>
            <a:pPr marL="628650" lvl="1" indent="-171450">
              <a:buFont typeface="Arial" panose="020B0604020202020204" pitchFamily="34" charset="0"/>
              <a:buChar char="•"/>
            </a:pPr>
            <a:r>
              <a:rPr lang="en-US" baseline="0" dirty="0"/>
              <a:t>Known environmental exposures, second hand smoke, drugs, gene mutations (much more rare)</a:t>
            </a:r>
          </a:p>
          <a:p>
            <a:pPr marL="628650" lvl="1" indent="-171450">
              <a:buFont typeface="Arial" panose="020B0604020202020204" pitchFamily="34" charset="0"/>
              <a:buChar char="•"/>
            </a:pPr>
            <a:r>
              <a:rPr lang="en-US" baseline="0" dirty="0"/>
              <a:t>30 to 50 years old </a:t>
            </a:r>
          </a:p>
          <a:p>
            <a:pPr marL="628650" lvl="1" indent="-171450">
              <a:buFont typeface="Arial" panose="020B0604020202020204" pitchFamily="34" charset="0"/>
              <a:buChar char="•"/>
            </a:pPr>
            <a:r>
              <a:rPr lang="en-US" baseline="0" dirty="0"/>
              <a:t>Dyspnea on exertion, hypoxia, dry cough </a:t>
            </a:r>
          </a:p>
          <a:p>
            <a:pPr marL="628650" lvl="1" indent="-171450">
              <a:buFont typeface="Arial" panose="020B0604020202020204" pitchFamily="34" charset="0"/>
              <a:buChar char="•"/>
            </a:pPr>
            <a:r>
              <a:rPr lang="en-US" baseline="0" dirty="0"/>
              <a:t>PFTs decreased diffuse capacity</a:t>
            </a:r>
          </a:p>
          <a:p>
            <a:pPr marL="628650" lvl="1" indent="-171450">
              <a:buFont typeface="Arial" panose="020B0604020202020204" pitchFamily="34" charset="0"/>
              <a:buChar char="•"/>
            </a:pPr>
            <a:r>
              <a:rPr lang="en-US" baseline="0" dirty="0"/>
              <a:t>Benefit from smoking cessation and </a:t>
            </a:r>
            <a:r>
              <a:rPr lang="en-US" baseline="0" dirty="0" err="1"/>
              <a:t>roids</a:t>
            </a:r>
            <a:r>
              <a:rPr lang="en-US" baseline="0" dirty="0"/>
              <a:t> </a:t>
            </a:r>
          </a:p>
          <a:p>
            <a:pPr marL="1085850" lvl="2" indent="-171450">
              <a:buFont typeface="Arial" panose="020B0604020202020204" pitchFamily="34" charset="0"/>
              <a:buChar char="•"/>
            </a:pPr>
            <a:r>
              <a:rPr lang="en-US" baseline="0" dirty="0"/>
              <a:t>Findings will improve with treatment </a:t>
            </a:r>
          </a:p>
          <a:p>
            <a:pPr marL="171450" lvl="0" indent="-171450">
              <a:buFont typeface="Arial" panose="020B0604020202020204" pitchFamily="34" charset="0"/>
              <a:buChar char="•"/>
            </a:pPr>
            <a:r>
              <a:rPr lang="en-US" baseline="0" dirty="0"/>
              <a:t>Radiology</a:t>
            </a:r>
          </a:p>
          <a:p>
            <a:pPr marL="628650" lvl="1" indent="-171450">
              <a:buFont typeface="Arial" panose="020B0604020202020204" pitchFamily="34" charset="0"/>
              <a:buChar char="•"/>
            </a:pPr>
            <a:r>
              <a:rPr lang="en-US" b="1" baseline="0" dirty="0"/>
              <a:t>Predominant finding is </a:t>
            </a:r>
            <a:r>
              <a:rPr lang="en-US" b="1" baseline="0" dirty="0" err="1"/>
              <a:t>groundglass</a:t>
            </a:r>
            <a:r>
              <a:rPr lang="en-US" b="1" baseline="0" dirty="0"/>
              <a:t> </a:t>
            </a:r>
          </a:p>
          <a:p>
            <a:pPr marL="628650" lvl="1" indent="-171450">
              <a:buFont typeface="Arial" panose="020B0604020202020204" pitchFamily="34" charset="0"/>
              <a:buChar char="•"/>
            </a:pPr>
            <a:r>
              <a:rPr lang="en-US" b="0" baseline="0" dirty="0" err="1"/>
              <a:t>Subpleural</a:t>
            </a:r>
            <a:r>
              <a:rPr lang="en-US" b="0" baseline="0" dirty="0"/>
              <a:t> and basilar predominance </a:t>
            </a:r>
          </a:p>
          <a:p>
            <a:pPr marL="628650" lvl="1" indent="-171450">
              <a:buFont typeface="Arial" panose="020B0604020202020204" pitchFamily="34" charset="0"/>
              <a:buChar char="•"/>
            </a:pPr>
            <a:r>
              <a:rPr lang="en-US" b="0" baseline="0" dirty="0"/>
              <a:t>Can have air filled cysts </a:t>
            </a:r>
          </a:p>
          <a:p>
            <a:pPr marL="171450" lvl="0" indent="-171450">
              <a:buFont typeface="Arial" panose="020B0604020202020204" pitchFamily="34" charset="0"/>
              <a:buChar char="•"/>
            </a:pPr>
            <a:r>
              <a:rPr lang="en-US" baseline="0" dirty="0"/>
              <a:t>Histologic </a:t>
            </a:r>
          </a:p>
          <a:p>
            <a:pPr marL="628650" lvl="1" indent="-171450">
              <a:buFont typeface="Arial" panose="020B0604020202020204" pitchFamily="34" charset="0"/>
              <a:buChar char="•"/>
            </a:pPr>
            <a:r>
              <a:rPr lang="en-US" baseline="0" dirty="0"/>
              <a:t>It is a misnomer </a:t>
            </a:r>
            <a:r>
              <a:rPr lang="en-US" baseline="0" dirty="0">
                <a:sym typeface="Wingdings" panose="05000000000000000000" pitchFamily="2" charset="2"/>
              </a:rPr>
              <a:t> not </a:t>
            </a:r>
            <a:r>
              <a:rPr lang="en-US" baseline="0" dirty="0" err="1">
                <a:sym typeface="Wingdings" panose="05000000000000000000" pitchFamily="2" charset="2"/>
              </a:rPr>
              <a:t>desquamative</a:t>
            </a:r>
            <a:r>
              <a:rPr lang="en-US" baseline="0" dirty="0">
                <a:sym typeface="Wingdings" panose="05000000000000000000" pitchFamily="2" charset="2"/>
              </a:rPr>
              <a:t>, not interstitial; filling up of </a:t>
            </a:r>
            <a:r>
              <a:rPr lang="en-US" baseline="0" dirty="0" err="1">
                <a:sym typeface="Wingdings" panose="05000000000000000000" pitchFamily="2" charset="2"/>
              </a:rPr>
              <a:t>aveoli</a:t>
            </a:r>
            <a:r>
              <a:rPr lang="en-US" baseline="0" dirty="0">
                <a:sym typeface="Wingdings" panose="05000000000000000000" pitchFamily="2" charset="2"/>
              </a:rPr>
              <a:t> with dirty macrophages. </a:t>
            </a:r>
          </a:p>
          <a:p>
            <a:pPr marL="1085850" lvl="2" indent="-171450">
              <a:buFont typeface="Arial" panose="020B0604020202020204" pitchFamily="34" charset="0"/>
              <a:buChar char="•"/>
            </a:pPr>
            <a:r>
              <a:rPr lang="en-US" baseline="0" dirty="0">
                <a:sym typeface="Wingdings" panose="05000000000000000000" pitchFamily="2" charset="2"/>
              </a:rPr>
              <a:t>Distinguished from RB by presence of more diffuse involvement of the air spaces </a:t>
            </a:r>
            <a:r>
              <a:rPr lang="en-US" b="1" baseline="0" dirty="0">
                <a:sym typeface="Wingdings" panose="05000000000000000000" pitchFamily="2" charset="2"/>
              </a:rPr>
              <a:t>(on a continuum with RB-ILD)</a:t>
            </a:r>
          </a:p>
          <a:p>
            <a:pPr marL="1085850" lvl="2" indent="-171450">
              <a:buFont typeface="Arial" panose="020B0604020202020204" pitchFamily="34" charset="0"/>
              <a:buChar char="•"/>
            </a:pPr>
            <a:r>
              <a:rPr lang="en-US" b="0" baseline="0" dirty="0">
                <a:sym typeface="Wingdings" panose="05000000000000000000" pitchFamily="2" charset="2"/>
              </a:rPr>
              <a:t>Likely related conditions representing different degrees of small airway and parenchymal reaction to cigarette smoke </a:t>
            </a:r>
          </a:p>
          <a:p>
            <a:pPr marL="1085850" lvl="2" indent="-171450">
              <a:buFont typeface="Arial" panose="020B0604020202020204" pitchFamily="34" charset="0"/>
              <a:buChar char="•"/>
            </a:pPr>
            <a:r>
              <a:rPr lang="en-US" b="0" baseline="0" dirty="0">
                <a:sym typeface="Wingdings" panose="05000000000000000000" pitchFamily="2" charset="2"/>
              </a:rPr>
              <a:t>Often will get reclassified as RB-ILD </a:t>
            </a:r>
          </a:p>
          <a:p>
            <a:pPr marL="628650" lvl="1" indent="-171450">
              <a:buFont typeface="Arial" panose="020B0604020202020204" pitchFamily="34" charset="0"/>
              <a:buChar char="•"/>
            </a:pPr>
            <a:r>
              <a:rPr lang="en-US" baseline="0" dirty="0">
                <a:sym typeface="Wingdings" panose="05000000000000000000" pitchFamily="2" charset="2"/>
              </a:rPr>
              <a:t>Surgical lung </a:t>
            </a:r>
            <a:r>
              <a:rPr lang="en-US" baseline="0" dirty="0" err="1">
                <a:sym typeface="Wingdings" panose="05000000000000000000" pitchFamily="2" charset="2"/>
              </a:rPr>
              <a:t>bx</a:t>
            </a:r>
            <a:r>
              <a:rPr lang="en-US" baseline="0" dirty="0">
                <a:sym typeface="Wingdings" panose="05000000000000000000" pitchFamily="2" charset="2"/>
              </a:rPr>
              <a:t> may be needed to differentiate from other entities.</a:t>
            </a:r>
          </a:p>
        </p:txBody>
      </p:sp>
      <p:sp>
        <p:nvSpPr>
          <p:cNvPr id="4" name="Slide Number Placeholder 3"/>
          <p:cNvSpPr>
            <a:spLocks noGrp="1"/>
          </p:cNvSpPr>
          <p:nvPr>
            <p:ph type="sldNum" sz="quarter" idx="10"/>
          </p:nvPr>
        </p:nvSpPr>
        <p:spPr/>
        <p:txBody>
          <a:bodyPr/>
          <a:lstStyle/>
          <a:p>
            <a:fld id="{FBB4D720-DFBC-7441-8EDC-B32CEDAC7C09}" type="slidenum">
              <a:rPr lang="en-US" smtClean="0"/>
              <a:t>21</a:t>
            </a:fld>
            <a:endParaRPr lang="en-US"/>
          </a:p>
        </p:txBody>
      </p:sp>
    </p:spTree>
    <p:extLst>
      <p:ext uri="{BB962C8B-B14F-4D97-AF65-F5344CB8AC3E}">
        <p14:creationId xmlns:p14="http://schemas.microsoft.com/office/powerpoint/2010/main" val="13447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DIP</a:t>
            </a:r>
          </a:p>
          <a:p>
            <a:pPr marL="628650" lvl="1" indent="-171450">
              <a:buFont typeface="Arial" panose="020B0604020202020204" pitchFamily="34" charset="0"/>
              <a:buChar char="•"/>
            </a:pPr>
            <a:r>
              <a:rPr lang="en-US" dirty="0"/>
              <a:t>Can have air filled cysts </a:t>
            </a:r>
          </a:p>
          <a:p>
            <a:pPr marL="628650" lvl="1" indent="-171450">
              <a:buFont typeface="Arial" panose="020B0604020202020204" pitchFamily="34" charset="0"/>
              <a:buChar char="•"/>
            </a:pPr>
            <a:r>
              <a:rPr lang="en-US" dirty="0" err="1"/>
              <a:t>Groundglass</a:t>
            </a:r>
            <a:endParaRPr lang="en-US" dirty="0"/>
          </a:p>
          <a:p>
            <a:pPr marL="628650" lvl="1" indent="-171450">
              <a:buFont typeface="Arial" panose="020B0604020202020204" pitchFamily="34" charset="0"/>
              <a:buChar char="•"/>
            </a:pPr>
            <a:r>
              <a:rPr lang="en-US" dirty="0"/>
              <a:t>Focal areas of </a:t>
            </a:r>
            <a:r>
              <a:rPr lang="en-US" dirty="0" err="1"/>
              <a:t>lucency</a:t>
            </a:r>
            <a:r>
              <a:rPr lang="en-US" dirty="0"/>
              <a:t> from mosaic perfusion related to bronchiolitis and airway obstruction </a:t>
            </a:r>
          </a:p>
          <a:p>
            <a:pPr marL="628650" lvl="1" indent="-171450">
              <a:buFont typeface="Arial" panose="020B0604020202020204" pitchFamily="34" charset="0"/>
              <a:buChar char="•"/>
            </a:pPr>
            <a:r>
              <a:rPr lang="en-US" dirty="0" err="1"/>
              <a:t>Subpleural</a:t>
            </a:r>
            <a:r>
              <a:rPr lang="en-US" dirty="0"/>
              <a:t> predominance </a:t>
            </a:r>
          </a:p>
          <a:p>
            <a:pPr marL="628650" lvl="1" indent="-171450">
              <a:buFont typeface="Arial" panose="020B0604020202020204" pitchFamily="34" charset="0"/>
              <a:buChar char="•"/>
            </a:pPr>
            <a:r>
              <a:rPr lang="en-US" dirty="0"/>
              <a:t>Mild reticulation </a:t>
            </a:r>
          </a:p>
        </p:txBody>
      </p:sp>
      <p:sp>
        <p:nvSpPr>
          <p:cNvPr id="4" name="Slide Number Placeholder 3"/>
          <p:cNvSpPr>
            <a:spLocks noGrp="1"/>
          </p:cNvSpPr>
          <p:nvPr>
            <p:ph type="sldNum" sz="quarter" idx="10"/>
          </p:nvPr>
        </p:nvSpPr>
        <p:spPr/>
        <p:txBody>
          <a:bodyPr/>
          <a:lstStyle/>
          <a:p>
            <a:fld id="{FBB4D720-DFBC-7441-8EDC-B32CEDAC7C09}" type="slidenum">
              <a:rPr lang="en-US" smtClean="0"/>
              <a:t>22</a:t>
            </a:fld>
            <a:endParaRPr lang="en-US"/>
          </a:p>
        </p:txBody>
      </p:sp>
    </p:spTree>
    <p:extLst>
      <p:ext uri="{BB962C8B-B14F-4D97-AF65-F5344CB8AC3E}">
        <p14:creationId xmlns:p14="http://schemas.microsoft.com/office/powerpoint/2010/main" val="66919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slide </a:t>
            </a:r>
            <a:r>
              <a:rPr lang="en-US" dirty="0" err="1"/>
              <a:t>centrilobular</a:t>
            </a:r>
            <a:r>
              <a:rPr lang="en-US" dirty="0"/>
              <a:t> nodules in</a:t>
            </a:r>
            <a:r>
              <a:rPr lang="en-US" baseline="0" dirty="0"/>
              <a:t> </a:t>
            </a:r>
            <a:r>
              <a:rPr lang="en-US" baseline="0" dirty="0" err="1"/>
              <a:t>somoker</a:t>
            </a:r>
            <a:r>
              <a:rPr lang="en-US" baseline="0" dirty="0"/>
              <a:t> and non-smoker (how history helps us) RB-ILD or CHP</a:t>
            </a:r>
          </a:p>
          <a:p>
            <a:endParaRPr lang="en-US" baseline="0" dirty="0"/>
          </a:p>
          <a:p>
            <a:pPr marL="171450" indent="-171450">
              <a:buFont typeface="Arial" panose="020B0604020202020204" pitchFamily="34" charset="0"/>
              <a:buChar char="•"/>
            </a:pPr>
            <a:r>
              <a:rPr lang="en-US" baseline="0" dirty="0"/>
              <a:t>Knowing the </a:t>
            </a:r>
            <a:r>
              <a:rPr lang="en-US" baseline="0" dirty="0" err="1"/>
              <a:t>hx</a:t>
            </a:r>
            <a:r>
              <a:rPr lang="en-US" baseline="0" dirty="0"/>
              <a:t> of pigeon exposure allowed us to make diagnosis of HP; patient was treated with </a:t>
            </a:r>
            <a:r>
              <a:rPr lang="en-US" baseline="0" dirty="0" err="1"/>
              <a:t>CellCept</a:t>
            </a:r>
            <a:r>
              <a:rPr lang="en-US" baseline="0" dirty="0"/>
              <a:t> and Prednisone and the offending agent was removed. A year later his imaging findings are markedly improved.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5</a:t>
            </a:fld>
            <a:endParaRPr lang="en-US"/>
          </a:p>
        </p:txBody>
      </p:sp>
    </p:spTree>
    <p:extLst>
      <p:ext uri="{BB962C8B-B14F-4D97-AF65-F5344CB8AC3E}">
        <p14:creationId xmlns:p14="http://schemas.microsoft.com/office/powerpoint/2010/main" val="1163840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a:t>
            </a:r>
          </a:p>
          <a:p>
            <a:pPr marL="628650" lvl="1" indent="-171450">
              <a:buFont typeface="Arial" panose="020B0604020202020204" pitchFamily="34" charset="0"/>
              <a:buChar char="•"/>
            </a:pPr>
            <a:r>
              <a:rPr lang="en-US" dirty="0"/>
              <a:t>50 to 60 years old</a:t>
            </a:r>
          </a:p>
          <a:p>
            <a:pPr marL="628650" lvl="1" indent="-171450">
              <a:buFont typeface="Arial" panose="020B0604020202020204" pitchFamily="34" charset="0"/>
              <a:buChar char="•"/>
            </a:pPr>
            <a:r>
              <a:rPr lang="en-US" dirty="0"/>
              <a:t>Prodromal of viral illness or respiratory infection </a:t>
            </a:r>
          </a:p>
          <a:p>
            <a:pPr marL="628650" lvl="1" indent="-171450">
              <a:buFont typeface="Arial" panose="020B0604020202020204" pitchFamily="34" charset="0"/>
              <a:buChar char="•"/>
            </a:pPr>
            <a:r>
              <a:rPr lang="en-US" dirty="0"/>
              <a:t>Dry cough and rapidly progressive dyspnea (symptoms less than a weak and then respiratory failure)</a:t>
            </a:r>
          </a:p>
          <a:p>
            <a:pPr marL="628650" lvl="1" indent="-171450">
              <a:buFont typeface="Arial" panose="020B0604020202020204" pitchFamily="34" charset="0"/>
              <a:buChar char="•"/>
            </a:pPr>
            <a:r>
              <a:rPr lang="en-US" dirty="0"/>
              <a:t>Die within 6 months </a:t>
            </a:r>
          </a:p>
          <a:p>
            <a:pPr marL="171450" indent="-171450">
              <a:buFont typeface="Arial" panose="020B0604020202020204" pitchFamily="34" charset="0"/>
              <a:buChar char="•"/>
            </a:pPr>
            <a:r>
              <a:rPr lang="en-US" dirty="0"/>
              <a:t>Radiology</a:t>
            </a:r>
          </a:p>
          <a:p>
            <a:pPr marL="628650" lvl="1" indent="-171450">
              <a:buFont typeface="Arial" panose="020B0604020202020204" pitchFamily="34" charset="0"/>
              <a:buChar char="•"/>
            </a:pPr>
            <a:r>
              <a:rPr lang="en-US" b="1" dirty="0"/>
              <a:t>Bilateral </a:t>
            </a:r>
            <a:r>
              <a:rPr lang="en-US" b="1" dirty="0" err="1"/>
              <a:t>groundglass</a:t>
            </a:r>
            <a:r>
              <a:rPr lang="en-US" b="1" dirty="0"/>
              <a:t> opacities that can be patchy or diffuse </a:t>
            </a:r>
          </a:p>
          <a:p>
            <a:pPr marL="628650" lvl="1" indent="-171450">
              <a:buFont typeface="Arial" panose="020B0604020202020204" pitchFamily="34" charset="0"/>
              <a:buChar char="•"/>
            </a:pPr>
            <a:r>
              <a:rPr lang="en-US" b="1" dirty="0"/>
              <a:t>Secondary lobular sparing </a:t>
            </a:r>
            <a:r>
              <a:rPr lang="en-US" b="0" dirty="0"/>
              <a:t>(gives a geographic appearance) </a:t>
            </a:r>
          </a:p>
          <a:p>
            <a:pPr marL="628650" lvl="1" indent="-171450">
              <a:buFont typeface="Arial" panose="020B0604020202020204" pitchFamily="34" charset="0"/>
              <a:buChar char="•"/>
            </a:pPr>
            <a:r>
              <a:rPr lang="en-US" b="0" dirty="0"/>
              <a:t>Can have smooth septal line thickening and </a:t>
            </a:r>
            <a:r>
              <a:rPr lang="en-US" b="0" dirty="0" err="1"/>
              <a:t>intralobular</a:t>
            </a:r>
            <a:r>
              <a:rPr lang="en-US" b="0" dirty="0"/>
              <a:t> lines to give crazy paving look</a:t>
            </a:r>
            <a:endParaRPr lang="en-US" b="1" dirty="0"/>
          </a:p>
          <a:p>
            <a:pPr marL="171450" indent="-171450">
              <a:buFont typeface="Arial" panose="020B0604020202020204" pitchFamily="34" charset="0"/>
              <a:buChar char="•"/>
            </a:pPr>
            <a:r>
              <a:rPr lang="en-US" dirty="0"/>
              <a:t>Pathology</a:t>
            </a:r>
          </a:p>
          <a:p>
            <a:pPr marL="628650" lvl="1" indent="-171450">
              <a:buFont typeface="Arial" panose="020B0604020202020204" pitchFamily="34" charset="0"/>
              <a:buChar char="•"/>
            </a:pPr>
            <a:r>
              <a:rPr lang="en-US" dirty="0"/>
              <a:t>Histologic findings of diffuse alveolar damage /ARDs (has been referred to as idiopathic acute respiratory distress syndrome given histologic overlap)</a:t>
            </a:r>
          </a:p>
          <a:p>
            <a:pPr marL="628650" lvl="1" indent="-171450">
              <a:buFont typeface="Arial" panose="020B0604020202020204" pitchFamily="34" charset="0"/>
              <a:buChar char="•"/>
            </a:pPr>
            <a:r>
              <a:rPr lang="en-US" dirty="0"/>
              <a:t>Stages</a:t>
            </a:r>
          </a:p>
          <a:p>
            <a:pPr marL="1085850" lvl="2" indent="-171450">
              <a:buFont typeface="Arial" panose="020B0604020202020204" pitchFamily="34" charset="0"/>
              <a:buChar char="•"/>
            </a:pPr>
            <a:r>
              <a:rPr lang="en-US" dirty="0"/>
              <a:t>Acute stage/exudative stage </a:t>
            </a:r>
            <a:r>
              <a:rPr lang="en-US" dirty="0">
                <a:sym typeface="Wingdings" panose="05000000000000000000" pitchFamily="2" charset="2"/>
              </a:rPr>
              <a:t> edema, hyaline membranes, acute interstitial inflammation </a:t>
            </a:r>
          </a:p>
          <a:p>
            <a:pPr marL="1085850" lvl="2" indent="-171450">
              <a:buFont typeface="Arial" panose="020B0604020202020204" pitchFamily="34" charset="0"/>
              <a:buChar char="•"/>
            </a:pPr>
            <a:r>
              <a:rPr lang="en-US" dirty="0">
                <a:sym typeface="Wingdings" panose="05000000000000000000" pitchFamily="2" charset="2"/>
              </a:rPr>
              <a:t>Organizing/proliferative phase  fibroblast proliferation, type II pneumocyte hyperplasia, </a:t>
            </a:r>
          </a:p>
          <a:p>
            <a:pPr marL="1085850" lvl="2" indent="-171450">
              <a:buFont typeface="Arial" panose="020B0604020202020204" pitchFamily="34" charset="0"/>
              <a:buChar char="•"/>
            </a:pPr>
            <a:r>
              <a:rPr lang="en-US" dirty="0">
                <a:sym typeface="Wingdings" panose="05000000000000000000" pitchFamily="2" charset="2"/>
              </a:rPr>
              <a:t>Chronic  2 weeks after injury  fibrosis with collagen deposition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23</a:t>
            </a:fld>
            <a:endParaRPr lang="en-US"/>
          </a:p>
        </p:txBody>
      </p:sp>
    </p:spTree>
    <p:extLst>
      <p:ext uri="{BB962C8B-B14F-4D97-AF65-F5344CB8AC3E}">
        <p14:creationId xmlns:p14="http://schemas.microsoft.com/office/powerpoint/2010/main" val="311875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AIP</a:t>
            </a:r>
          </a:p>
          <a:p>
            <a:pPr marL="628650" lvl="1" indent="-171450">
              <a:buFont typeface="Arial" panose="020B0604020202020204" pitchFamily="34" charset="0"/>
              <a:buChar char="•"/>
            </a:pPr>
            <a:r>
              <a:rPr lang="en-US" dirty="0" err="1"/>
              <a:t>Groundglass</a:t>
            </a:r>
            <a:endParaRPr lang="en-US" dirty="0"/>
          </a:p>
          <a:p>
            <a:pPr marL="1085850" lvl="2" indent="-171450">
              <a:buFont typeface="Arial" panose="020B0604020202020204" pitchFamily="34" charset="0"/>
              <a:buChar char="•"/>
            </a:pPr>
            <a:r>
              <a:rPr lang="en-US" dirty="0"/>
              <a:t>Patchy or confluent </a:t>
            </a:r>
          </a:p>
          <a:p>
            <a:pPr marL="1085850" lvl="2" indent="-171450">
              <a:buFont typeface="Arial" panose="020B0604020202020204" pitchFamily="34" charset="0"/>
              <a:buChar char="•"/>
            </a:pPr>
            <a:r>
              <a:rPr lang="en-US" dirty="0"/>
              <a:t>Can be </a:t>
            </a:r>
            <a:r>
              <a:rPr lang="en-US" dirty="0" err="1"/>
              <a:t>subpleural</a:t>
            </a:r>
            <a:r>
              <a:rPr lang="en-US" dirty="0"/>
              <a:t> </a:t>
            </a:r>
          </a:p>
          <a:p>
            <a:pPr marL="628650" lvl="1" indent="-171450">
              <a:buFont typeface="Arial" panose="020B0604020202020204" pitchFamily="34" charset="0"/>
              <a:buChar char="•"/>
            </a:pPr>
            <a:r>
              <a:rPr lang="en-US" dirty="0"/>
              <a:t>Secondary lobular sparing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24</a:t>
            </a:fld>
            <a:endParaRPr lang="en-US"/>
          </a:p>
        </p:txBody>
      </p:sp>
    </p:spTree>
    <p:extLst>
      <p:ext uri="{BB962C8B-B14F-4D97-AF65-F5344CB8AC3E}">
        <p14:creationId xmlns:p14="http://schemas.microsoft.com/office/powerpoint/2010/main" val="3275393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AIP</a:t>
            </a:r>
          </a:p>
          <a:p>
            <a:pPr marL="628650" lvl="1" indent="-171450">
              <a:buFont typeface="Arial" panose="020B0604020202020204" pitchFamily="34" charset="0"/>
              <a:buChar char="•"/>
            </a:pPr>
            <a:r>
              <a:rPr lang="en-US" dirty="0"/>
              <a:t>As disease evolves get </a:t>
            </a:r>
            <a:r>
              <a:rPr lang="en-US" b="1" dirty="0"/>
              <a:t>architectural distortion and traction bronchiectasis </a:t>
            </a:r>
            <a:r>
              <a:rPr lang="en-US" b="0" dirty="0"/>
              <a:t>(fibrosis)</a:t>
            </a:r>
          </a:p>
          <a:p>
            <a:pPr marL="1085850" lvl="2" indent="-171450">
              <a:buFont typeface="Arial" panose="020B0604020202020204" pitchFamily="34" charset="0"/>
              <a:buChar char="•"/>
            </a:pPr>
            <a:r>
              <a:rPr lang="en-US" b="0" dirty="0"/>
              <a:t>Typically after greater than seven days of onset</a:t>
            </a:r>
          </a:p>
          <a:p>
            <a:pPr marL="628650" lvl="1" indent="-171450">
              <a:buFont typeface="Arial" panose="020B0604020202020204" pitchFamily="34" charset="0"/>
              <a:buChar char="•"/>
            </a:pPr>
            <a:r>
              <a:rPr lang="en-US" b="0" dirty="0"/>
              <a:t>Note the reticular pattern (fibrosis)</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25</a:t>
            </a:fld>
            <a:endParaRPr lang="en-US"/>
          </a:p>
        </p:txBody>
      </p:sp>
    </p:spTree>
    <p:extLst>
      <p:ext uri="{BB962C8B-B14F-4D97-AF65-F5344CB8AC3E}">
        <p14:creationId xmlns:p14="http://schemas.microsoft.com/office/powerpoint/2010/main" val="3485382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a:t>
            </a:r>
          </a:p>
          <a:p>
            <a:pPr marL="628650" lvl="1" indent="-171450">
              <a:buFont typeface="Arial" panose="020B0604020202020204" pitchFamily="34" charset="0"/>
              <a:buChar char="•"/>
            </a:pPr>
            <a:r>
              <a:rPr lang="en-US" b="1" dirty="0"/>
              <a:t>Common reaction associated with infection, connective tissue disease, inflammatory bowel disease, inhalational injury, hypersensitivity, drug toxicity, radiation, aspiration </a:t>
            </a:r>
          </a:p>
          <a:p>
            <a:pPr marL="628650" lvl="1" indent="-171450">
              <a:buFont typeface="Arial" panose="020B0604020202020204" pitchFamily="34" charset="0"/>
              <a:buChar char="•"/>
            </a:pPr>
            <a:r>
              <a:rPr lang="en-US" b="0" dirty="0"/>
              <a:t>often no causes is found, hence the term </a:t>
            </a:r>
            <a:r>
              <a:rPr lang="en-US" b="1" dirty="0"/>
              <a:t>cryptogenic organizing pneumonia </a:t>
            </a:r>
          </a:p>
          <a:p>
            <a:pPr marL="628650" lvl="1" indent="-171450">
              <a:buFont typeface="Arial" panose="020B0604020202020204" pitchFamily="34" charset="0"/>
              <a:buChar char="•"/>
            </a:pPr>
            <a:r>
              <a:rPr lang="en-US" b="0" dirty="0"/>
              <a:t>2 to 3 month history of a nonproductive cough, low grade ever, malaise, and shortness of breath</a:t>
            </a:r>
          </a:p>
          <a:p>
            <a:pPr marL="628650" lvl="1" indent="-171450">
              <a:buFont typeface="Arial" panose="020B0604020202020204" pitchFamily="34" charset="0"/>
              <a:buChar char="•"/>
            </a:pPr>
            <a:r>
              <a:rPr lang="en-US" b="0" dirty="0"/>
              <a:t>Respond well to </a:t>
            </a:r>
            <a:r>
              <a:rPr lang="en-US" b="1" dirty="0"/>
              <a:t>steroids</a:t>
            </a:r>
          </a:p>
          <a:p>
            <a:pPr marL="1085850" lvl="2" indent="-171450">
              <a:buFont typeface="Arial" panose="020B0604020202020204" pitchFamily="34" charset="0"/>
              <a:buChar char="•"/>
            </a:pPr>
            <a:r>
              <a:rPr lang="en-US" b="1" dirty="0"/>
              <a:t>Imaging findings typically will reverse as well </a:t>
            </a:r>
          </a:p>
          <a:p>
            <a:pPr marL="628650" lvl="1" indent="-171450">
              <a:buFont typeface="Arial" panose="020B0604020202020204" pitchFamily="34" charset="0"/>
              <a:buChar char="•"/>
            </a:pPr>
            <a:r>
              <a:rPr lang="en-US" b="0" dirty="0"/>
              <a:t>Imaging overlap (for example in chronic eosinophilic pneumonia); history and laboratory tests very helpful</a:t>
            </a:r>
          </a:p>
          <a:p>
            <a:pPr marL="171450" indent="-171450">
              <a:buFont typeface="Arial" panose="020B0604020202020204" pitchFamily="34" charset="0"/>
              <a:buChar char="•"/>
            </a:pPr>
            <a:r>
              <a:rPr lang="en-US" dirty="0"/>
              <a:t>Radiology</a:t>
            </a:r>
          </a:p>
          <a:p>
            <a:pPr marL="628650" lvl="1" indent="-171450">
              <a:buFont typeface="Arial" panose="020B0604020202020204" pitchFamily="34" charset="0"/>
              <a:buChar char="•"/>
            </a:pPr>
            <a:r>
              <a:rPr lang="en-US" b="1" dirty="0"/>
              <a:t>Patchy consolidation</a:t>
            </a:r>
          </a:p>
          <a:p>
            <a:pPr marL="1085850" lvl="2" indent="-171450">
              <a:buFont typeface="Arial" panose="020B0604020202020204" pitchFamily="34" charset="0"/>
              <a:buChar char="•"/>
            </a:pPr>
            <a:r>
              <a:rPr lang="en-US" b="1" dirty="0" err="1"/>
              <a:t>Subpleural</a:t>
            </a:r>
            <a:r>
              <a:rPr lang="en-US" b="1" dirty="0"/>
              <a:t> or </a:t>
            </a:r>
            <a:r>
              <a:rPr lang="en-US" b="1" dirty="0" err="1"/>
              <a:t>peribronchial</a:t>
            </a:r>
            <a:r>
              <a:rPr lang="en-US" b="1" dirty="0"/>
              <a:t> </a:t>
            </a:r>
            <a:r>
              <a:rPr lang="en-US" b="0" dirty="0"/>
              <a:t>(image on left x2)</a:t>
            </a:r>
          </a:p>
          <a:p>
            <a:pPr marL="1085850" lvl="2" indent="-171450">
              <a:buFont typeface="Arial" panose="020B0604020202020204" pitchFamily="34" charset="0"/>
              <a:buChar char="•"/>
            </a:pPr>
            <a:r>
              <a:rPr lang="en-US" b="0" dirty="0"/>
              <a:t>Can see bronchial wall thickening and dilatation </a:t>
            </a:r>
          </a:p>
          <a:p>
            <a:pPr marL="628650" lvl="1" indent="-171450">
              <a:buFont typeface="Arial" panose="020B0604020202020204" pitchFamily="34" charset="0"/>
              <a:buChar char="•"/>
            </a:pPr>
            <a:r>
              <a:rPr lang="en-US" b="0" dirty="0" err="1"/>
              <a:t>Perilobular</a:t>
            </a:r>
            <a:r>
              <a:rPr lang="en-US" b="0" dirty="0"/>
              <a:t> pattern </a:t>
            </a:r>
          </a:p>
          <a:p>
            <a:pPr marL="628650" lvl="1" indent="-171450">
              <a:buFont typeface="Arial" panose="020B0604020202020204" pitchFamily="34" charset="0"/>
              <a:buChar char="•"/>
            </a:pPr>
            <a:r>
              <a:rPr lang="en-US" b="0" dirty="0"/>
              <a:t>Small ill defined nodules – </a:t>
            </a:r>
            <a:r>
              <a:rPr lang="en-US" b="0" dirty="0" err="1"/>
              <a:t>peribronchial</a:t>
            </a:r>
            <a:r>
              <a:rPr lang="en-US" b="0" dirty="0"/>
              <a:t> or </a:t>
            </a:r>
            <a:r>
              <a:rPr lang="en-US" b="0" dirty="0" err="1"/>
              <a:t>peribrchiolar</a:t>
            </a:r>
            <a:r>
              <a:rPr lang="en-US" b="0" dirty="0"/>
              <a:t> </a:t>
            </a:r>
          </a:p>
          <a:p>
            <a:pPr marL="628650" lvl="1" indent="-171450">
              <a:buFont typeface="Arial" panose="020B0604020202020204" pitchFamily="34" charset="0"/>
              <a:buChar char="•"/>
            </a:pPr>
            <a:r>
              <a:rPr lang="en-US" b="0" dirty="0"/>
              <a:t>Larger nodules or masses</a:t>
            </a:r>
          </a:p>
          <a:p>
            <a:pPr marL="1085850" lvl="2" indent="-171450">
              <a:buFont typeface="Arial" panose="020B0604020202020204" pitchFamily="34" charset="0"/>
              <a:buChar char="•"/>
            </a:pPr>
            <a:r>
              <a:rPr lang="en-US" b="0" dirty="0"/>
              <a:t>Ill defined nodules of </a:t>
            </a:r>
            <a:r>
              <a:rPr lang="en-US" b="0" dirty="0" err="1"/>
              <a:t>groundglass</a:t>
            </a:r>
            <a:endParaRPr lang="en-US" b="0" dirty="0"/>
          </a:p>
          <a:p>
            <a:pPr marL="1543050" lvl="3" indent="-171450">
              <a:buFont typeface="Arial" panose="020B0604020202020204" pitchFamily="34" charset="0"/>
              <a:buChar char="•"/>
            </a:pPr>
            <a:r>
              <a:rPr lang="en-US" b="1" dirty="0"/>
              <a:t>Central areas of </a:t>
            </a:r>
            <a:r>
              <a:rPr lang="en-US" b="1" dirty="0" err="1"/>
              <a:t>groundglass</a:t>
            </a:r>
            <a:r>
              <a:rPr lang="en-US" b="1" dirty="0"/>
              <a:t> – Reverse Halo </a:t>
            </a:r>
            <a:r>
              <a:rPr lang="en-US" b="0" dirty="0"/>
              <a:t>(3</a:t>
            </a:r>
            <a:r>
              <a:rPr lang="en-US" b="0" baseline="30000" dirty="0"/>
              <a:t>rd</a:t>
            </a:r>
            <a:r>
              <a:rPr lang="en-US" b="0" dirty="0"/>
              <a:t> image) – corresponds to alveolar septal inflammation with ring shape or crescentic periphery corresponding to OP within alveolar </a:t>
            </a:r>
            <a:r>
              <a:rPr lang="en-US" b="0" dirty="0" err="1"/>
              <a:t>duts</a:t>
            </a:r>
            <a:endParaRPr lang="en-US" b="0" dirty="0"/>
          </a:p>
          <a:p>
            <a:pPr marL="1085850" lvl="2" indent="-171450">
              <a:buFont typeface="Arial" panose="020B0604020202020204" pitchFamily="34" charset="0"/>
              <a:buChar char="•"/>
            </a:pPr>
            <a:r>
              <a:rPr lang="en-US" b="0" dirty="0"/>
              <a:t>Can see crazy paving</a:t>
            </a:r>
          </a:p>
          <a:p>
            <a:pPr marL="628650" lvl="1" indent="-171450">
              <a:buFont typeface="Arial" panose="020B0604020202020204" pitchFamily="34" charset="0"/>
              <a:buChar char="•"/>
            </a:pPr>
            <a:r>
              <a:rPr lang="en-US" b="1" dirty="0"/>
              <a:t>Poorly defined, irregular linear opacities and </a:t>
            </a:r>
            <a:r>
              <a:rPr lang="en-US" b="1" dirty="0" err="1"/>
              <a:t>groundglass</a:t>
            </a:r>
            <a:r>
              <a:rPr lang="en-US" b="1" dirty="0"/>
              <a:t> </a:t>
            </a:r>
            <a:r>
              <a:rPr lang="en-US" b="0" dirty="0"/>
              <a:t>(4</a:t>
            </a:r>
            <a:r>
              <a:rPr lang="en-US" b="0" baseline="30000" dirty="0"/>
              <a:t>th</a:t>
            </a:r>
            <a:r>
              <a:rPr lang="en-US" b="0" dirty="0"/>
              <a:t> image)</a:t>
            </a:r>
          </a:p>
          <a:p>
            <a:pPr marL="1085850" lvl="2" indent="-171450">
              <a:buFont typeface="Arial" panose="020B0604020202020204" pitchFamily="34" charset="0"/>
              <a:buChar char="•"/>
            </a:pPr>
            <a:r>
              <a:rPr lang="en-US" b="0" dirty="0"/>
              <a:t>Linear opacities typically don’t resolve and have worse prognosis </a:t>
            </a:r>
          </a:p>
          <a:p>
            <a:pPr marL="628650" lvl="1" indent="-171450">
              <a:buFont typeface="Arial" panose="020B0604020202020204" pitchFamily="34" charset="0"/>
              <a:buChar char="•"/>
            </a:pPr>
            <a:r>
              <a:rPr lang="en-US" b="0" dirty="0"/>
              <a:t>Bronchial wall thickening or dilatation </a:t>
            </a:r>
            <a:endParaRPr lang="en-US" b="1" dirty="0"/>
          </a:p>
          <a:p>
            <a:pPr marL="171450" indent="-171450">
              <a:buFont typeface="Arial" panose="020B0604020202020204" pitchFamily="34" charset="0"/>
              <a:buChar char="•"/>
            </a:pPr>
            <a:r>
              <a:rPr lang="en-US" dirty="0"/>
              <a:t>Pathology</a:t>
            </a:r>
          </a:p>
          <a:p>
            <a:pPr marL="628650" lvl="1" indent="-171450">
              <a:buFont typeface="Arial" panose="020B0604020202020204" pitchFamily="34" charset="0"/>
              <a:buChar char="•"/>
            </a:pPr>
            <a:r>
              <a:rPr lang="en-US" b="1" dirty="0"/>
              <a:t>Intraluminal plugs of granulation tissue within alveolar ducts and surrounding alveoli associated with chronic inflammation of surrounding lung parenchyma </a:t>
            </a:r>
          </a:p>
          <a:p>
            <a:pPr marL="628650" lvl="1" indent="-171450">
              <a:buFont typeface="Arial" panose="020B0604020202020204" pitchFamily="34" charset="0"/>
              <a:buChar char="•"/>
            </a:pPr>
            <a:r>
              <a:rPr lang="en-US" b="1" dirty="0"/>
              <a:t>Granulation tissue polyps may also be present within bronchioles</a:t>
            </a:r>
          </a:p>
        </p:txBody>
      </p:sp>
      <p:sp>
        <p:nvSpPr>
          <p:cNvPr id="4" name="Slide Number Placeholder 3"/>
          <p:cNvSpPr>
            <a:spLocks noGrp="1"/>
          </p:cNvSpPr>
          <p:nvPr>
            <p:ph type="sldNum" sz="quarter" idx="10"/>
          </p:nvPr>
        </p:nvSpPr>
        <p:spPr/>
        <p:txBody>
          <a:bodyPr/>
          <a:lstStyle/>
          <a:p>
            <a:fld id="{FBB4D720-DFBC-7441-8EDC-B32CEDAC7C09}" type="slidenum">
              <a:rPr lang="en-US" smtClean="0"/>
              <a:t>26</a:t>
            </a:fld>
            <a:endParaRPr lang="en-US"/>
          </a:p>
        </p:txBody>
      </p:sp>
    </p:spTree>
    <p:extLst>
      <p:ext uri="{BB962C8B-B14F-4D97-AF65-F5344CB8AC3E}">
        <p14:creationId xmlns:p14="http://schemas.microsoft.com/office/powerpoint/2010/main" val="4267052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a:t>
            </a:r>
          </a:p>
          <a:p>
            <a:pPr marL="628650" lvl="1" indent="-171450">
              <a:buFont typeface="Arial" panose="020B0604020202020204" pitchFamily="34" charset="0"/>
              <a:buChar char="•"/>
            </a:pPr>
            <a:r>
              <a:rPr lang="en-US" dirty="0"/>
              <a:t>LIP part of spectrum of pulmonary lymphoproliferative disorders ranging in severity from benign airway centered cellular aggregates (lymphoid hyperplasia) to malignant lymphomas</a:t>
            </a:r>
          </a:p>
          <a:p>
            <a:pPr marL="628650" lvl="1" indent="-171450">
              <a:buFont typeface="Arial" panose="020B0604020202020204" pitchFamily="34" charset="0"/>
              <a:buChar char="•"/>
            </a:pPr>
            <a:r>
              <a:rPr lang="en-US" dirty="0"/>
              <a:t>Average age 50 to 60 years </a:t>
            </a:r>
          </a:p>
          <a:p>
            <a:pPr marL="628650" lvl="1" indent="-171450">
              <a:buFont typeface="Arial" panose="020B0604020202020204" pitchFamily="34" charset="0"/>
              <a:buChar char="•"/>
            </a:pPr>
            <a:r>
              <a:rPr lang="en-US" dirty="0"/>
              <a:t>Cough and dyspnea </a:t>
            </a:r>
          </a:p>
          <a:p>
            <a:pPr marL="628650" lvl="1" indent="-171450">
              <a:buFont typeface="Arial" panose="020B0604020202020204" pitchFamily="34" charset="0"/>
              <a:buChar char="•"/>
            </a:pPr>
            <a:r>
              <a:rPr lang="en-US" dirty="0"/>
              <a:t>Can rarely be idiopathic </a:t>
            </a:r>
          </a:p>
          <a:p>
            <a:pPr marL="1085850" lvl="2" indent="-171450">
              <a:buFont typeface="Arial" panose="020B0604020202020204" pitchFamily="34" charset="0"/>
              <a:buChar char="•"/>
            </a:pPr>
            <a:r>
              <a:rPr lang="en-US" dirty="0"/>
              <a:t>Usually associated with </a:t>
            </a:r>
            <a:r>
              <a:rPr lang="en-US" dirty="0" err="1"/>
              <a:t>Sjogrens</a:t>
            </a:r>
            <a:r>
              <a:rPr lang="en-US" dirty="0"/>
              <a:t>, </a:t>
            </a:r>
            <a:r>
              <a:rPr lang="en-US" dirty="0" err="1"/>
              <a:t>Hashimotos</a:t>
            </a:r>
            <a:r>
              <a:rPr lang="en-US" dirty="0"/>
              <a:t>, HIV (usually children)</a:t>
            </a:r>
          </a:p>
          <a:p>
            <a:pPr marL="628650" lvl="1" indent="-171450">
              <a:buFont typeface="Arial" panose="020B0604020202020204" pitchFamily="34" charset="0"/>
              <a:buChar char="•"/>
            </a:pPr>
            <a:r>
              <a:rPr lang="en-US" dirty="0"/>
              <a:t>Uncommon</a:t>
            </a:r>
          </a:p>
          <a:p>
            <a:pPr marL="628650" lvl="1" indent="-171450">
              <a:buFont typeface="Arial" panose="020B0604020202020204" pitchFamily="34" charset="0"/>
              <a:buChar char="•"/>
            </a:pPr>
            <a:r>
              <a:rPr lang="en-US" dirty="0"/>
              <a:t>Was included in ATS/ERS because can mimic NSIP</a:t>
            </a:r>
          </a:p>
          <a:p>
            <a:pPr marL="628650" lvl="1" indent="-171450">
              <a:buFont typeface="Arial" panose="020B0604020202020204" pitchFamily="34" charset="0"/>
              <a:buChar char="•"/>
            </a:pPr>
            <a:r>
              <a:rPr lang="en-US" dirty="0"/>
              <a:t>Respond to steroids but 33 to 50% die within 5 years</a:t>
            </a:r>
          </a:p>
          <a:p>
            <a:pPr marL="171450" lvl="0" indent="-171450">
              <a:buFont typeface="Arial" panose="020B0604020202020204" pitchFamily="34" charset="0"/>
              <a:buChar char="•"/>
            </a:pPr>
            <a:r>
              <a:rPr lang="en-US" dirty="0"/>
              <a:t>Radiology</a:t>
            </a:r>
          </a:p>
          <a:p>
            <a:pPr marL="628650" lvl="1" indent="-171450">
              <a:buFont typeface="Arial" panose="020B0604020202020204" pitchFamily="34" charset="0"/>
              <a:buChar char="•"/>
            </a:pPr>
            <a:r>
              <a:rPr lang="en-US" dirty="0"/>
              <a:t>Extensive </a:t>
            </a:r>
            <a:r>
              <a:rPr lang="en-US" dirty="0" err="1"/>
              <a:t>groundglass</a:t>
            </a:r>
            <a:r>
              <a:rPr lang="en-US" dirty="0"/>
              <a:t> opacities and poorly defined nodules</a:t>
            </a:r>
          </a:p>
          <a:p>
            <a:pPr marL="628650" lvl="1" indent="-171450">
              <a:buFont typeface="Arial" panose="020B0604020202020204" pitchFamily="34" charset="0"/>
              <a:buChar char="•"/>
            </a:pPr>
            <a:r>
              <a:rPr lang="en-US" b="1" dirty="0"/>
              <a:t>Cysts </a:t>
            </a:r>
          </a:p>
          <a:p>
            <a:pPr marL="628650" lvl="1" indent="-171450">
              <a:buFont typeface="Arial" panose="020B0604020202020204" pitchFamily="34" charset="0"/>
              <a:buChar char="•"/>
            </a:pPr>
            <a:r>
              <a:rPr lang="en-US" b="0" dirty="0"/>
              <a:t>Thickening of </a:t>
            </a:r>
            <a:r>
              <a:rPr lang="en-US" b="0" dirty="0" err="1"/>
              <a:t>peribronchovascular</a:t>
            </a:r>
            <a:r>
              <a:rPr lang="en-US" b="0" dirty="0"/>
              <a:t> bundles </a:t>
            </a:r>
          </a:p>
          <a:p>
            <a:pPr marL="171450" lvl="0" indent="-171450">
              <a:buFont typeface="Arial" panose="020B0604020202020204" pitchFamily="34" charset="0"/>
              <a:buChar char="•"/>
            </a:pPr>
            <a:r>
              <a:rPr lang="en-US" dirty="0"/>
              <a:t>Pathology </a:t>
            </a:r>
          </a:p>
          <a:p>
            <a:pPr marL="628650" lvl="1" indent="-171450">
              <a:buFont typeface="Arial" panose="020B0604020202020204" pitchFamily="34" charset="0"/>
              <a:buChar char="•"/>
            </a:pPr>
            <a:r>
              <a:rPr lang="en-US" dirty="0"/>
              <a:t>Diffuse interstitial lymphoid infiltrate </a:t>
            </a:r>
          </a:p>
        </p:txBody>
      </p:sp>
      <p:sp>
        <p:nvSpPr>
          <p:cNvPr id="4" name="Slide Number Placeholder 3"/>
          <p:cNvSpPr>
            <a:spLocks noGrp="1"/>
          </p:cNvSpPr>
          <p:nvPr>
            <p:ph type="sldNum" sz="quarter" idx="10"/>
          </p:nvPr>
        </p:nvSpPr>
        <p:spPr/>
        <p:txBody>
          <a:bodyPr/>
          <a:lstStyle/>
          <a:p>
            <a:fld id="{FBB4D720-DFBC-7441-8EDC-B32CEDAC7C09}" type="slidenum">
              <a:rPr lang="en-US" smtClean="0"/>
              <a:t>27</a:t>
            </a:fld>
            <a:endParaRPr lang="en-US"/>
          </a:p>
        </p:txBody>
      </p:sp>
    </p:spTree>
    <p:extLst>
      <p:ext uri="{BB962C8B-B14F-4D97-AF65-F5344CB8AC3E}">
        <p14:creationId xmlns:p14="http://schemas.microsoft.com/office/powerpoint/2010/main" val="2919353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28</a:t>
            </a:fld>
            <a:endParaRPr lang="en-US"/>
          </a:p>
        </p:txBody>
      </p:sp>
    </p:spTree>
    <p:extLst>
      <p:ext uri="{BB962C8B-B14F-4D97-AF65-F5344CB8AC3E}">
        <p14:creationId xmlns:p14="http://schemas.microsoft.com/office/powerpoint/2010/main" val="1213234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Stevens, Robert</a:t>
            </a:r>
          </a:p>
          <a:p>
            <a:r>
              <a:rPr lang="en-US" dirty="0"/>
              <a:t>3/14/48</a:t>
            </a:r>
          </a:p>
          <a:p>
            <a:endParaRPr lang="en-US" dirty="0"/>
          </a:p>
          <a:p>
            <a:r>
              <a:rPr lang="en-US" dirty="0"/>
              <a:t>More common in men</a:t>
            </a:r>
            <a:r>
              <a:rPr lang="en-US" baseline="0" dirty="0"/>
              <a:t> and older patients greater than 60;</a:t>
            </a:r>
          </a:p>
          <a:p>
            <a:r>
              <a:rPr lang="en-US" baseline="0" dirty="0"/>
              <a:t>UIP; very poor median survival; actually has much worse prognosis than lung cancer;</a:t>
            </a:r>
          </a:p>
          <a:p>
            <a:r>
              <a:rPr lang="en-US" baseline="0" dirty="0"/>
              <a:t>Very classic look for UIP; honeycombing </a:t>
            </a:r>
            <a:r>
              <a:rPr lang="en-US" baseline="0" dirty="0">
                <a:sym typeface="Wingdings" panose="05000000000000000000" pitchFamily="2" charset="2"/>
              </a:rPr>
              <a:t> peripheral, more than one row.  Very good look. </a:t>
            </a:r>
          </a:p>
          <a:p>
            <a:endParaRPr lang="en-US" baseline="0" dirty="0">
              <a:sym typeface="Wingdings" panose="05000000000000000000" pitchFamily="2" charset="2"/>
            </a:endParaRPr>
          </a:p>
          <a:p>
            <a:pPr marL="171450" indent="-171450">
              <a:buFont typeface="Arial" panose="020B0604020202020204" pitchFamily="34" charset="0"/>
              <a:buChar char="•"/>
            </a:pPr>
            <a:r>
              <a:rPr lang="en-US" b="1" baseline="0" dirty="0">
                <a:sym typeface="Wingdings" panose="05000000000000000000" pitchFamily="2" charset="2"/>
              </a:rPr>
              <a:t>Want to be very specific, don’t want to be sensitive</a:t>
            </a:r>
            <a:r>
              <a:rPr lang="en-US" baseline="0" dirty="0">
                <a:sym typeface="Wingdings" panose="05000000000000000000" pitchFamily="2" charset="2"/>
              </a:rPr>
              <a:t>; don’t want to put someone on transplant list for UIP unless we are sure it is UIP. </a:t>
            </a:r>
          </a:p>
          <a:p>
            <a:pPr marL="171450" indent="-171450">
              <a:buFont typeface="Arial" panose="020B0604020202020204" pitchFamily="34" charset="0"/>
              <a:buChar char="•"/>
            </a:pPr>
            <a:r>
              <a:rPr lang="en-US" b="1" baseline="0" dirty="0">
                <a:sym typeface="Wingdings" panose="05000000000000000000" pitchFamily="2" charset="2"/>
              </a:rPr>
              <a:t>Diagnostic HRCT findings of UIP/IPF allows for confident diagnosis without biopsy</a:t>
            </a:r>
          </a:p>
          <a:p>
            <a:pPr marL="171450" indent="-171450">
              <a:buFont typeface="Arial" panose="020B0604020202020204" pitchFamily="34" charset="0"/>
              <a:buChar char="•"/>
            </a:pPr>
            <a:r>
              <a:rPr lang="en-US" b="0" baseline="0" dirty="0">
                <a:sym typeface="Wingdings" panose="05000000000000000000" pitchFamily="2" charset="2"/>
              </a:rPr>
              <a:t>Need to exclude other causes of UIP and have presence of all three criteria to make diagnosis</a:t>
            </a:r>
            <a:endParaRPr lang="en-US" b="0" baseline="0" dirty="0"/>
          </a:p>
        </p:txBody>
      </p:sp>
      <p:sp>
        <p:nvSpPr>
          <p:cNvPr id="4" name="Slide Number Placeholder 3"/>
          <p:cNvSpPr>
            <a:spLocks noGrp="1"/>
          </p:cNvSpPr>
          <p:nvPr>
            <p:ph type="sldNum" sz="quarter" idx="10"/>
          </p:nvPr>
        </p:nvSpPr>
        <p:spPr/>
        <p:txBody>
          <a:bodyPr/>
          <a:lstStyle/>
          <a:p>
            <a:fld id="{FBB4D720-DFBC-7441-8EDC-B32CEDAC7C09}" type="slidenum">
              <a:rPr lang="en-US" smtClean="0"/>
              <a:t>29</a:t>
            </a:fld>
            <a:endParaRPr lang="en-US"/>
          </a:p>
        </p:txBody>
      </p:sp>
    </p:spTree>
    <p:extLst>
      <p:ext uri="{BB962C8B-B14F-4D97-AF65-F5344CB8AC3E}">
        <p14:creationId xmlns:p14="http://schemas.microsoft.com/office/powerpoint/2010/main" val="30435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UIP, we will say it is a UIP</a:t>
            </a:r>
            <a:r>
              <a:rPr lang="en-US" baseline="0" dirty="0"/>
              <a:t> pattern to emphasize that UIP is not synonymous with IPF</a:t>
            </a:r>
          </a:p>
          <a:p>
            <a:endParaRPr lang="en-US" baseline="0" dirty="0"/>
          </a:p>
          <a:p>
            <a:r>
              <a:rPr lang="en-US" baseline="0" dirty="0"/>
              <a:t>Amiodarone toxicity</a:t>
            </a:r>
          </a:p>
          <a:p>
            <a:endParaRPr lang="en-US" baseline="0" dirty="0"/>
          </a:p>
          <a:p>
            <a:r>
              <a:rPr lang="en-US" baseline="0" dirty="0"/>
              <a:t>In order to give someone the diagnosis of IPF you need to exclude other causes</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31</a:t>
            </a:fld>
            <a:endParaRPr lang="en-US"/>
          </a:p>
        </p:txBody>
      </p:sp>
    </p:spTree>
    <p:extLst>
      <p:ext uri="{BB962C8B-B14F-4D97-AF65-F5344CB8AC3E}">
        <p14:creationId xmlns:p14="http://schemas.microsoft.com/office/powerpoint/2010/main" val="1818856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drugs:</a:t>
            </a:r>
          </a:p>
          <a:p>
            <a:endParaRPr lang="en-US" dirty="0"/>
          </a:p>
          <a:p>
            <a:r>
              <a:rPr lang="en-US" dirty="0" err="1"/>
              <a:t>Pirfenidone</a:t>
            </a:r>
            <a:r>
              <a:rPr lang="en-US" dirty="0"/>
              <a:t> – used for UIP, very expensive,</a:t>
            </a:r>
            <a:r>
              <a:rPr lang="en-US" baseline="0" dirty="0"/>
              <a:t> will get paid for by insurance if HRCT is read for consistent with UIP; most UIP patients are too sick to get lung biopsy</a:t>
            </a:r>
            <a:endParaRPr lang="en-US" dirty="0"/>
          </a:p>
          <a:p>
            <a:endParaRPr lang="en-US" dirty="0"/>
          </a:p>
          <a:p>
            <a:r>
              <a:rPr lang="en-US" dirty="0" err="1"/>
              <a:t>Nintendanib</a:t>
            </a:r>
            <a:endParaRPr lang="en-US" dirty="0"/>
          </a:p>
          <a:p>
            <a:endParaRPr lang="en-US" dirty="0"/>
          </a:p>
          <a:p>
            <a:r>
              <a:rPr lang="en-US" dirty="0"/>
              <a:t>Slow</a:t>
            </a:r>
            <a:r>
              <a:rPr lang="en-US" baseline="0" dirty="0"/>
              <a:t> decline of PFTs but no research showing decreased progression of CT findings or long term benefit.</a:t>
            </a:r>
          </a:p>
          <a:p>
            <a:endParaRPr lang="en-US" baseline="0" dirty="0"/>
          </a:p>
          <a:p>
            <a:r>
              <a:rPr lang="en-US" baseline="0" dirty="0"/>
              <a:t>Treatment is supportive and serves as a bridge to transplant.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32</a:t>
            </a:fld>
            <a:endParaRPr lang="en-US"/>
          </a:p>
        </p:txBody>
      </p:sp>
    </p:spTree>
    <p:extLst>
      <p:ext uri="{BB962C8B-B14F-4D97-AF65-F5344CB8AC3E}">
        <p14:creationId xmlns:p14="http://schemas.microsoft.com/office/powerpoint/2010/main" val="199163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(away from honeycombing)</a:t>
            </a:r>
          </a:p>
          <a:p>
            <a:endParaRPr lang="en-US" sz="1200" baseline="0" dirty="0"/>
          </a:p>
          <a:p>
            <a:pPr marL="171450" indent="-171450">
              <a:buFont typeface="Arial" panose="020B0604020202020204" pitchFamily="34" charset="0"/>
              <a:buChar char="•"/>
            </a:pPr>
            <a:r>
              <a:rPr lang="en-US" sz="1200" baseline="0" dirty="0"/>
              <a:t>What we talk about are the following patterns:</a:t>
            </a:r>
          </a:p>
          <a:p>
            <a:pPr marL="628650" lvl="1" indent="-171450">
              <a:buFont typeface="Arial" panose="020B0604020202020204" pitchFamily="34" charset="0"/>
              <a:buChar char="•"/>
            </a:pPr>
            <a:r>
              <a:rPr lang="en-US" sz="1200" b="1" baseline="0" dirty="0"/>
              <a:t>UIP pattern </a:t>
            </a:r>
            <a:r>
              <a:rPr lang="en-US" sz="1200" baseline="0" dirty="0"/>
              <a:t>– relies on good distribution, honeycombing, and reticulation – and absence of other findings on the right. </a:t>
            </a:r>
          </a:p>
          <a:p>
            <a:pPr marL="628650" lvl="1" indent="-171450">
              <a:buFont typeface="Arial" panose="020B0604020202020204" pitchFamily="34" charset="0"/>
              <a:buChar char="•"/>
            </a:pPr>
            <a:r>
              <a:rPr lang="en-US" sz="1200" b="1" baseline="0" dirty="0"/>
              <a:t>Possible UIP pattern </a:t>
            </a:r>
            <a:r>
              <a:rPr lang="en-US" sz="1200" baseline="0" dirty="0">
                <a:sym typeface="Wingdings" panose="05000000000000000000" pitchFamily="2" charset="2"/>
              </a:rPr>
              <a:t> all of same features as UIP pattern but doesn’t have honeycombing; these patients pay go on to lung biopsy.  </a:t>
            </a:r>
            <a:r>
              <a:rPr lang="en-US" sz="1200" b="1" baseline="0" dirty="0">
                <a:sym typeface="Wingdings" panose="05000000000000000000" pitchFamily="2" charset="2"/>
              </a:rPr>
              <a:t>CT helpful in directing lung biopsy. </a:t>
            </a:r>
          </a:p>
          <a:p>
            <a:pPr marL="628650" lvl="1" indent="-171450">
              <a:buFont typeface="Arial" panose="020B0604020202020204" pitchFamily="34" charset="0"/>
              <a:buChar char="•"/>
            </a:pPr>
            <a:r>
              <a:rPr lang="en-US" sz="1200" b="1" baseline="0" dirty="0">
                <a:sym typeface="Wingdings" panose="05000000000000000000" pitchFamily="2" charset="2"/>
              </a:rPr>
              <a:t>Inconsistent with UIP pattern:</a:t>
            </a:r>
          </a:p>
          <a:p>
            <a:pPr marL="1085850" lvl="2" indent="-171450">
              <a:buFont typeface="Arial" panose="020B0604020202020204" pitchFamily="34" charset="0"/>
              <a:buChar char="•"/>
            </a:pPr>
            <a:r>
              <a:rPr lang="en-US" sz="1200" b="0" baseline="0" dirty="0">
                <a:sym typeface="Wingdings" panose="05000000000000000000" pitchFamily="2" charset="2"/>
              </a:rPr>
              <a:t>U</a:t>
            </a:r>
            <a:r>
              <a:rPr lang="en-US" sz="1200" baseline="0" dirty="0"/>
              <a:t>pper – sarcoid</a:t>
            </a:r>
          </a:p>
          <a:p>
            <a:pPr marL="1085850" lvl="2" indent="-171450">
              <a:buFont typeface="Arial" panose="020B0604020202020204" pitchFamily="34" charset="0"/>
              <a:buChar char="•"/>
            </a:pPr>
            <a:r>
              <a:rPr lang="en-US" sz="1200" baseline="0" dirty="0" err="1"/>
              <a:t>Peribronchovascular</a:t>
            </a:r>
            <a:r>
              <a:rPr lang="en-US" sz="1200" baseline="0" dirty="0"/>
              <a:t> – OP</a:t>
            </a:r>
          </a:p>
          <a:p>
            <a:pPr marL="1085850" lvl="2" indent="-171450">
              <a:buFont typeface="Arial" panose="020B0604020202020204" pitchFamily="34" charset="0"/>
              <a:buChar char="•"/>
            </a:pPr>
            <a:r>
              <a:rPr lang="en-US" sz="1200" baseline="0" dirty="0"/>
              <a:t>GGO – DP, nodules or cysts, consolidation, or mosaic (subacute hypersensitivity has strong association with air trapping)</a:t>
            </a:r>
          </a:p>
          <a:p>
            <a:pPr marL="1085850" lvl="2" indent="-171450">
              <a:buFont typeface="Arial" panose="020B0604020202020204" pitchFamily="34" charset="0"/>
              <a:buChar char="•"/>
            </a:pPr>
            <a:endParaRPr lang="en-US" sz="1200" baseline="0" dirty="0"/>
          </a:p>
          <a:p>
            <a:pPr marL="171450" lvl="0" indent="-171450">
              <a:buFont typeface="Arial" panose="020B0604020202020204" pitchFamily="34" charset="0"/>
              <a:buChar char="•"/>
            </a:pPr>
            <a:r>
              <a:rPr lang="en-US" sz="1200" b="1" baseline="0" dirty="0"/>
              <a:t>If honeycombing is absence it can still be UIP; often times these are the patients who will go on to biopsy.</a:t>
            </a:r>
          </a:p>
          <a:p>
            <a:pPr marL="171450" lvl="0" indent="-171450">
              <a:buFont typeface="Arial" panose="020B0604020202020204" pitchFamily="34" charset="0"/>
              <a:buChar char="•"/>
            </a:pPr>
            <a:endParaRPr lang="en-US" sz="1200" b="1" baseline="0" dirty="0"/>
          </a:p>
          <a:p>
            <a:pPr marL="171450" lvl="0" indent="-171450">
              <a:buFont typeface="Arial" panose="020B0604020202020204" pitchFamily="34" charset="0"/>
              <a:buChar char="•"/>
            </a:pPr>
            <a:r>
              <a:rPr lang="en-US" sz="1200" baseline="0" dirty="0"/>
              <a:t>25 to 40% of patients with UIP can have an inconsistent with UIP</a:t>
            </a:r>
          </a:p>
          <a:p>
            <a:endParaRPr lang="en-US" sz="1200" baseline="0" dirty="0"/>
          </a:p>
          <a:p>
            <a:pPr marL="171450" indent="-171450">
              <a:buFont typeface="Arial" panose="020B0604020202020204" pitchFamily="34" charset="0"/>
              <a:buChar char="•"/>
            </a:pPr>
            <a:r>
              <a:rPr lang="en-US" sz="1200" baseline="0" dirty="0"/>
              <a:t>Our job is that if it has a UIP pattern they can avoid a lung biopsy; other two categories require further investigation. </a:t>
            </a:r>
          </a:p>
          <a:p>
            <a:endParaRPr lang="en-US" sz="1200" b="1"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sym typeface="Wingdings" panose="05000000000000000000" pitchFamily="2" charset="2"/>
              </a:rPr>
              <a:t>To make a diagnosis of IPF you need to exclude other causes of UIP and have presence of all three criteria to make diagnosis</a:t>
            </a:r>
            <a:endParaRPr lang="en-US" b="1" baseline="0" dirty="0"/>
          </a:p>
          <a:p>
            <a:endParaRPr lang="en-US" sz="1200" baseline="0"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33</a:t>
            </a:fld>
            <a:endParaRPr lang="en-US"/>
          </a:p>
        </p:txBody>
      </p:sp>
    </p:spTree>
    <p:extLst>
      <p:ext uri="{BB962C8B-B14F-4D97-AF65-F5344CB8AC3E}">
        <p14:creationId xmlns:p14="http://schemas.microsoft.com/office/powerpoint/2010/main" val="147158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Revised classification in 2013;</a:t>
            </a:r>
            <a:r>
              <a:rPr lang="en-US" baseline="0" dirty="0"/>
              <a:t> American Thoracic Society and European Respiratory Society </a:t>
            </a:r>
          </a:p>
          <a:p>
            <a:pPr marL="628650" lvl="1" indent="-171450">
              <a:buFont typeface="Arial" panose="020B0604020202020204" pitchFamily="34" charset="0"/>
              <a:buChar char="•"/>
            </a:pPr>
            <a:r>
              <a:rPr lang="en-US" baseline="0" dirty="0"/>
              <a:t>These are </a:t>
            </a:r>
            <a:r>
              <a:rPr lang="en-US" b="1" baseline="0" dirty="0"/>
              <a:t>idiopathic pneumonias </a:t>
            </a:r>
            <a:endParaRPr lang="en-US" baseline="0" dirty="0"/>
          </a:p>
          <a:p>
            <a:pPr marL="628650" lvl="1" indent="-171450">
              <a:buFont typeface="Arial" panose="020B0604020202020204" pitchFamily="34" charset="0"/>
              <a:buChar char="•"/>
            </a:pPr>
            <a:r>
              <a:rPr lang="en-US" baseline="0" dirty="0"/>
              <a:t>Divided into two categories, will focus on major</a:t>
            </a:r>
          </a:p>
          <a:p>
            <a:pPr marL="628650" lvl="1" indent="-171450">
              <a:buFont typeface="Arial" panose="020B0604020202020204" pitchFamily="34" charset="0"/>
              <a:buChar char="•"/>
            </a:pPr>
            <a:r>
              <a:rPr lang="en-US" baseline="0" dirty="0"/>
              <a:t>Minor classification </a:t>
            </a:r>
            <a:r>
              <a:rPr lang="en-US" baseline="0" dirty="0">
                <a:sym typeface="Wingdings" panose="05000000000000000000" pitchFamily="2" charset="2"/>
              </a:rPr>
              <a:t> they have pushed these two into those categories; LIP is rare to be idiopathic, commonly with </a:t>
            </a:r>
            <a:r>
              <a:rPr lang="en-US" baseline="0" dirty="0" err="1">
                <a:sym typeface="Wingdings" panose="05000000000000000000" pitchFamily="2" charset="2"/>
              </a:rPr>
              <a:t>sjogrens</a:t>
            </a:r>
            <a:r>
              <a:rPr lang="en-US" baseline="0" dirty="0">
                <a:sym typeface="Wingdings" panose="05000000000000000000" pitchFamily="2" charset="2"/>
              </a:rPr>
              <a:t> or HIV; </a:t>
            </a:r>
          </a:p>
          <a:p>
            <a:pPr marL="628650" lvl="1" indent="-171450">
              <a:buFont typeface="Arial" panose="020B0604020202020204" pitchFamily="34" charset="0"/>
              <a:buChar char="•"/>
            </a:pPr>
            <a:r>
              <a:rPr lang="en-US" baseline="0" dirty="0">
                <a:sym typeface="Wingdings" panose="05000000000000000000" pitchFamily="2" charset="2"/>
              </a:rPr>
              <a:t>The ATS/ERS classifications emphasize interaction between clinicians, radiologists and, and pathologists  </a:t>
            </a:r>
            <a:r>
              <a:rPr lang="en-US" b="1" baseline="0" dirty="0">
                <a:sym typeface="Wingdings" panose="05000000000000000000" pitchFamily="2" charset="2"/>
              </a:rPr>
              <a:t>gold standard is a multidisciplinary approach</a:t>
            </a:r>
          </a:p>
          <a:p>
            <a:endParaRPr lang="en-US" baseline="0" dirty="0">
              <a:sym typeface="Wingdings" panose="05000000000000000000" pitchFamily="2" charset="2"/>
            </a:endParaRPr>
          </a:p>
          <a:p>
            <a:pPr marL="171450" indent="-171450">
              <a:buFont typeface="Arial" panose="020B0604020202020204" pitchFamily="34" charset="0"/>
              <a:buChar char="•"/>
            </a:pPr>
            <a:r>
              <a:rPr lang="en-US" b="1" baseline="0" dirty="0">
                <a:sym typeface="Wingdings" panose="05000000000000000000" pitchFamily="2" charset="2"/>
              </a:rPr>
              <a:t>Other diseases are less common; also important to keep in mind that histologic patterns may be seen in association with various diseases (CVD), </a:t>
            </a:r>
            <a:r>
              <a:rPr lang="en-US" b="1" baseline="0" dirty="0" smtClean="0">
                <a:sym typeface="Wingdings" panose="05000000000000000000" pitchFamily="2" charset="2"/>
              </a:rPr>
              <a:t>exposures </a:t>
            </a:r>
            <a:r>
              <a:rPr lang="en-US" b="1" baseline="0" dirty="0">
                <a:sym typeface="Wingdings" panose="05000000000000000000" pitchFamily="2" charset="2"/>
              </a:rPr>
              <a:t>(drugs), etc…</a:t>
            </a:r>
          </a:p>
          <a:p>
            <a:pPr marL="171450" indent="-171450">
              <a:buFont typeface="Arial" panose="020B0604020202020204" pitchFamily="34" charset="0"/>
              <a:buChar char="•"/>
            </a:pPr>
            <a:r>
              <a:rPr lang="en-US" b="1" baseline="0" dirty="0">
                <a:sym typeface="Wingdings" panose="05000000000000000000" pitchFamily="2" charset="2"/>
              </a:rPr>
              <a:t>Inclusion of RB-ILD and DIP is controversial as typically not idiopathic but smoking related </a:t>
            </a:r>
          </a:p>
          <a:p>
            <a:endParaRPr lang="en-US" b="1" baseline="0" dirty="0">
              <a:sym typeface="Wingdings" panose="05000000000000000000" pitchFamily="2" charset="2"/>
            </a:endParaRPr>
          </a:p>
          <a:p>
            <a:endParaRPr lang="en-US" baseline="0" dirty="0">
              <a:sym typeface="Wingdings" panose="05000000000000000000" pitchFamily="2" charset="2"/>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6</a:t>
            </a:fld>
            <a:endParaRPr lang="en-US"/>
          </a:p>
        </p:txBody>
      </p:sp>
    </p:spTree>
    <p:extLst>
      <p:ext uri="{BB962C8B-B14F-4D97-AF65-F5344CB8AC3E}">
        <p14:creationId xmlns:p14="http://schemas.microsoft.com/office/powerpoint/2010/main" val="884911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(away from honeycombing)</a:t>
            </a:r>
          </a:p>
          <a:p>
            <a:endParaRPr lang="en-US" sz="1200" baseline="0" dirty="0"/>
          </a:p>
          <a:p>
            <a:r>
              <a:rPr lang="en-US" sz="1200" baseline="0" dirty="0"/>
              <a:t>This is a classic case of UIP</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34</a:t>
            </a:fld>
            <a:endParaRPr lang="en-US"/>
          </a:p>
        </p:txBody>
      </p:sp>
    </p:spTree>
    <p:extLst>
      <p:ext uri="{BB962C8B-B14F-4D97-AF65-F5344CB8AC3E}">
        <p14:creationId xmlns:p14="http://schemas.microsoft.com/office/powerpoint/2010/main" val="1806172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a:buFont typeface="Arial" panose="020B0604020202020204" pitchFamily="34" charset="0"/>
              <a:buChar char="•"/>
            </a:pPr>
            <a:r>
              <a:rPr lang="en-US" altLang="en-US" dirty="0">
                <a:latin typeface="Times New Roman" charset="0"/>
              </a:rPr>
              <a:t>Another example of </a:t>
            </a:r>
            <a:r>
              <a:rPr lang="en-US" altLang="en-US" dirty="0" err="1">
                <a:latin typeface="Times New Roman" charset="0"/>
              </a:rPr>
              <a:t>honeycoming</a:t>
            </a:r>
            <a:r>
              <a:rPr lang="en-US" altLang="en-US" dirty="0">
                <a:latin typeface="Times New Roman" charset="0"/>
              </a:rPr>
              <a:t>;</a:t>
            </a:r>
            <a:r>
              <a:rPr lang="en-US" altLang="en-US" baseline="0" dirty="0">
                <a:latin typeface="Times New Roman" charset="0"/>
              </a:rPr>
              <a:t> not always of the same size; can be big, or small, or areas </a:t>
            </a:r>
            <a:r>
              <a:rPr lang="en-US" altLang="en-US" baseline="0" dirty="0" err="1">
                <a:latin typeface="Times New Roman" charset="0"/>
              </a:rPr>
              <a:t>inbetween</a:t>
            </a:r>
            <a:r>
              <a:rPr lang="en-US" altLang="en-US" baseline="0" dirty="0">
                <a:latin typeface="Times New Roman" charset="0"/>
              </a:rPr>
              <a:t>. </a:t>
            </a:r>
          </a:p>
          <a:p>
            <a:pPr marL="171450" indent="-171450">
              <a:buFont typeface="Arial" panose="020B0604020202020204" pitchFamily="34" charset="0"/>
              <a:buChar char="•"/>
            </a:pPr>
            <a:r>
              <a:rPr lang="en-US" altLang="en-US" baseline="0" dirty="0">
                <a:latin typeface="Times New Roman" charset="0"/>
              </a:rPr>
              <a:t>Another case of UIP, </a:t>
            </a:r>
            <a:r>
              <a:rPr lang="en-US" altLang="en-US" b="1" baseline="0" dirty="0">
                <a:latin typeface="Times New Roman" charset="0"/>
              </a:rPr>
              <a:t>no need for biopsy</a:t>
            </a:r>
            <a:endParaRPr lang="en-US" altLang="en-US" b="1" dirty="0">
              <a:latin typeface="Times New Roman"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fld id="{C0FCAE01-9165-F846-9A0E-68CEB1BE2AFB}" type="slidenum">
              <a:rPr lang="en-US" altLang="en-US">
                <a:solidFill>
                  <a:schemeClr val="bg1"/>
                </a:solidFill>
                <a:latin typeface="Arial" charset="0"/>
              </a:rPr>
              <a:pPr/>
              <a:t>35</a:t>
            </a:fld>
            <a:endParaRPr lang="en-US" altLang="en-US">
              <a:solidFill>
                <a:schemeClr val="bg1"/>
              </a:solidFill>
              <a:latin typeface="Arial" charset="0"/>
            </a:endParaRPr>
          </a:p>
        </p:txBody>
      </p:sp>
    </p:spTree>
    <p:extLst>
      <p:ext uri="{BB962C8B-B14F-4D97-AF65-F5344CB8AC3E}">
        <p14:creationId xmlns:p14="http://schemas.microsoft.com/office/powerpoint/2010/main" val="533933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UIP:  Yet again another example</a:t>
            </a:r>
            <a:r>
              <a:rPr lang="en-US" baseline="0" dirty="0"/>
              <a:t> of </a:t>
            </a:r>
            <a:r>
              <a:rPr lang="en-US" b="1" baseline="0" dirty="0"/>
              <a:t>honeycombing varied in size </a:t>
            </a:r>
            <a:r>
              <a:rPr lang="en-US" baseline="0" dirty="0"/>
              <a:t>with traction bronchiectasis. </a:t>
            </a:r>
          </a:p>
          <a:p>
            <a:r>
              <a:rPr lang="en-US" b="1" baseline="0" dirty="0"/>
              <a:t>Read as UIP pattern, no need for biopsy</a:t>
            </a:r>
            <a:endParaRPr lang="en-US" b="1" dirty="0"/>
          </a:p>
        </p:txBody>
      </p:sp>
      <p:sp>
        <p:nvSpPr>
          <p:cNvPr id="4" name="Slide Number Placeholder 3"/>
          <p:cNvSpPr>
            <a:spLocks noGrp="1"/>
          </p:cNvSpPr>
          <p:nvPr>
            <p:ph type="sldNum" sz="quarter" idx="10"/>
          </p:nvPr>
        </p:nvSpPr>
        <p:spPr/>
        <p:txBody>
          <a:bodyPr/>
          <a:lstStyle/>
          <a:p>
            <a:fld id="{FBB4D720-DFBC-7441-8EDC-B32CEDAC7C09}" type="slidenum">
              <a:rPr lang="en-US" smtClean="0"/>
              <a:t>36</a:t>
            </a:fld>
            <a:endParaRPr lang="en-US"/>
          </a:p>
        </p:txBody>
      </p:sp>
    </p:spTree>
    <p:extLst>
      <p:ext uri="{BB962C8B-B14F-4D97-AF65-F5344CB8AC3E}">
        <p14:creationId xmlns:p14="http://schemas.microsoft.com/office/powerpoint/2010/main" val="4273115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a:t>This is a case read as possible UIP; here we see reticulation, don’t see much in the way of honeycombing.  Maybe on a good day would see the stuff in right lower lobe.  Read as possible UIP and </a:t>
            </a:r>
            <a:r>
              <a:rPr lang="en-US" b="1" dirty="0"/>
              <a:t>open lung biopsy went on to show a pathologic diagnosis of UIP</a:t>
            </a:r>
            <a:r>
              <a:rPr lang="en-US" sz="1200" baseline="0" dirty="0"/>
              <a:t>. </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37</a:t>
            </a:fld>
            <a:endParaRPr lang="en-US"/>
          </a:p>
        </p:txBody>
      </p:sp>
    </p:spTree>
    <p:extLst>
      <p:ext uri="{BB962C8B-B14F-4D97-AF65-F5344CB8AC3E}">
        <p14:creationId xmlns:p14="http://schemas.microsoft.com/office/powerpoint/2010/main" val="980681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Another case of reticulation that was read as possible UIP; went on to biopsy and had UIP</a:t>
            </a:r>
          </a:p>
        </p:txBody>
      </p:sp>
      <p:sp>
        <p:nvSpPr>
          <p:cNvPr id="4" name="Slide Number Placeholder 3"/>
          <p:cNvSpPr>
            <a:spLocks noGrp="1"/>
          </p:cNvSpPr>
          <p:nvPr>
            <p:ph type="sldNum" sz="quarter" idx="10"/>
          </p:nvPr>
        </p:nvSpPr>
        <p:spPr/>
        <p:txBody>
          <a:bodyPr/>
          <a:lstStyle/>
          <a:p>
            <a:fld id="{FBB4D720-DFBC-7441-8EDC-B32CEDAC7C09}" type="slidenum">
              <a:rPr lang="en-US" smtClean="0"/>
              <a:t>38</a:t>
            </a:fld>
            <a:endParaRPr lang="en-US"/>
          </a:p>
        </p:txBody>
      </p:sp>
    </p:spTree>
    <p:extLst>
      <p:ext uri="{BB962C8B-B14F-4D97-AF65-F5344CB8AC3E}">
        <p14:creationId xmlns:p14="http://schemas.microsoft.com/office/powerpoint/2010/main" val="4192848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why we talk about reticulation:  </a:t>
            </a:r>
          </a:p>
          <a:p>
            <a:pPr marL="628650" lvl="1" indent="-171450">
              <a:buFont typeface="Arial" panose="020B0604020202020204" pitchFamily="34" charset="0"/>
              <a:buChar char="•"/>
            </a:pPr>
            <a:r>
              <a:rPr lang="en-US" dirty="0"/>
              <a:t>in 2008 the study would be read as possible UIP;</a:t>
            </a:r>
            <a:r>
              <a:rPr lang="en-US" baseline="0" dirty="0"/>
              <a:t> </a:t>
            </a:r>
          </a:p>
          <a:p>
            <a:pPr marL="628650" lvl="1" indent="-171450">
              <a:buFont typeface="Arial" panose="020B0604020202020204" pitchFamily="34" charset="0"/>
              <a:buChar char="•"/>
            </a:pPr>
            <a:r>
              <a:rPr lang="en-US" baseline="0" dirty="0"/>
              <a:t>in 2014 we would read this as definite UIP.  </a:t>
            </a:r>
          </a:p>
          <a:p>
            <a:pPr marL="628650" lvl="1" indent="-171450">
              <a:buFont typeface="Arial" panose="020B0604020202020204" pitchFamily="34" charset="0"/>
              <a:buChar char="•"/>
            </a:pPr>
            <a:r>
              <a:rPr lang="en-US" baseline="0" dirty="0"/>
              <a:t>In 2015 with worsening </a:t>
            </a:r>
            <a:r>
              <a:rPr lang="en-US" baseline="0" dirty="0" err="1"/>
              <a:t>groundglass</a:t>
            </a:r>
            <a:r>
              <a:rPr lang="en-US" baseline="0" dirty="0"/>
              <a:t> </a:t>
            </a:r>
            <a:endParaRPr lang="en-US" b="0" baseline="0" dirty="0"/>
          </a:p>
          <a:p>
            <a:pPr marL="1085850" lvl="2" indent="-171450">
              <a:buFont typeface="Arial" panose="020B0604020202020204" pitchFamily="34" charset="0"/>
              <a:buChar char="•"/>
            </a:pPr>
            <a:r>
              <a:rPr lang="en-US" b="1" baseline="0" dirty="0" err="1"/>
              <a:t>groundglass</a:t>
            </a:r>
            <a:r>
              <a:rPr lang="en-US" b="1" baseline="0" dirty="0"/>
              <a:t> to indicate active inflammation </a:t>
            </a:r>
          </a:p>
          <a:p>
            <a:pPr marL="1085850" lvl="2" indent="-171450">
              <a:buFont typeface="Arial" panose="020B0604020202020204" pitchFamily="34" charset="0"/>
              <a:buChar char="•"/>
            </a:pPr>
            <a:r>
              <a:rPr lang="en-US" b="0" baseline="0" dirty="0"/>
              <a:t>Biopsy will show findings of diffuse alveolar damage pattern or superimposed organizing pneumonia </a:t>
            </a:r>
          </a:p>
          <a:p>
            <a:pPr marL="1543050" lvl="3" indent="-171450">
              <a:buFont typeface="Arial" panose="020B0604020202020204" pitchFamily="34" charset="0"/>
              <a:buChar char="•"/>
            </a:pPr>
            <a:r>
              <a:rPr lang="en-US" b="0" baseline="0" dirty="0"/>
              <a:t>OP typically responds better than DAD</a:t>
            </a:r>
          </a:p>
          <a:p>
            <a:pPr marL="628650" lvl="1" indent="-171450">
              <a:buFont typeface="Arial" panose="020B0604020202020204" pitchFamily="34" charset="0"/>
              <a:buChar char="•"/>
            </a:pPr>
            <a:r>
              <a:rPr lang="en-US" b="1" baseline="0" dirty="0"/>
              <a:t>Bad sign when you see </a:t>
            </a:r>
            <a:r>
              <a:rPr lang="en-US" b="1" baseline="0" dirty="0" err="1"/>
              <a:t>groundglass</a:t>
            </a:r>
            <a:r>
              <a:rPr lang="en-US" b="1" baseline="0" dirty="0"/>
              <a:t> consolidation superimposed upon UIP/IPF</a:t>
            </a:r>
          </a:p>
          <a:p>
            <a:endParaRPr lang="en-US" b="1" baseline="0" dirty="0"/>
          </a:p>
          <a:p>
            <a:pPr marL="171450" indent="-171450">
              <a:buFont typeface="Arial" panose="020B0604020202020204" pitchFamily="34" charset="0"/>
              <a:buChar char="•"/>
            </a:pPr>
            <a:r>
              <a:rPr lang="en-US" b="1" baseline="0" dirty="0"/>
              <a:t>30% of patients will not have IPF at initial presentation. </a:t>
            </a:r>
          </a:p>
          <a:p>
            <a:pPr marL="628650" lvl="1" indent="-171450">
              <a:buFont typeface="Arial" panose="020B0604020202020204" pitchFamily="34" charset="0"/>
              <a:buChar char="•"/>
            </a:pPr>
            <a:r>
              <a:rPr lang="en-US" baseline="0" dirty="0"/>
              <a:t>Most patients evolve like this with progressive worsening of fibrosis over 5 to 10 years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39</a:t>
            </a:fld>
            <a:endParaRPr lang="en-US"/>
          </a:p>
        </p:txBody>
      </p:sp>
    </p:spTree>
    <p:extLst>
      <p:ext uri="{BB962C8B-B14F-4D97-AF65-F5344CB8AC3E}">
        <p14:creationId xmlns:p14="http://schemas.microsoft.com/office/powerpoint/2010/main" val="2101813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case of reticulation</a:t>
            </a:r>
            <a:r>
              <a:rPr lang="en-US" baseline="0" dirty="0"/>
              <a:t> which progresses to honeycombing and has a diagnosis of UIP;</a:t>
            </a:r>
          </a:p>
          <a:p>
            <a:pPr marL="628650" lvl="1" indent="-171450">
              <a:buFont typeface="Arial" panose="020B0604020202020204" pitchFamily="34" charset="0"/>
              <a:buChar char="•"/>
            </a:pPr>
            <a:r>
              <a:rPr lang="en-US" baseline="0" dirty="0"/>
              <a:t>2009, 2011 – possible UIP</a:t>
            </a:r>
          </a:p>
          <a:p>
            <a:pPr marL="628650" lvl="1" indent="-171450">
              <a:buFont typeface="Arial" panose="020B0604020202020204" pitchFamily="34" charset="0"/>
              <a:buChar char="•"/>
            </a:pPr>
            <a:r>
              <a:rPr lang="en-US" baseline="0" dirty="0"/>
              <a:t>2012, 2014 – UIP pattern </a:t>
            </a:r>
          </a:p>
          <a:p>
            <a:endParaRPr lang="en-US" baseline="0" dirty="0"/>
          </a:p>
          <a:p>
            <a:endParaRPr lang="en-US" baseline="0" dirty="0"/>
          </a:p>
          <a:p>
            <a:r>
              <a:rPr lang="en-US" b="1" baseline="0" dirty="0"/>
              <a:t>This is why honeycombing lets us make a confident diagnosis. But the lack of honeycombing doesn’t exclude UIP.</a:t>
            </a:r>
          </a:p>
        </p:txBody>
      </p:sp>
      <p:sp>
        <p:nvSpPr>
          <p:cNvPr id="4" name="Slide Number Placeholder 3"/>
          <p:cNvSpPr>
            <a:spLocks noGrp="1"/>
          </p:cNvSpPr>
          <p:nvPr>
            <p:ph type="sldNum" sz="quarter" idx="10"/>
          </p:nvPr>
        </p:nvSpPr>
        <p:spPr/>
        <p:txBody>
          <a:bodyPr/>
          <a:lstStyle/>
          <a:p>
            <a:fld id="{FBB4D720-DFBC-7441-8EDC-B32CEDAC7C09}" type="slidenum">
              <a:rPr lang="en-US" smtClean="0"/>
              <a:t>40</a:t>
            </a:fld>
            <a:endParaRPr lang="en-US"/>
          </a:p>
        </p:txBody>
      </p:sp>
    </p:spTree>
    <p:extLst>
      <p:ext uri="{BB962C8B-B14F-4D97-AF65-F5344CB8AC3E}">
        <p14:creationId xmlns:p14="http://schemas.microsoft.com/office/powerpoint/2010/main" val="3466873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(away from honeycombing)</a:t>
            </a:r>
          </a:p>
          <a:p>
            <a:endParaRPr lang="en-US" sz="1200" baseline="0" dirty="0"/>
          </a:p>
          <a:p>
            <a:r>
              <a:rPr lang="en-US" sz="1200" baseline="0" dirty="0"/>
              <a:t>Emphysema upstairs, </a:t>
            </a:r>
            <a:r>
              <a:rPr lang="en-US" sz="1200" baseline="0" dirty="0" err="1"/>
              <a:t>groundglasss</a:t>
            </a:r>
            <a:r>
              <a:rPr lang="en-US" sz="1200" baseline="0" dirty="0"/>
              <a:t> and reticulation downstairs </a:t>
            </a:r>
            <a:r>
              <a:rPr lang="en-US" sz="1200" baseline="0" dirty="0">
                <a:sym typeface="Wingdings" panose="05000000000000000000" pitchFamily="2" charset="2"/>
              </a:rPr>
              <a:t> this is combined pulmonary fibrosis and emphysema </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41</a:t>
            </a:fld>
            <a:endParaRPr lang="en-US"/>
          </a:p>
        </p:txBody>
      </p:sp>
    </p:spTree>
    <p:extLst>
      <p:ext uri="{BB962C8B-B14F-4D97-AF65-F5344CB8AC3E}">
        <p14:creationId xmlns:p14="http://schemas.microsoft.com/office/powerpoint/2010/main" val="1467067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(away from honeycombing)</a:t>
            </a:r>
          </a:p>
          <a:p>
            <a:endParaRPr lang="en-US" sz="1200" baseline="0" dirty="0"/>
          </a:p>
          <a:p>
            <a:r>
              <a:rPr lang="en-US" sz="1200" baseline="0" dirty="0"/>
              <a:t>Inconsistent with UIP; </a:t>
            </a:r>
            <a:r>
              <a:rPr lang="en-US" sz="1200" baseline="0" dirty="0" err="1"/>
              <a:t>preibronchovascular</a:t>
            </a:r>
            <a:r>
              <a:rPr lang="en-US" sz="1200" baseline="0" dirty="0"/>
              <a:t> opacities </a:t>
            </a:r>
            <a:r>
              <a:rPr lang="en-US" sz="1200" baseline="0" dirty="0">
                <a:sym typeface="Wingdings" panose="05000000000000000000" pitchFamily="2" charset="2"/>
              </a:rPr>
              <a:t> more consistent with organizing pneumonia</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42</a:t>
            </a:fld>
            <a:endParaRPr lang="en-US"/>
          </a:p>
        </p:txBody>
      </p:sp>
    </p:spTree>
    <p:extLst>
      <p:ext uri="{BB962C8B-B14F-4D97-AF65-F5344CB8AC3E}">
        <p14:creationId xmlns:p14="http://schemas.microsoft.com/office/powerpoint/2010/main" val="4213860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(away from honeycombing)</a:t>
            </a:r>
          </a:p>
          <a:p>
            <a:endParaRPr lang="en-US" sz="1200" baseline="0" dirty="0"/>
          </a:p>
          <a:p>
            <a:r>
              <a:rPr lang="en-US" sz="1200" baseline="0" dirty="0"/>
              <a:t>Here is another patient with diffuse </a:t>
            </a:r>
            <a:r>
              <a:rPr lang="en-US" sz="1200" baseline="0" dirty="0" err="1"/>
              <a:t>groundglass</a:t>
            </a:r>
            <a:r>
              <a:rPr lang="en-US" sz="1200" baseline="0" dirty="0"/>
              <a:t>, emphysema/cysts; read as inconsistent with UIP; read as DIP.</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43</a:t>
            </a:fld>
            <a:endParaRPr lang="en-US"/>
          </a:p>
        </p:txBody>
      </p:sp>
    </p:spTree>
    <p:extLst>
      <p:ext uri="{BB962C8B-B14F-4D97-AF65-F5344CB8AC3E}">
        <p14:creationId xmlns:p14="http://schemas.microsoft.com/office/powerpoint/2010/main" val="413113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Clinical:  </a:t>
            </a:r>
          </a:p>
          <a:p>
            <a:pPr marL="628650" lvl="1" indent="-171450">
              <a:buFont typeface="Arial" panose="020B0604020202020204" pitchFamily="34" charset="0"/>
              <a:buChar char="•"/>
            </a:pPr>
            <a:r>
              <a:rPr lang="en-US" dirty="0"/>
              <a:t>most patients &gt; 50 years old, gradual onset </a:t>
            </a:r>
            <a:r>
              <a:rPr lang="mr-IN" dirty="0"/>
              <a:t>–</a:t>
            </a:r>
            <a:r>
              <a:rPr lang="en-US" dirty="0"/>
              <a:t> of dry productive cough (also dyspnea, weight loss, clubbing), </a:t>
            </a:r>
          </a:p>
          <a:p>
            <a:pPr marL="628650" lvl="1" indent="-171450">
              <a:buFont typeface="Arial" panose="020B0604020202020204" pitchFamily="34" charset="0"/>
              <a:buChar char="•"/>
            </a:pPr>
            <a:r>
              <a:rPr lang="en-US" dirty="0"/>
              <a:t>more common</a:t>
            </a:r>
            <a:r>
              <a:rPr lang="en-US" baseline="0" dirty="0"/>
              <a:t> in smokers; </a:t>
            </a:r>
          </a:p>
          <a:p>
            <a:pPr marL="628650" lvl="1" indent="-171450">
              <a:buFont typeface="Arial" panose="020B0604020202020204" pitchFamily="34" charset="0"/>
              <a:buChar char="•"/>
            </a:pPr>
            <a:r>
              <a:rPr lang="en-US" baseline="0" dirty="0"/>
              <a:t>IPF (no underlying cause) </a:t>
            </a:r>
            <a:r>
              <a:rPr lang="en-US" b="1" baseline="0" dirty="0"/>
              <a:t>poor prognosis (2-5 years) with 5 year survival around 25 to 40%; </a:t>
            </a:r>
          </a:p>
          <a:p>
            <a:pPr marL="628650" lvl="1" indent="-171450">
              <a:buFont typeface="Arial" panose="020B0604020202020204" pitchFamily="34" charset="0"/>
              <a:buChar char="•"/>
            </a:pPr>
            <a:r>
              <a:rPr lang="en-US" baseline="0" dirty="0" err="1"/>
              <a:t>doesn</a:t>
            </a:r>
            <a:r>
              <a:rPr lang="mr-IN" baseline="0" dirty="0"/>
              <a:t>’</a:t>
            </a:r>
            <a:r>
              <a:rPr lang="en-US" baseline="0" dirty="0"/>
              <a:t>t respond to </a:t>
            </a:r>
            <a:r>
              <a:rPr lang="en-US" b="1" baseline="0" dirty="0"/>
              <a:t>steroids</a:t>
            </a:r>
            <a:r>
              <a:rPr lang="en-US" baseline="0" dirty="0"/>
              <a:t>; </a:t>
            </a:r>
          </a:p>
          <a:p>
            <a:pPr marL="628650" lvl="1" indent="-171450">
              <a:buFont typeface="Arial" panose="020B0604020202020204" pitchFamily="34" charset="0"/>
              <a:buChar char="•"/>
            </a:pPr>
            <a:r>
              <a:rPr lang="en-US" baseline="0" dirty="0"/>
              <a:t>patients with secondary forms have better prognosis; </a:t>
            </a:r>
          </a:p>
          <a:p>
            <a:pPr marL="628650" lvl="1" indent="-171450">
              <a:buFont typeface="Arial" panose="020B0604020202020204" pitchFamily="34" charset="0"/>
              <a:buChar char="•"/>
            </a:pPr>
            <a:r>
              <a:rPr lang="en-US" b="1" baseline="0" dirty="0"/>
              <a:t>when diagnosed at greater than 70 </a:t>
            </a:r>
            <a:r>
              <a:rPr lang="en-US" b="1" baseline="0" dirty="0" err="1"/>
              <a:t>yr</a:t>
            </a:r>
            <a:r>
              <a:rPr lang="en-US" b="1" baseline="0" dirty="0"/>
              <a:t> old almost always </a:t>
            </a:r>
            <a:r>
              <a:rPr lang="en-US" b="1" baseline="0" dirty="0" err="1"/>
              <a:t>ipf</a:t>
            </a:r>
            <a:r>
              <a:rPr lang="en-US" b="1" baseline="0" dirty="0"/>
              <a:t>; </a:t>
            </a:r>
          </a:p>
          <a:p>
            <a:pPr marL="628650" lvl="1" indent="-171450">
              <a:buFont typeface="Arial" panose="020B0604020202020204" pitchFamily="34" charset="0"/>
              <a:buChar char="•"/>
            </a:pPr>
            <a:r>
              <a:rPr lang="en-US" b="1" baseline="0" dirty="0"/>
              <a:t>Important to note that UIP is a histologic/pathologic diagnosis and it is classified as IPF when no etiology is found. </a:t>
            </a:r>
          </a:p>
          <a:p>
            <a:pPr marL="628650" lvl="1" indent="-171450">
              <a:buFont typeface="Arial" panose="020B0604020202020204" pitchFamily="34" charset="0"/>
              <a:buChar char="•"/>
            </a:pPr>
            <a:r>
              <a:rPr lang="en-US" b="0" baseline="0" dirty="0" err="1"/>
              <a:t>Restrive</a:t>
            </a:r>
            <a:r>
              <a:rPr lang="en-US" b="0" baseline="0" dirty="0"/>
              <a:t> pattern on PFTs</a:t>
            </a:r>
          </a:p>
          <a:p>
            <a:endParaRPr lang="en-US" baseline="0" dirty="0"/>
          </a:p>
          <a:p>
            <a:pPr marL="171450" indent="-171450">
              <a:buFont typeface="Arial" panose="020B0604020202020204" pitchFamily="34" charset="0"/>
              <a:buChar char="•"/>
            </a:pPr>
            <a:r>
              <a:rPr lang="en-US" baseline="0" dirty="0"/>
              <a:t>Pathology:  </a:t>
            </a:r>
          </a:p>
          <a:p>
            <a:pPr marL="628650" lvl="1" indent="-171450">
              <a:buFont typeface="Arial" panose="020B0604020202020204" pitchFamily="34" charset="0"/>
              <a:buChar char="•"/>
            </a:pPr>
            <a:r>
              <a:rPr lang="en-US" baseline="0" dirty="0" err="1"/>
              <a:t>heterogenous</a:t>
            </a:r>
            <a:r>
              <a:rPr lang="en-US" baseline="0" dirty="0"/>
              <a:t> combination of fibroblastic foci, fibrosis, and honeycombing with normal intervening lung; </a:t>
            </a:r>
            <a:r>
              <a:rPr lang="en-US" b="1" baseline="0" dirty="0"/>
              <a:t>temporal</a:t>
            </a:r>
            <a:r>
              <a:rPr lang="en-US" baseline="0" dirty="0"/>
              <a:t> (different stages of fibrosis </a:t>
            </a:r>
            <a:r>
              <a:rPr lang="mr-IN" baseline="0" dirty="0"/>
              <a:t>–</a:t>
            </a:r>
            <a:r>
              <a:rPr lang="en-US" baseline="0" dirty="0"/>
              <a:t> both old and active lesions) and </a:t>
            </a:r>
            <a:r>
              <a:rPr lang="en-US" b="1" baseline="0" dirty="0"/>
              <a:t>spatial</a:t>
            </a:r>
            <a:r>
              <a:rPr lang="en-US" baseline="0" dirty="0"/>
              <a:t> heterogeneity (peripheral and basal lung with normal intervening lung). </a:t>
            </a:r>
          </a:p>
          <a:p>
            <a:pPr marL="628650" lvl="1" indent="-171450">
              <a:buFont typeface="Arial" panose="020B0604020202020204" pitchFamily="34" charset="0"/>
              <a:buChar char="•"/>
            </a:pPr>
            <a:r>
              <a:rPr lang="en-US" baseline="0" dirty="0"/>
              <a:t>Diagnosis is made by a lung biopsy (more than one lobe of lung); areas of normal lung next to areas of end stage lung next to areas of developing fibrosis</a:t>
            </a:r>
          </a:p>
          <a:p>
            <a:pPr marL="628650" lvl="1" indent="-171450">
              <a:buFont typeface="Arial" panose="020B0604020202020204" pitchFamily="34" charset="0"/>
              <a:buChar char="•"/>
            </a:pPr>
            <a:r>
              <a:rPr lang="en-US" b="1" baseline="0" dirty="0"/>
              <a:t>Fibroblastic foci (represents zones of acute lung injury in the back drop of chronic fibrosis) </a:t>
            </a:r>
            <a:r>
              <a:rPr lang="en-US" baseline="0" dirty="0"/>
              <a:t>and deposition of collagen resulting in collagenous interstitial fibrous tissue </a:t>
            </a:r>
          </a:p>
          <a:p>
            <a:pPr marL="628650" lvl="1" indent="-171450">
              <a:buFont typeface="Arial" panose="020B0604020202020204" pitchFamily="34" charset="0"/>
              <a:buChar char="•"/>
            </a:pPr>
            <a:r>
              <a:rPr lang="en-US" baseline="0" dirty="0"/>
              <a:t>Lack of honeycombing at path should suggest an alternate diagnosis</a:t>
            </a:r>
          </a:p>
          <a:p>
            <a:pPr marL="628650" lvl="1" indent="-171450">
              <a:buFont typeface="Arial" panose="020B0604020202020204" pitchFamily="34" charset="0"/>
              <a:buChar char="•"/>
            </a:pPr>
            <a:r>
              <a:rPr lang="en-US" b="1" baseline="0" dirty="0"/>
              <a:t>Extent of honeycombing and reticulation has been shown to correlate with prognosis</a:t>
            </a:r>
          </a:p>
          <a:p>
            <a:endParaRPr lang="en-US" baseline="0" dirty="0"/>
          </a:p>
          <a:p>
            <a:pPr marL="171450" indent="-171450">
              <a:buFont typeface="Arial" panose="020B0604020202020204" pitchFamily="34" charset="0"/>
              <a:buChar char="•"/>
            </a:pPr>
            <a:r>
              <a:rPr lang="en-US" baseline="0" dirty="0"/>
              <a:t>Radiology:  </a:t>
            </a:r>
          </a:p>
          <a:p>
            <a:pPr marL="628650" lvl="1" indent="-171450">
              <a:buFont typeface="Arial" panose="020B0604020202020204" pitchFamily="34" charset="0"/>
              <a:buChar char="•"/>
            </a:pPr>
            <a:r>
              <a:rPr lang="en-US" b="1" baseline="0" dirty="0"/>
              <a:t>Hallmark is honeycombing </a:t>
            </a:r>
            <a:r>
              <a:rPr lang="mr-IN" baseline="0" dirty="0"/>
              <a:t>–</a:t>
            </a:r>
            <a:r>
              <a:rPr lang="en-US" baseline="0" dirty="0"/>
              <a:t> cysts (actually dilated bronchioles) which range from 2 to 20 mm in size and enlarge slowly overtime</a:t>
            </a:r>
          </a:p>
          <a:p>
            <a:pPr marL="628650" lvl="1" indent="-171450">
              <a:buFont typeface="Arial" panose="020B0604020202020204" pitchFamily="34" charset="0"/>
              <a:buChar char="•"/>
            </a:pPr>
            <a:r>
              <a:rPr lang="en-US" baseline="0" dirty="0"/>
              <a:t>Reticular pattern with lower lung predominant and </a:t>
            </a:r>
            <a:r>
              <a:rPr lang="en-US" baseline="0" dirty="0" err="1"/>
              <a:t>subpleural</a:t>
            </a:r>
            <a:r>
              <a:rPr lang="en-US" baseline="0" dirty="0"/>
              <a:t> regions</a:t>
            </a:r>
          </a:p>
          <a:p>
            <a:pPr marL="628650" lvl="1" indent="-171450">
              <a:buFont typeface="Arial" panose="020B0604020202020204" pitchFamily="34" charset="0"/>
              <a:buChar char="•"/>
            </a:pPr>
            <a:r>
              <a:rPr lang="en-US" baseline="0" dirty="0"/>
              <a:t>Reticular pattern progresses to honeycombing</a:t>
            </a:r>
          </a:p>
          <a:p>
            <a:pPr marL="628650" lvl="1" indent="-171450">
              <a:buFont typeface="Arial" panose="020B0604020202020204" pitchFamily="34" charset="0"/>
              <a:buChar char="•"/>
            </a:pPr>
            <a:r>
              <a:rPr lang="en-US" b="1" baseline="0" dirty="0"/>
              <a:t>Decreased lung volumes because of fibrosis</a:t>
            </a:r>
          </a:p>
          <a:p>
            <a:pPr marL="628650" lvl="1" indent="-171450">
              <a:buFont typeface="Arial" panose="020B0604020202020204" pitchFamily="34" charset="0"/>
              <a:buChar char="•"/>
            </a:pPr>
            <a:r>
              <a:rPr lang="en-US" baseline="0" dirty="0"/>
              <a:t>Findings can be asymmetrical </a:t>
            </a:r>
          </a:p>
          <a:p>
            <a:pPr marL="628650" lvl="1" indent="-171450">
              <a:buFont typeface="Arial" panose="020B0604020202020204" pitchFamily="34" charset="0"/>
              <a:buChar char="•"/>
            </a:pPr>
            <a:r>
              <a:rPr lang="en-US" baseline="0" dirty="0"/>
              <a:t>When you see reticulation it represents findings of fine lung fibrosis</a:t>
            </a:r>
          </a:p>
          <a:p>
            <a:pPr marL="628650" lvl="1" indent="-171450">
              <a:buFont typeface="Arial" panose="020B0604020202020204" pitchFamily="34" charset="0"/>
              <a:buChar char="•"/>
            </a:pPr>
            <a:r>
              <a:rPr lang="en-US" baseline="0" dirty="0" err="1"/>
              <a:t>Consolidatin</a:t>
            </a:r>
            <a:r>
              <a:rPr lang="en-US" baseline="0" dirty="0"/>
              <a:t> and GGO is indicative of acute exacerbation</a:t>
            </a:r>
          </a:p>
          <a:p>
            <a:pPr marL="628650" lvl="1" indent="-171450">
              <a:buFont typeface="Arial" panose="020B0604020202020204" pitchFamily="34" charset="0"/>
              <a:buChar char="•"/>
            </a:pPr>
            <a:r>
              <a:rPr lang="en-US" b="1" baseline="0" dirty="0"/>
              <a:t>CAN BE DIAGNOSED ON THE BASIS OF CT FEATURES</a:t>
            </a:r>
          </a:p>
        </p:txBody>
      </p:sp>
      <p:sp>
        <p:nvSpPr>
          <p:cNvPr id="4" name="Slide Number Placeholder 3"/>
          <p:cNvSpPr>
            <a:spLocks noGrp="1"/>
          </p:cNvSpPr>
          <p:nvPr>
            <p:ph type="sldNum" sz="quarter" idx="10"/>
          </p:nvPr>
        </p:nvSpPr>
        <p:spPr/>
        <p:txBody>
          <a:bodyPr/>
          <a:lstStyle/>
          <a:p>
            <a:fld id="{FBB4D720-DFBC-7441-8EDC-B32CEDAC7C09}" type="slidenum">
              <a:rPr lang="en-US" smtClean="0"/>
              <a:t>7</a:t>
            </a:fld>
            <a:endParaRPr lang="en-US"/>
          </a:p>
        </p:txBody>
      </p:sp>
    </p:spTree>
    <p:extLst>
      <p:ext uri="{BB962C8B-B14F-4D97-AF65-F5344CB8AC3E}">
        <p14:creationId xmlns:p14="http://schemas.microsoft.com/office/powerpoint/2010/main" val="249447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(away from honeycombing)</a:t>
            </a:r>
          </a:p>
          <a:p>
            <a:endParaRPr lang="en-US" sz="1200" baseline="0" dirty="0"/>
          </a:p>
          <a:p>
            <a:r>
              <a:rPr lang="en-US" sz="1200" baseline="0" dirty="0"/>
              <a:t>Also read as inconsistent; read as LAM; multiple cysts in a patient.  </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44</a:t>
            </a:fld>
            <a:endParaRPr lang="en-US"/>
          </a:p>
        </p:txBody>
      </p:sp>
    </p:spTree>
    <p:extLst>
      <p:ext uri="{BB962C8B-B14F-4D97-AF65-F5344CB8AC3E}">
        <p14:creationId xmlns:p14="http://schemas.microsoft.com/office/powerpoint/2010/main" val="1315589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(away from honeycombing)</a:t>
            </a:r>
          </a:p>
          <a:p>
            <a:endParaRPr lang="en-US" sz="1200" baseline="0" dirty="0"/>
          </a:p>
          <a:p>
            <a:r>
              <a:rPr lang="en-US" sz="1200" baseline="0" dirty="0"/>
              <a:t>This is a patient with multiple small </a:t>
            </a:r>
            <a:r>
              <a:rPr lang="en-US" sz="1200" baseline="0" dirty="0" err="1"/>
              <a:t>centrilobular</a:t>
            </a:r>
            <a:r>
              <a:rPr lang="en-US" sz="1200" baseline="0" dirty="0"/>
              <a:t> nodules and air trapping – hypersensitivity pneumonia. </a:t>
            </a:r>
          </a:p>
          <a:p>
            <a:endParaRPr lang="en-US" sz="1200" baseline="0" dirty="0"/>
          </a:p>
          <a:p>
            <a:r>
              <a:rPr lang="en-US" sz="1200" baseline="0" dirty="0"/>
              <a:t>Chronic hypersensitivity </a:t>
            </a:r>
          </a:p>
          <a:p>
            <a:r>
              <a:rPr lang="en-US" sz="1200" baseline="0" dirty="0"/>
              <a:t>Often no identifiable exposure (30% of time)</a:t>
            </a:r>
          </a:p>
          <a:p>
            <a:r>
              <a:rPr lang="en-US" sz="1200" baseline="0" dirty="0"/>
              <a:t>Secondary lobular air trapping</a:t>
            </a:r>
          </a:p>
          <a:p>
            <a:r>
              <a:rPr lang="en-US" sz="1200" baseline="0" dirty="0" err="1"/>
              <a:t>Centrilobular</a:t>
            </a:r>
            <a:r>
              <a:rPr lang="en-US" sz="1200" baseline="0" dirty="0"/>
              <a:t> nodules</a:t>
            </a:r>
          </a:p>
          <a:p>
            <a:r>
              <a:rPr lang="en-US" sz="1200" baseline="0" dirty="0"/>
              <a:t>Upper/</a:t>
            </a:r>
            <a:r>
              <a:rPr lang="en-US" sz="1200" baseline="0" dirty="0" err="1"/>
              <a:t>preibronchovbascular</a:t>
            </a:r>
            <a:endParaRPr lang="en-US" sz="1200" baseline="0" dirty="0"/>
          </a:p>
          <a:p>
            <a:endParaRPr lang="en-US" sz="1200" baseline="0" dirty="0"/>
          </a:p>
          <a:p>
            <a:r>
              <a:rPr lang="en-US" sz="1200" baseline="0" dirty="0"/>
              <a:t>Path:  </a:t>
            </a:r>
            <a:r>
              <a:rPr lang="en-US" sz="1200" baseline="0" dirty="0" err="1"/>
              <a:t>bronchiolocentric</a:t>
            </a:r>
            <a:r>
              <a:rPr lang="en-US" sz="1200" baseline="0" dirty="0"/>
              <a:t>, poorly formed granulomas, lymphocytic BAL</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45</a:t>
            </a:fld>
            <a:endParaRPr lang="en-US"/>
          </a:p>
        </p:txBody>
      </p:sp>
    </p:spTree>
    <p:extLst>
      <p:ext uri="{BB962C8B-B14F-4D97-AF65-F5344CB8AC3E}">
        <p14:creationId xmlns:p14="http://schemas.microsoft.com/office/powerpoint/2010/main" val="2714242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as</a:t>
            </a:r>
            <a:r>
              <a:rPr lang="en-US" baseline="0" dirty="0"/>
              <a:t> we have now moved to grading our cases as </a:t>
            </a:r>
          </a:p>
          <a:p>
            <a:endParaRPr lang="en-US" baseline="0" dirty="0"/>
          </a:p>
          <a:p>
            <a:r>
              <a:rPr lang="en-US" baseline="0" dirty="0"/>
              <a:t>UIP, possible, inconsistent</a:t>
            </a:r>
          </a:p>
          <a:p>
            <a:endParaRPr lang="en-US" baseline="0" dirty="0"/>
          </a:p>
          <a:p>
            <a:r>
              <a:rPr lang="en-US" baseline="0" dirty="0"/>
              <a:t>Pathologists are grading there cases with 4 categories.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46</a:t>
            </a:fld>
            <a:endParaRPr lang="en-US"/>
          </a:p>
        </p:txBody>
      </p:sp>
    </p:spTree>
    <p:extLst>
      <p:ext uri="{BB962C8B-B14F-4D97-AF65-F5344CB8AC3E}">
        <p14:creationId xmlns:p14="http://schemas.microsoft.com/office/powerpoint/2010/main" val="4079307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47</a:t>
            </a:fld>
            <a:endParaRPr lang="en-US"/>
          </a:p>
        </p:txBody>
      </p:sp>
    </p:spTree>
    <p:extLst>
      <p:ext uri="{BB962C8B-B14F-4D97-AF65-F5344CB8AC3E}">
        <p14:creationId xmlns:p14="http://schemas.microsoft.com/office/powerpoint/2010/main" val="2174329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of the</a:t>
            </a:r>
            <a:r>
              <a:rPr lang="en-US" baseline="0" dirty="0"/>
              <a:t> studies it has been shown that path diagnosis can be changed in MD approach </a:t>
            </a:r>
          </a:p>
          <a:p>
            <a:endParaRPr lang="en-US" baseline="0" dirty="0"/>
          </a:p>
          <a:p>
            <a:r>
              <a:rPr lang="en-US" baseline="0" dirty="0"/>
              <a:t>Radiologists are all over the place. </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48</a:t>
            </a:fld>
            <a:endParaRPr lang="en-US"/>
          </a:p>
        </p:txBody>
      </p:sp>
    </p:spTree>
    <p:extLst>
      <p:ext uri="{BB962C8B-B14F-4D97-AF65-F5344CB8AC3E}">
        <p14:creationId xmlns:p14="http://schemas.microsoft.com/office/powerpoint/2010/main" val="1292436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Robert M Bolter  2-11-53   UIP   CT 5-10-10</a:t>
            </a:r>
          </a:p>
          <a:p>
            <a:endParaRPr lang="en-US" altLang="en-US" dirty="0"/>
          </a:p>
          <a:p>
            <a:r>
              <a:rPr lang="en-US" altLang="en-US" dirty="0"/>
              <a:t>Example at</a:t>
            </a:r>
            <a:r>
              <a:rPr lang="en-US" altLang="en-US" baseline="0" dirty="0"/>
              <a:t> first glance we thought was UIP</a:t>
            </a:r>
            <a:endParaRPr lang="en-US" altLang="en-US" dirty="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92433A-E0F7-484B-A804-45817247974E}" type="slidenum">
              <a:rPr lang="en-US" altLang="en-US"/>
              <a:pPr eaLnBrk="1" hangingPunct="1"/>
              <a:t>49</a:t>
            </a:fld>
            <a:endParaRPr lang="en-US" altLang="en-US"/>
          </a:p>
        </p:txBody>
      </p:sp>
    </p:spTree>
    <p:extLst>
      <p:ext uri="{BB962C8B-B14F-4D97-AF65-F5344CB8AC3E}">
        <p14:creationId xmlns:p14="http://schemas.microsoft.com/office/powerpoint/2010/main" val="3575953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Robert M Bolter  2-11-53   UIP   CT 5-10-10</a:t>
            </a:r>
          </a:p>
          <a:p>
            <a:endParaRPr lang="en-US" altLang="en-US" dirty="0"/>
          </a:p>
          <a:p>
            <a:r>
              <a:rPr lang="en-US" altLang="en-US" dirty="0"/>
              <a:t>Expiration images showed air trapping</a:t>
            </a:r>
            <a:r>
              <a:rPr lang="en-US" altLang="en-US" baseline="0" dirty="0"/>
              <a:t> </a:t>
            </a:r>
            <a:r>
              <a:rPr lang="en-US" altLang="en-US" baseline="0" dirty="0">
                <a:sym typeface="Wingdings" panose="05000000000000000000" pitchFamily="2" charset="2"/>
              </a:rPr>
              <a:t> turned out the patient had been chronic </a:t>
            </a:r>
            <a:r>
              <a:rPr lang="en-US" altLang="en-US" baseline="0" dirty="0" err="1">
                <a:sym typeface="Wingdings" panose="05000000000000000000" pitchFamily="2" charset="2"/>
              </a:rPr>
              <a:t>hypersesnsitivity</a:t>
            </a:r>
            <a:r>
              <a:rPr lang="en-US" altLang="en-US" baseline="0" dirty="0">
                <a:sym typeface="Wingdings" panose="05000000000000000000" pitchFamily="2" charset="2"/>
              </a:rPr>
              <a:t>. </a:t>
            </a:r>
            <a:endParaRPr lang="en-US" altLang="en-US" dirty="0"/>
          </a:p>
        </p:txBody>
      </p:sp>
      <p:sp>
        <p:nvSpPr>
          <p:cNvPr id="223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FB3138-650A-4DC6-A944-7E83397608FF}" type="slidenum">
              <a:rPr lang="en-US" altLang="en-US"/>
              <a:pPr eaLnBrk="1" hangingPunct="1"/>
              <a:t>50</a:t>
            </a:fld>
            <a:endParaRPr lang="en-US" altLang="en-US"/>
          </a:p>
        </p:txBody>
      </p:sp>
    </p:spTree>
    <p:extLst>
      <p:ext uri="{BB962C8B-B14F-4D97-AF65-F5344CB8AC3E}">
        <p14:creationId xmlns:p14="http://schemas.microsoft.com/office/powerpoint/2010/main" val="2113517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chart recommended </a:t>
            </a:r>
            <a:r>
              <a:rPr lang="en-US" dirty="0">
                <a:sym typeface="Wingdings" panose="05000000000000000000" pitchFamily="2" charset="2"/>
              </a:rPr>
              <a:t> underlying cause not IPF</a:t>
            </a:r>
          </a:p>
          <a:p>
            <a:endParaRPr lang="en-US" dirty="0">
              <a:sym typeface="Wingdings" panose="05000000000000000000" pitchFamily="2" charset="2"/>
            </a:endParaRPr>
          </a:p>
          <a:p>
            <a:r>
              <a:rPr lang="en-US" dirty="0">
                <a:sym typeface="Wingdings" panose="05000000000000000000" pitchFamily="2" charset="2"/>
              </a:rPr>
              <a:t>Do HRCT if read as UIP  IPF</a:t>
            </a:r>
          </a:p>
          <a:p>
            <a:endParaRPr lang="en-US" dirty="0">
              <a:sym typeface="Wingdings" panose="05000000000000000000" pitchFamily="2" charset="2"/>
            </a:endParaRPr>
          </a:p>
          <a:p>
            <a:r>
              <a:rPr lang="en-US" dirty="0">
                <a:sym typeface="Wingdings" panose="05000000000000000000" pitchFamily="2" charset="2"/>
              </a:rPr>
              <a:t>If</a:t>
            </a:r>
            <a:r>
              <a:rPr lang="en-US" baseline="0" dirty="0">
                <a:sym typeface="Wingdings" panose="05000000000000000000" pitchFamily="2" charset="2"/>
              </a:rPr>
              <a:t> inconsistent goes to biopsy. </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51</a:t>
            </a:fld>
            <a:endParaRPr lang="en-US"/>
          </a:p>
        </p:txBody>
      </p:sp>
    </p:spTree>
    <p:extLst>
      <p:ext uri="{BB962C8B-B14F-4D97-AF65-F5344CB8AC3E}">
        <p14:creationId xmlns:p14="http://schemas.microsoft.com/office/powerpoint/2010/main" val="1164930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Suspected IPF</a:t>
            </a:r>
          </a:p>
          <a:p>
            <a:endParaRPr lang="en-US" dirty="0"/>
          </a:p>
          <a:p>
            <a:pPr marL="171450" indent="-171450">
              <a:buFont typeface="Arial" panose="020B0604020202020204" pitchFamily="34" charset="0"/>
              <a:buChar char="•"/>
            </a:pPr>
            <a:r>
              <a:rPr lang="en-US" dirty="0"/>
              <a:t>We do it differently.</a:t>
            </a:r>
            <a:r>
              <a:rPr lang="en-US" baseline="0" dirty="0"/>
              <a:t>  Unless it is a slam dunk most get HRCT and get discussed at conference.   We try to be a little bit more sparring with biopsy as biopsy is challenging and there is a good chance if you biopsy them they can get stuck on a ventilator and be difficult to get them off. </a:t>
            </a:r>
          </a:p>
          <a:p>
            <a:pPr marL="171450" indent="-171450">
              <a:buFont typeface="Arial" panose="020B0604020202020204" pitchFamily="34" charset="0"/>
              <a:buChar char="•"/>
            </a:pPr>
            <a:r>
              <a:rPr lang="en-US" b="1" baseline="0" dirty="0"/>
              <a:t>We can have an impact as a radiologist in helping direct biopsy.</a:t>
            </a:r>
            <a:r>
              <a:rPr lang="en-US" baseline="0" dirty="0"/>
              <a:t>  </a:t>
            </a:r>
          </a:p>
          <a:p>
            <a:pPr marL="628650" lvl="1" indent="-171450">
              <a:buFont typeface="Arial" panose="020B0604020202020204" pitchFamily="34" charset="0"/>
              <a:buChar char="•"/>
            </a:pPr>
            <a:r>
              <a:rPr lang="en-US" baseline="0" dirty="0"/>
              <a:t>You don’t want to just biopsy the most severe portions of the lung where end stage fibrosis is. Want to guide the surgeons where areas of end stage fibrosis are not.  Want to be able to see some normal lung, developing fibrosis, and end stage fibrosis.  Usually </a:t>
            </a:r>
            <a:r>
              <a:rPr lang="en-US" baseline="0" dirty="0" err="1"/>
              <a:t>biopsying</a:t>
            </a:r>
            <a:r>
              <a:rPr lang="en-US" baseline="0" dirty="0"/>
              <a:t> 2 or more lobes. </a:t>
            </a:r>
            <a:endParaRPr lang="en-US" dirty="0"/>
          </a:p>
        </p:txBody>
      </p:sp>
      <p:sp>
        <p:nvSpPr>
          <p:cNvPr id="4" name="Slide Number Placeholder 3"/>
          <p:cNvSpPr>
            <a:spLocks noGrp="1"/>
          </p:cNvSpPr>
          <p:nvPr>
            <p:ph type="sldNum" sz="quarter" idx="10"/>
          </p:nvPr>
        </p:nvSpPr>
        <p:spPr/>
        <p:txBody>
          <a:bodyPr/>
          <a:lstStyle/>
          <a:p>
            <a:fld id="{255624F7-EA83-4027-BD8A-FD8EFF74E550}" type="slidenum">
              <a:rPr lang="en-US" smtClean="0"/>
              <a:pPr/>
              <a:t>52</a:t>
            </a:fld>
            <a:endParaRPr lang="en-US"/>
          </a:p>
        </p:txBody>
      </p:sp>
    </p:spTree>
    <p:extLst>
      <p:ext uri="{BB962C8B-B14F-4D97-AF65-F5344CB8AC3E}">
        <p14:creationId xmlns:p14="http://schemas.microsoft.com/office/powerpoint/2010/main" val="446836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controversies</a:t>
            </a:r>
          </a:p>
          <a:p>
            <a:r>
              <a:rPr lang="en-US" dirty="0"/>
              <a:t>Some UIP just looks inconsisten</a:t>
            </a:r>
            <a:r>
              <a:rPr lang="en-US" baseline="0" dirty="0"/>
              <a:t>t on CT</a:t>
            </a:r>
          </a:p>
          <a:p>
            <a:r>
              <a:rPr lang="en-US" baseline="0" dirty="0"/>
              <a:t>Suspected clinical and clinical IPF are viewed the same </a:t>
            </a:r>
          </a:p>
          <a:p>
            <a:endParaRPr lang="en-US" baseline="0" dirty="0"/>
          </a:p>
          <a:p>
            <a:r>
              <a:rPr lang="en-US" baseline="0" dirty="0"/>
              <a:t>Radiology and pathology patterns;</a:t>
            </a:r>
          </a:p>
          <a:p>
            <a:endParaRPr lang="en-US" baseline="0" dirty="0"/>
          </a:p>
          <a:p>
            <a:r>
              <a:rPr lang="en-US" baseline="0" dirty="0"/>
              <a:t>Realize that we can still can get a UIP diagnosis if we have a UIP pattern, a possible, and inconsistent; </a:t>
            </a:r>
            <a:r>
              <a:rPr lang="en-US" baseline="0" dirty="0">
                <a:sym typeface="Wingdings" panose="05000000000000000000" pitchFamily="2" charset="2"/>
              </a:rPr>
              <a:t> we know there are cases where we may still get UIP on pathology where we don’t see the findings on CT. </a:t>
            </a:r>
            <a:endParaRPr lang="en-US" dirty="0"/>
          </a:p>
        </p:txBody>
      </p:sp>
      <p:sp>
        <p:nvSpPr>
          <p:cNvPr id="4" name="Slide Number Placeholder 3"/>
          <p:cNvSpPr>
            <a:spLocks noGrp="1"/>
          </p:cNvSpPr>
          <p:nvPr>
            <p:ph type="sldNum" sz="quarter" idx="10"/>
          </p:nvPr>
        </p:nvSpPr>
        <p:spPr/>
        <p:txBody>
          <a:bodyPr/>
          <a:lstStyle/>
          <a:p>
            <a:fld id="{FE5E2894-6910-A549-A1CF-4CB9618787A3}" type="slidenum">
              <a:rPr lang="en-US" smtClean="0"/>
              <a:t>53</a:t>
            </a:fld>
            <a:endParaRPr lang="en-US"/>
          </a:p>
        </p:txBody>
      </p:sp>
    </p:spTree>
    <p:extLst>
      <p:ext uri="{BB962C8B-B14F-4D97-AF65-F5344CB8AC3E}">
        <p14:creationId xmlns:p14="http://schemas.microsoft.com/office/powerpoint/2010/main" val="299024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case of UIP…. </a:t>
            </a:r>
          </a:p>
          <a:p>
            <a:endParaRPr lang="en-US" dirty="0"/>
          </a:p>
          <a:p>
            <a:pPr marL="171450" indent="-171450">
              <a:buFont typeface="Arial" panose="020B0604020202020204" pitchFamily="34" charset="0"/>
              <a:buChar char="•"/>
            </a:pPr>
            <a:r>
              <a:rPr lang="en-US" dirty="0"/>
              <a:t>Radiology findings:</a:t>
            </a:r>
            <a:r>
              <a:rPr lang="en-US" baseline="0" dirty="0"/>
              <a:t>  </a:t>
            </a:r>
            <a:r>
              <a:rPr lang="en-US" b="1" baseline="0" dirty="0"/>
              <a:t>honeycombing, traction </a:t>
            </a:r>
            <a:r>
              <a:rPr lang="en-US" b="1" baseline="0" dirty="0" err="1"/>
              <a:t>bronchietasis</a:t>
            </a:r>
            <a:r>
              <a:rPr lang="en-US" b="1" baseline="0" dirty="0"/>
              <a:t>, reticular opacities, </a:t>
            </a:r>
            <a:r>
              <a:rPr lang="en-US" b="1" baseline="0" dirty="0" err="1"/>
              <a:t>architecterual</a:t>
            </a:r>
            <a:r>
              <a:rPr lang="en-US" b="1" baseline="0" dirty="0"/>
              <a:t> distortion, and volume loss, </a:t>
            </a:r>
            <a:r>
              <a:rPr lang="en-US" baseline="0" dirty="0"/>
              <a:t>with or without </a:t>
            </a:r>
            <a:r>
              <a:rPr lang="en-US" baseline="0" dirty="0" err="1"/>
              <a:t>groundglass</a:t>
            </a:r>
            <a:r>
              <a:rPr lang="en-US" baseline="0" dirty="0"/>
              <a:t>; peripheral and lower lobe predominance</a:t>
            </a:r>
          </a:p>
          <a:p>
            <a:pPr marL="628650" lvl="1" indent="-171450">
              <a:buFont typeface="Arial" panose="020B0604020202020204" pitchFamily="34" charset="0"/>
              <a:buChar char="•"/>
            </a:pPr>
            <a:r>
              <a:rPr lang="en-US" baseline="0" dirty="0"/>
              <a:t>Honeycombing in a basilar and </a:t>
            </a:r>
            <a:r>
              <a:rPr lang="en-US" baseline="0" dirty="0" err="1"/>
              <a:t>subpleural</a:t>
            </a:r>
            <a:r>
              <a:rPr lang="en-US" baseline="0" dirty="0"/>
              <a:t> distribution</a:t>
            </a:r>
          </a:p>
          <a:p>
            <a:pPr marL="628650" lvl="1" indent="-171450">
              <a:buFont typeface="Arial" panose="020B0604020202020204" pitchFamily="34" charset="0"/>
              <a:buChar char="•"/>
            </a:pPr>
            <a:r>
              <a:rPr lang="en-US" baseline="0" dirty="0"/>
              <a:t>Peripheral/</a:t>
            </a:r>
            <a:r>
              <a:rPr lang="en-US" baseline="0" dirty="0" err="1"/>
              <a:t>subpleural</a:t>
            </a:r>
            <a:r>
              <a:rPr lang="en-US" baseline="0" dirty="0"/>
              <a:t> reticulation (anteriorly and laterally in left lung)</a:t>
            </a:r>
          </a:p>
          <a:p>
            <a:pPr marL="628650" lvl="1" indent="-171450">
              <a:buFont typeface="Arial" panose="020B0604020202020204" pitchFamily="34" charset="0"/>
              <a:buChar char="•"/>
            </a:pPr>
            <a:r>
              <a:rPr lang="en-US" baseline="0" dirty="0"/>
              <a:t>Traction bronchiectasis occurs in areas of severe fibrosis</a:t>
            </a:r>
          </a:p>
          <a:p>
            <a:pPr marL="628650" lvl="1" indent="-171450">
              <a:buFont typeface="Arial" panose="020B0604020202020204" pitchFamily="34" charset="0"/>
              <a:buChar char="•"/>
            </a:pPr>
            <a:r>
              <a:rPr lang="en-US" b="1" baseline="0" dirty="0" err="1"/>
              <a:t>Subpleural</a:t>
            </a:r>
            <a:r>
              <a:rPr lang="en-US" b="1" baseline="0" dirty="0"/>
              <a:t> lines </a:t>
            </a:r>
            <a:r>
              <a:rPr lang="en-US" baseline="0" dirty="0"/>
              <a:t>can also be seen indicated fibrosis (bottom right image)</a:t>
            </a:r>
          </a:p>
          <a:p>
            <a:pPr marL="628650" lvl="1" indent="-171450">
              <a:buFont typeface="Arial" panose="020B0604020202020204" pitchFamily="34" charset="0"/>
              <a:buChar char="•"/>
            </a:pPr>
            <a:r>
              <a:rPr lang="en-US" baseline="0" dirty="0"/>
              <a:t>Note the patchy distribution marked by areas of fibrosis, reticulation, and normal intervening lung  </a:t>
            </a:r>
            <a:r>
              <a:rPr lang="en-US" baseline="0" dirty="0">
                <a:sym typeface="Wingdings" panose="05000000000000000000" pitchFamily="2" charset="2"/>
              </a:rPr>
              <a:t> different stages of fibrosis </a:t>
            </a:r>
            <a:endParaRPr lang="en-US" baseline="0" dirty="0"/>
          </a:p>
          <a:p>
            <a:endParaRPr lang="en-US" baseline="0" dirty="0"/>
          </a:p>
          <a:p>
            <a:r>
              <a:rPr lang="en-US" baseline="0" dirty="0"/>
              <a:t>Other findings to look for:  </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err="1"/>
              <a:t>Subpleural</a:t>
            </a:r>
            <a:r>
              <a:rPr lang="en-US" baseline="0" dirty="0"/>
              <a:t> and lower lobe predominant process; reticular opacities in the periphery</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8</a:t>
            </a:fld>
            <a:endParaRPr lang="en-US"/>
          </a:p>
        </p:txBody>
      </p:sp>
    </p:spTree>
    <p:extLst>
      <p:ext uri="{BB962C8B-B14F-4D97-AF65-F5344CB8AC3E}">
        <p14:creationId xmlns:p14="http://schemas.microsoft.com/office/powerpoint/2010/main" val="3410659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was one of those </a:t>
            </a:r>
            <a:r>
              <a:rPr lang="en-US" baseline="0" dirty="0"/>
              <a:t>cases where the patient didn’t have classic findings of UIP and read as possible UIP; discussed at conference and pathology showed UIP diagnosis and those received diagnosis of </a:t>
            </a:r>
            <a:r>
              <a:rPr lang="en-US" b="1" baseline="0" dirty="0"/>
              <a:t>probable UIP</a:t>
            </a:r>
            <a:endParaRPr lang="en-US" b="1" dirty="0"/>
          </a:p>
        </p:txBody>
      </p:sp>
      <p:sp>
        <p:nvSpPr>
          <p:cNvPr id="4" name="Slide Number Placeholder 3"/>
          <p:cNvSpPr>
            <a:spLocks noGrp="1"/>
          </p:cNvSpPr>
          <p:nvPr>
            <p:ph type="sldNum" sz="quarter" idx="10"/>
          </p:nvPr>
        </p:nvSpPr>
        <p:spPr/>
        <p:txBody>
          <a:bodyPr/>
          <a:lstStyle/>
          <a:p>
            <a:fld id="{FBB4D720-DFBC-7441-8EDC-B32CEDAC7C09}" type="slidenum">
              <a:rPr lang="en-US" smtClean="0"/>
              <a:t>54</a:t>
            </a:fld>
            <a:endParaRPr lang="en-US"/>
          </a:p>
        </p:txBody>
      </p:sp>
    </p:spTree>
    <p:extLst>
      <p:ext uri="{BB962C8B-B14F-4D97-AF65-F5344CB8AC3E}">
        <p14:creationId xmlns:p14="http://schemas.microsoft.com/office/powerpoint/2010/main" val="944616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read as inconsistent with UIP, still 25% of patients have IPF (first study)</a:t>
            </a:r>
          </a:p>
          <a:p>
            <a:pPr marL="171450" indent="-171450">
              <a:buFont typeface="Arial" panose="020B0604020202020204" pitchFamily="34" charset="0"/>
              <a:buChar char="•"/>
            </a:pPr>
            <a:r>
              <a:rPr lang="en-US" dirty="0"/>
              <a:t>Just because you don’t have findings of UIP on HRC doesn’t mean you don’t have UIP (62% of the patients with known UIP had low probability UIP findings on HRCT)</a:t>
            </a:r>
            <a:br>
              <a:rPr lang="en-US" dirty="0"/>
            </a:b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55</a:t>
            </a:fld>
            <a:endParaRPr lang="en-US"/>
          </a:p>
        </p:txBody>
      </p:sp>
    </p:spTree>
    <p:extLst>
      <p:ext uri="{BB962C8B-B14F-4D97-AF65-F5344CB8AC3E}">
        <p14:creationId xmlns:p14="http://schemas.microsoft.com/office/powerpoint/2010/main" val="439588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Attempt to standardize all of this with ATS criteria as this does guide some of the</a:t>
            </a:r>
            <a:r>
              <a:rPr lang="en-US" baseline="0" dirty="0"/>
              <a:t> therapies; </a:t>
            </a:r>
          </a:p>
          <a:p>
            <a:endParaRPr lang="en-US" baseline="0" dirty="0"/>
          </a:p>
          <a:p>
            <a:r>
              <a:rPr lang="en-US" baseline="0" dirty="0"/>
              <a:t>Idiopathic pneumonias can be grouped into three categories </a:t>
            </a:r>
            <a:r>
              <a:rPr lang="en-US" baseline="0" dirty="0">
                <a:sym typeface="Wingdings" panose="05000000000000000000" pitchFamily="2" charset="2"/>
              </a:rPr>
              <a:t> </a:t>
            </a:r>
            <a:r>
              <a:rPr lang="en-US" baseline="0" dirty="0" err="1">
                <a:sym typeface="Wingdings" panose="05000000000000000000" pitchFamily="2" charset="2"/>
              </a:rPr>
              <a:t>fibrosing</a:t>
            </a:r>
            <a:r>
              <a:rPr lang="en-US" baseline="0" dirty="0">
                <a:sym typeface="Wingdings" panose="05000000000000000000" pitchFamily="2" charset="2"/>
              </a:rPr>
              <a:t>, injury, smoking related; 6 big players; </a:t>
            </a:r>
          </a:p>
          <a:p>
            <a:endParaRPr lang="en-US" baseline="0" dirty="0">
              <a:sym typeface="Wingdings" panose="05000000000000000000" pitchFamily="2" charset="2"/>
            </a:endParaRPr>
          </a:p>
          <a:p>
            <a:pPr marL="171450" indent="-171450">
              <a:buFont typeface="Arial" panose="020B0604020202020204" pitchFamily="34" charset="0"/>
              <a:buChar char="•"/>
            </a:pPr>
            <a:r>
              <a:rPr lang="en-US" b="1" baseline="0" dirty="0">
                <a:sym typeface="Wingdings" panose="05000000000000000000" pitchFamily="2" charset="2"/>
              </a:rPr>
              <a:t>Knowing the 6 major players in idiopathic pneumonia and having an understanding of how to use the HRCT criteria to bin the patients into a UIP pattern, possible UIP pattern, or inconsistent with UIP pattern can help us narrow a differential diagnosis.  This can be beneficial and when evaluated with a multidisciplinary approach we can help make an accurate diagnosis and affect patient care. </a:t>
            </a:r>
          </a:p>
          <a:p>
            <a:pPr marL="0" indent="0">
              <a:buFont typeface="Arial" panose="020B0604020202020204" pitchFamily="34" charset="0"/>
              <a:buNone/>
            </a:pPr>
            <a:endParaRPr lang="en-US" b="1" baseline="0" dirty="0">
              <a:sym typeface="Wingdings" panose="05000000000000000000" pitchFamily="2" charset="2"/>
            </a:endParaRPr>
          </a:p>
          <a:p>
            <a:endParaRPr lang="en-US" baseline="0" dirty="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56</a:t>
            </a:fld>
            <a:endParaRPr lang="en-US"/>
          </a:p>
        </p:txBody>
      </p:sp>
    </p:spTree>
    <p:extLst>
      <p:ext uri="{BB962C8B-B14F-4D97-AF65-F5344CB8AC3E}">
        <p14:creationId xmlns:p14="http://schemas.microsoft.com/office/powerpoint/2010/main" val="145558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Classic findings</a:t>
            </a:r>
            <a:r>
              <a:rPr lang="en-US" baseline="0" dirty="0"/>
              <a:t> of honeycombing, irregular reticular opacities, and traction bronchiectasis</a:t>
            </a:r>
          </a:p>
          <a:p>
            <a:pPr marL="628650" lvl="1" indent="-171450">
              <a:buFont typeface="Arial" panose="020B0604020202020204" pitchFamily="34" charset="0"/>
              <a:buChar char="•"/>
            </a:pPr>
            <a:r>
              <a:rPr lang="en-US" baseline="0" dirty="0"/>
              <a:t>note the temporal and spatial heterogeneity as seen by the areas of reticulation (early fibrosis), honeycombing (end stage), and some more normal appearing lung</a:t>
            </a:r>
          </a:p>
          <a:p>
            <a:pPr marL="628650" lvl="1" indent="-171450">
              <a:buFont typeface="Arial" panose="020B0604020202020204" pitchFamily="34" charset="0"/>
              <a:buChar char="•"/>
            </a:pPr>
            <a:r>
              <a:rPr lang="en-US" baseline="0" dirty="0"/>
              <a:t>Traction bronchiectasis</a:t>
            </a:r>
          </a:p>
          <a:p>
            <a:pPr marL="628650" lvl="1" indent="-171450">
              <a:buFont typeface="Arial" panose="020B0604020202020204" pitchFamily="34" charset="0"/>
              <a:buChar char="•"/>
            </a:pPr>
            <a:r>
              <a:rPr lang="en-US" b="1" baseline="0" dirty="0"/>
              <a:t>Coronals</a:t>
            </a:r>
            <a:r>
              <a:rPr lang="en-US" baseline="0" dirty="0"/>
              <a:t> very helpful for getting an overview of the distribution</a:t>
            </a:r>
          </a:p>
          <a:p>
            <a:pPr marL="628650" lvl="1" indent="-171450">
              <a:buFont typeface="Arial" panose="020B0604020202020204" pitchFamily="34" charset="0"/>
              <a:buChar char="•"/>
            </a:pPr>
            <a:r>
              <a:rPr lang="en-US" baseline="0" dirty="0"/>
              <a:t>Honeycombing can be variable in sizes </a:t>
            </a:r>
          </a:p>
          <a:p>
            <a:endParaRPr lang="en-US" dirty="0"/>
          </a:p>
          <a:p>
            <a:endParaRPr lang="en-US" dirty="0"/>
          </a:p>
          <a:p>
            <a:r>
              <a:rPr lang="en-US" dirty="0"/>
              <a:t>IPF has worse prognosis</a:t>
            </a:r>
          </a:p>
          <a:p>
            <a:endParaRPr lang="en-US" dirty="0"/>
          </a:p>
          <a:p>
            <a:r>
              <a:rPr lang="en-US" b="1" dirty="0"/>
              <a:t>Progression</a:t>
            </a:r>
            <a:r>
              <a:rPr lang="en-US" b="1" baseline="0" dirty="0"/>
              <a:t> over time</a:t>
            </a:r>
            <a:r>
              <a:rPr lang="mr-IN" b="1" baseline="0" dirty="0"/>
              <a:t>…</a:t>
            </a:r>
            <a:r>
              <a:rPr lang="en-US" b="1" baseline="0" dirty="0"/>
              <a:t>. CT examinations are 1 year apart</a:t>
            </a:r>
          </a:p>
          <a:p>
            <a:endParaRPr lang="en-US" dirty="0"/>
          </a:p>
          <a:p>
            <a:r>
              <a:rPr lang="en-US" dirty="0"/>
              <a:t>Median</a:t>
            </a:r>
            <a:r>
              <a:rPr lang="en-US" baseline="0" dirty="0"/>
              <a:t> survival 2-3.5 years; respiratory failure and </a:t>
            </a:r>
            <a:r>
              <a:rPr lang="en-US" baseline="0" dirty="0" err="1"/>
              <a:t>cor</a:t>
            </a:r>
            <a:r>
              <a:rPr lang="en-US" baseline="0" dirty="0"/>
              <a:t> </a:t>
            </a:r>
            <a:r>
              <a:rPr lang="en-US" baseline="0" dirty="0" err="1"/>
              <a:t>pulmonale</a:t>
            </a:r>
            <a:r>
              <a:rPr lang="en-US" baseline="0" dirty="0"/>
              <a:t> </a:t>
            </a:r>
          </a:p>
          <a:p>
            <a:endParaRPr lang="en-US" baseline="0" dirty="0"/>
          </a:p>
          <a:p>
            <a:r>
              <a:rPr lang="en-US" baseline="0" dirty="0"/>
              <a:t>2ndary forms have better prognosis. </a:t>
            </a:r>
          </a:p>
          <a:p>
            <a:endParaRPr lang="en-US" baseline="0" dirty="0"/>
          </a:p>
          <a:p>
            <a:r>
              <a:rPr lang="en-US" baseline="0" dirty="0"/>
              <a:t>Classic UIP pattern </a:t>
            </a:r>
            <a:r>
              <a:rPr lang="en-US" baseline="0" dirty="0">
                <a:sym typeface="Wingdings" panose="05000000000000000000" pitchFamily="2" charset="2"/>
              </a:rPr>
              <a:t> peripheral and basilar predominant honeycombing; temporal and spatial heterogeneity  areas of severe fibrosis, some look normal …</a:t>
            </a:r>
          </a:p>
          <a:p>
            <a:endParaRPr lang="en-US" baseline="0" dirty="0">
              <a:sym typeface="Wingdings" panose="05000000000000000000" pitchFamily="2" charset="2"/>
            </a:endParaRPr>
          </a:p>
          <a:p>
            <a:r>
              <a:rPr lang="en-US" baseline="0" dirty="0">
                <a:sym typeface="Wingdings" panose="05000000000000000000" pitchFamily="2" charset="2"/>
              </a:rPr>
              <a:t>Coronal views are helpful to appreciate the basilar distribution</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9</a:t>
            </a:fld>
            <a:endParaRPr lang="en-US"/>
          </a:p>
        </p:txBody>
      </p:sp>
    </p:spTree>
    <p:extLst>
      <p:ext uri="{BB962C8B-B14F-4D97-AF65-F5344CB8AC3E}">
        <p14:creationId xmlns:p14="http://schemas.microsoft.com/office/powerpoint/2010/main" val="138766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Lined</a:t>
            </a:r>
            <a:r>
              <a:rPr lang="en-US" baseline="0" dirty="0"/>
              <a:t> by bronchiole epithelium so actually dilated bronchioles</a:t>
            </a:r>
          </a:p>
          <a:p>
            <a:endParaRPr lang="en-US" baseline="0" dirty="0"/>
          </a:p>
          <a:p>
            <a:r>
              <a:rPr lang="en-US" baseline="0" dirty="0"/>
              <a:t>Consistent with end stage fibrosis</a:t>
            </a:r>
          </a:p>
          <a:p>
            <a:endParaRPr lang="en-US" baseline="0" dirty="0"/>
          </a:p>
          <a:p>
            <a:pPr marL="171450" indent="-171450">
              <a:buFont typeface="Arial" panose="020B0604020202020204" pitchFamily="34" charset="0"/>
              <a:buChar char="•"/>
            </a:pPr>
            <a:r>
              <a:rPr lang="en-US" b="1" baseline="0" dirty="0"/>
              <a:t>In many cases of IPF/UIP </a:t>
            </a:r>
            <a:r>
              <a:rPr lang="en-US" b="1" baseline="0" dirty="0" smtClean="0"/>
              <a:t>honeycombing </a:t>
            </a:r>
            <a:r>
              <a:rPr lang="en-US" b="1" baseline="0" dirty="0"/>
              <a:t>is predominant finding</a:t>
            </a:r>
          </a:p>
          <a:p>
            <a:pPr marL="628650" lvl="1" indent="-171450">
              <a:buFont typeface="Arial" panose="020B0604020202020204" pitchFamily="34" charset="0"/>
              <a:buChar char="•"/>
            </a:pPr>
            <a:r>
              <a:rPr lang="en-US" b="1" baseline="0" dirty="0"/>
              <a:t>Lined by bronchiole epithelium </a:t>
            </a:r>
          </a:p>
          <a:p>
            <a:pPr marL="628650" lvl="1" indent="-171450">
              <a:buFont typeface="Arial" panose="020B0604020202020204" pitchFamily="34" charset="0"/>
              <a:buChar char="•"/>
            </a:pPr>
            <a:r>
              <a:rPr lang="en-US" b="1" baseline="0" dirty="0"/>
              <a:t>Layers </a:t>
            </a:r>
          </a:p>
          <a:p>
            <a:pPr marL="628650" lvl="1" indent="-171450">
              <a:buFont typeface="Arial" panose="020B0604020202020204" pitchFamily="34" charset="0"/>
              <a:buChar char="•"/>
            </a:pPr>
            <a:endParaRPr lang="en-US" b="1" baseline="0" dirty="0"/>
          </a:p>
          <a:p>
            <a:pPr marL="628650" lvl="1"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FBB4D720-DFBC-7441-8EDC-B32CEDAC7C09}" type="slidenum">
              <a:rPr lang="en-US" smtClean="0"/>
              <a:t>10</a:t>
            </a:fld>
            <a:endParaRPr lang="en-US"/>
          </a:p>
        </p:txBody>
      </p:sp>
    </p:spTree>
    <p:extLst>
      <p:ext uri="{BB962C8B-B14F-4D97-AF65-F5344CB8AC3E}">
        <p14:creationId xmlns:p14="http://schemas.microsoft.com/office/powerpoint/2010/main" val="2957310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pattern you can also see;</a:t>
            </a:r>
            <a:r>
              <a:rPr lang="en-US" baseline="0" dirty="0"/>
              <a:t> these are individual alveolar walls that become fibrotic and you see coarse looking opacities. </a:t>
            </a:r>
          </a:p>
          <a:p>
            <a:endParaRPr lang="en-US" baseline="0" dirty="0"/>
          </a:p>
          <a:p>
            <a:pPr marL="171450" indent="-171450">
              <a:buFont typeface="Arial" panose="020B0604020202020204" pitchFamily="34" charset="0"/>
              <a:buChar char="•"/>
            </a:pPr>
            <a:r>
              <a:rPr lang="en-US" b="1" baseline="0" dirty="0" err="1"/>
              <a:t>Intralobular</a:t>
            </a:r>
            <a:r>
              <a:rPr lang="en-US" b="1" baseline="0" dirty="0"/>
              <a:t> interstitial thickening results in reticular pattern;</a:t>
            </a:r>
          </a:p>
          <a:p>
            <a:pPr marL="628650" lvl="1" indent="-171450">
              <a:buFont typeface="Arial" panose="020B0604020202020204" pitchFamily="34" charset="0"/>
              <a:buChar char="•"/>
            </a:pPr>
            <a:r>
              <a:rPr lang="en-US" b="0" baseline="0" dirty="0"/>
              <a:t>Mainly </a:t>
            </a:r>
            <a:r>
              <a:rPr lang="en-US" b="0" baseline="0" dirty="0" err="1"/>
              <a:t>subpleural</a:t>
            </a:r>
            <a:r>
              <a:rPr lang="en-US" b="0" baseline="0" dirty="0"/>
              <a:t> and basilar </a:t>
            </a:r>
          </a:p>
          <a:p>
            <a:endParaRPr lang="en-US" b="1" baseline="0" dirty="0"/>
          </a:p>
          <a:p>
            <a:endParaRPr lang="en-US" baseline="0" dirty="0"/>
          </a:p>
          <a:p>
            <a:r>
              <a:rPr lang="en-US" baseline="0" dirty="0"/>
              <a:t>Reticulation + honeycombing </a:t>
            </a:r>
          </a:p>
          <a:p>
            <a:endParaRPr lang="en-US" baseline="0" dirty="0"/>
          </a:p>
          <a:p>
            <a:r>
              <a:rPr lang="en-US" baseline="0" dirty="0"/>
              <a:t>Maul, Holly 12/15/77</a:t>
            </a:r>
            <a:endParaRPr lang="en-US" dirty="0"/>
          </a:p>
        </p:txBody>
      </p:sp>
      <p:sp>
        <p:nvSpPr>
          <p:cNvPr id="4" name="Slide Number Placeholder 3"/>
          <p:cNvSpPr>
            <a:spLocks noGrp="1"/>
          </p:cNvSpPr>
          <p:nvPr>
            <p:ph type="sldNum" sz="quarter" idx="10"/>
          </p:nvPr>
        </p:nvSpPr>
        <p:spPr/>
        <p:txBody>
          <a:bodyPr/>
          <a:lstStyle/>
          <a:p>
            <a:fld id="{FBB4D720-DFBC-7441-8EDC-B32CEDAC7C09}" type="slidenum">
              <a:rPr lang="en-US" smtClean="0"/>
              <a:t>11</a:t>
            </a:fld>
            <a:endParaRPr lang="en-US"/>
          </a:p>
        </p:txBody>
      </p:sp>
    </p:spTree>
    <p:extLst>
      <p:ext uri="{BB962C8B-B14F-4D97-AF65-F5344CB8AC3E}">
        <p14:creationId xmlns:p14="http://schemas.microsoft.com/office/powerpoint/2010/main" val="1674685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Clinical</a:t>
            </a:r>
            <a:r>
              <a:rPr lang="en-US" b="1" baseline="0" dirty="0"/>
              <a:t>:  </a:t>
            </a:r>
            <a:endParaRPr lang="en-US" b="1" dirty="0"/>
          </a:p>
          <a:p>
            <a:pPr marL="628650" lvl="1" indent="-171450">
              <a:buFont typeface="Arial" panose="020B0604020202020204" pitchFamily="34" charset="0"/>
              <a:buChar char="•"/>
            </a:pPr>
            <a:r>
              <a:rPr lang="en-US" dirty="0"/>
              <a:t>Younger than IPF by several decades</a:t>
            </a:r>
          </a:p>
          <a:p>
            <a:pPr marL="628650" lvl="1" indent="-171450">
              <a:buFont typeface="Arial" panose="020B0604020202020204" pitchFamily="34" charset="0"/>
              <a:buChar char="•"/>
            </a:pPr>
            <a:r>
              <a:rPr lang="en-US" dirty="0"/>
              <a:t>Similar</a:t>
            </a:r>
            <a:r>
              <a:rPr lang="en-US" baseline="0" dirty="0"/>
              <a:t> presentation – dyspnea, cough, 6 months to 3 year duration of symptoms</a:t>
            </a:r>
            <a:endParaRPr lang="en-US" dirty="0"/>
          </a:p>
          <a:p>
            <a:pPr marL="628650" lvl="1" indent="-171450">
              <a:buFont typeface="Arial" panose="020B0604020202020204" pitchFamily="34" charset="0"/>
              <a:buChar char="•"/>
            </a:pPr>
            <a:r>
              <a:rPr lang="en-US" dirty="0"/>
              <a:t>Equal </a:t>
            </a:r>
            <a:r>
              <a:rPr lang="en-US" dirty="0" err="1"/>
              <a:t>male:female</a:t>
            </a:r>
            <a:r>
              <a:rPr lang="en-US" baseline="0" dirty="0"/>
              <a:t> predominance</a:t>
            </a:r>
          </a:p>
          <a:p>
            <a:pPr marL="628650" lvl="1" indent="-171450">
              <a:buFont typeface="Arial" panose="020B0604020202020204" pitchFamily="34" charset="0"/>
              <a:buChar char="•"/>
            </a:pPr>
            <a:r>
              <a:rPr lang="en-US" baseline="0" dirty="0"/>
              <a:t>Idiopathic form a diagnosis of exclusion</a:t>
            </a:r>
          </a:p>
          <a:p>
            <a:pPr marL="628650" lvl="1" indent="-171450">
              <a:buFont typeface="Arial" panose="020B0604020202020204" pitchFamily="34" charset="0"/>
              <a:buChar char="•"/>
            </a:pPr>
            <a:r>
              <a:rPr lang="en-US" baseline="0" dirty="0"/>
              <a:t>Most common ILD in </a:t>
            </a:r>
            <a:r>
              <a:rPr lang="en-US" b="1" baseline="0" dirty="0"/>
              <a:t>connective tissue disease </a:t>
            </a:r>
            <a:r>
              <a:rPr lang="en-US" baseline="0" dirty="0"/>
              <a:t>(excluding RA which is usually UIP)</a:t>
            </a:r>
          </a:p>
          <a:p>
            <a:pPr marL="1085850" lvl="2" indent="-171450">
              <a:buFont typeface="Arial" panose="020B0604020202020204" pitchFamily="34" charset="0"/>
              <a:buChar char="•"/>
            </a:pPr>
            <a:r>
              <a:rPr lang="en-US" baseline="0" dirty="0"/>
              <a:t>Drug Related</a:t>
            </a:r>
          </a:p>
          <a:p>
            <a:pPr marL="1085850" lvl="2" indent="-171450">
              <a:buFont typeface="Arial" panose="020B0604020202020204" pitchFamily="34" charset="0"/>
              <a:buChar char="•"/>
            </a:pPr>
            <a:r>
              <a:rPr lang="en-US" baseline="0" dirty="0"/>
              <a:t>HP</a:t>
            </a:r>
          </a:p>
          <a:p>
            <a:pPr marL="1085850" lvl="2" indent="-171450">
              <a:buFont typeface="Arial" panose="020B0604020202020204" pitchFamily="34" charset="0"/>
              <a:buChar char="•"/>
            </a:pPr>
            <a:r>
              <a:rPr lang="en-US" baseline="0" dirty="0"/>
              <a:t>Infection/acute lung injury</a:t>
            </a:r>
          </a:p>
          <a:p>
            <a:pPr marL="628650" lvl="1" indent="-171450">
              <a:buFont typeface="Arial" panose="020B0604020202020204" pitchFamily="34" charset="0"/>
              <a:buChar char="•"/>
            </a:pPr>
            <a:r>
              <a:rPr lang="en-US" baseline="0" dirty="0"/>
              <a:t>5 year mortality &lt; 20%</a:t>
            </a:r>
          </a:p>
          <a:p>
            <a:pPr marL="628650" lvl="1" indent="-171450">
              <a:buFont typeface="Arial" panose="020B0604020202020204" pitchFamily="34" charset="0"/>
              <a:buChar char="•"/>
            </a:pPr>
            <a:r>
              <a:rPr lang="en-US" baseline="0" dirty="0"/>
              <a:t>Rx with many forms of immunosuppressive therapy</a:t>
            </a:r>
          </a:p>
          <a:p>
            <a:pPr marL="171450" lvl="0" indent="-171450">
              <a:buFont typeface="Arial" panose="020B0604020202020204" pitchFamily="34" charset="0"/>
              <a:buChar char="•"/>
            </a:pPr>
            <a:r>
              <a:rPr lang="en-US" baseline="0" dirty="0"/>
              <a:t>Pathology</a:t>
            </a:r>
          </a:p>
          <a:p>
            <a:pPr marL="628650" lvl="1" indent="-171450">
              <a:buFont typeface="Arial" panose="020B0604020202020204" pitchFamily="34" charset="0"/>
              <a:buChar char="•"/>
            </a:pPr>
            <a:r>
              <a:rPr lang="en-US" b="1" baseline="0" dirty="0"/>
              <a:t>Homogenous expansion of alveolar walls by active inflammation and/or fibrosis </a:t>
            </a:r>
          </a:p>
          <a:p>
            <a:pPr marL="628650" lvl="1" indent="-171450">
              <a:buFont typeface="Arial" panose="020B0604020202020204" pitchFamily="34" charset="0"/>
              <a:buChar char="•"/>
            </a:pPr>
            <a:r>
              <a:rPr lang="en-US" b="1" baseline="0" dirty="0"/>
              <a:t>Same stage of findings </a:t>
            </a:r>
          </a:p>
          <a:p>
            <a:pPr marL="628650" lvl="1" indent="-171450">
              <a:buFont typeface="Arial" panose="020B0604020202020204" pitchFamily="34" charset="0"/>
              <a:buChar char="•"/>
            </a:pPr>
            <a:r>
              <a:rPr lang="en-US" b="1" baseline="0" dirty="0"/>
              <a:t>Can range from predominantly inflammatory process (cellular form) to predominant fibrosis (fibrotic form) [difficult to distinguish on imaging]</a:t>
            </a:r>
          </a:p>
          <a:p>
            <a:pPr marL="628650" lvl="1" indent="-171450">
              <a:buFont typeface="Arial" panose="020B0604020202020204" pitchFamily="34" charset="0"/>
              <a:buChar char="•"/>
            </a:pPr>
            <a:r>
              <a:rPr lang="en-US" b="0" baseline="0" dirty="0"/>
              <a:t>Presence of fibrosis gives a worse prognosis; cellular NSIP better prognosis  </a:t>
            </a:r>
          </a:p>
          <a:p>
            <a:pPr marL="171450" lvl="0" indent="-171450">
              <a:buFont typeface="Arial" panose="020B0604020202020204" pitchFamily="34" charset="0"/>
              <a:buChar char="•"/>
            </a:pPr>
            <a:r>
              <a:rPr lang="en-US" b="0" baseline="0" dirty="0"/>
              <a:t>Radiology</a:t>
            </a:r>
          </a:p>
          <a:p>
            <a:pPr marL="628650" lvl="1" indent="-171450">
              <a:buFont typeface="Arial" panose="020B0604020202020204" pitchFamily="34" charset="0"/>
              <a:buChar char="•"/>
            </a:pPr>
            <a:r>
              <a:rPr lang="en-US" b="0" baseline="0" dirty="0"/>
              <a:t>Lower lung predominance of </a:t>
            </a:r>
            <a:r>
              <a:rPr lang="en-US" b="0" baseline="0" dirty="0" err="1"/>
              <a:t>groundglass</a:t>
            </a:r>
            <a:r>
              <a:rPr lang="en-US" b="0" baseline="0" dirty="0"/>
              <a:t> and reticulation </a:t>
            </a:r>
          </a:p>
          <a:p>
            <a:pPr marL="628650" lvl="1" indent="-171450">
              <a:buFont typeface="Arial" panose="020B0604020202020204" pitchFamily="34" charset="0"/>
              <a:buChar char="•"/>
            </a:pPr>
            <a:r>
              <a:rPr lang="en-US" b="0" baseline="0" dirty="0"/>
              <a:t>Lower lobe predominant</a:t>
            </a:r>
          </a:p>
          <a:p>
            <a:pPr marL="628650" lvl="1" indent="-171450">
              <a:buFont typeface="Arial" panose="020B0604020202020204" pitchFamily="34" charset="0"/>
              <a:buChar char="•"/>
            </a:pPr>
            <a:r>
              <a:rPr lang="en-US" b="0" baseline="0" dirty="0"/>
              <a:t>Can have traction bronchiectasis and honeycombing (though less common)</a:t>
            </a:r>
          </a:p>
          <a:p>
            <a:pPr marL="628650" lvl="1" indent="-171450">
              <a:buFont typeface="Arial" panose="020B0604020202020204" pitchFamily="34" charset="0"/>
              <a:buChar char="•"/>
            </a:pPr>
            <a:r>
              <a:rPr lang="en-US" b="1" baseline="0" dirty="0" err="1"/>
              <a:t>Subpleral</a:t>
            </a:r>
            <a:r>
              <a:rPr lang="en-US" b="1" baseline="0" dirty="0"/>
              <a:t> sparring </a:t>
            </a:r>
          </a:p>
          <a:p>
            <a:pPr marL="628650" lvl="1" indent="-171450">
              <a:buFont typeface="Arial" panose="020B0604020202020204" pitchFamily="34" charset="0"/>
              <a:buChar char="•"/>
            </a:pPr>
            <a:r>
              <a:rPr lang="en-US" b="1" baseline="0" dirty="0"/>
              <a:t>Patients with the predominant finding of GGO at presentation have been shown to have a better long term prognosis </a:t>
            </a:r>
          </a:p>
          <a:p>
            <a:pPr marL="628650" lvl="1" indent="-171450">
              <a:buFont typeface="Arial" panose="020B0604020202020204" pitchFamily="34" charset="0"/>
              <a:buChar char="•"/>
            </a:pPr>
            <a:r>
              <a:rPr lang="en-US" b="1" baseline="0" dirty="0" err="1"/>
              <a:t>Groundglass</a:t>
            </a:r>
            <a:r>
              <a:rPr lang="en-US" b="1" baseline="0" dirty="0"/>
              <a:t> can be indicative of acute inflammation (DAD or OP) and represent an accelerated phase similar to UIP</a:t>
            </a:r>
          </a:p>
          <a:p>
            <a:pPr marL="628650" lvl="1" indent="-171450">
              <a:buFont typeface="Arial" panose="020B0604020202020204" pitchFamily="34" charset="0"/>
              <a:buChar char="•"/>
            </a:pPr>
            <a:r>
              <a:rPr lang="en-US" b="1" baseline="0" dirty="0"/>
              <a:t>Presence of GGO and reticulation will suggest NSIP rather than UIP and often warrant further investigation, possibly </a:t>
            </a:r>
            <a:r>
              <a:rPr lang="en-US" b="1" baseline="0" dirty="0" err="1"/>
              <a:t>bx</a:t>
            </a:r>
            <a:endParaRPr lang="en-US" b="1" baseline="0" dirty="0"/>
          </a:p>
          <a:p>
            <a:pPr marL="628650" lvl="1" indent="-171450">
              <a:buFont typeface="Arial" panose="020B0604020202020204" pitchFamily="34" charset="0"/>
              <a:buChar char="•"/>
            </a:pPr>
            <a:r>
              <a:rPr lang="en-US" b="1" baseline="0" dirty="0"/>
              <a:t>HRCT </a:t>
            </a:r>
            <a:r>
              <a:rPr lang="en-US" b="1" baseline="0" dirty="0" err="1"/>
              <a:t>usueful</a:t>
            </a:r>
            <a:r>
              <a:rPr lang="en-US" b="1" baseline="0" dirty="0"/>
              <a:t> for follow-up </a:t>
            </a:r>
            <a:r>
              <a:rPr lang="en-US" b="1" baseline="0"/>
              <a:t>of disease </a:t>
            </a:r>
            <a:endParaRPr lang="en-US" b="1" dirty="0"/>
          </a:p>
        </p:txBody>
      </p:sp>
      <p:sp>
        <p:nvSpPr>
          <p:cNvPr id="4" name="Slide Number Placeholder 3"/>
          <p:cNvSpPr>
            <a:spLocks noGrp="1"/>
          </p:cNvSpPr>
          <p:nvPr>
            <p:ph type="sldNum" sz="quarter" idx="10"/>
          </p:nvPr>
        </p:nvSpPr>
        <p:spPr/>
        <p:txBody>
          <a:bodyPr/>
          <a:lstStyle/>
          <a:p>
            <a:fld id="{FBB4D720-DFBC-7441-8EDC-B32CEDAC7C09}" type="slidenum">
              <a:rPr lang="en-US" smtClean="0"/>
              <a:t>12</a:t>
            </a:fld>
            <a:endParaRPr lang="en-US"/>
          </a:p>
        </p:txBody>
      </p:sp>
    </p:spTree>
    <p:extLst>
      <p:ext uri="{BB962C8B-B14F-4D97-AF65-F5344CB8AC3E}">
        <p14:creationId xmlns:p14="http://schemas.microsoft.com/office/powerpoint/2010/main" val="286350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2DE9E8-2514-AA4A-884F-E705025C98A3}"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166895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DE9E8-2514-AA4A-884F-E705025C98A3}"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228112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DE9E8-2514-AA4A-884F-E705025C98A3}"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320148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DE9E8-2514-AA4A-884F-E705025C98A3}"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330944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DE9E8-2514-AA4A-884F-E705025C98A3}"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181353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2DE9E8-2514-AA4A-884F-E705025C98A3}"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158531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DE9E8-2514-AA4A-884F-E705025C98A3}" type="datetimeFigureOut">
              <a:rPr lang="en-US" smtClean="0"/>
              <a:t>4/26/17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424943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2DE9E8-2514-AA4A-884F-E705025C98A3}" type="datetimeFigureOut">
              <a:rPr lang="en-US" smtClean="0"/>
              <a:t>4/26/17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246059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DE9E8-2514-AA4A-884F-E705025C98A3}" type="datetimeFigureOut">
              <a:rPr lang="en-US" smtClean="0"/>
              <a:t>4/26/17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220194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DE9E8-2514-AA4A-884F-E705025C98A3}"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2729060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DE9E8-2514-AA4A-884F-E705025C98A3}"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ACE71-7170-D544-9F6F-ADC6FA8E1D75}" type="slidenum">
              <a:rPr lang="en-US" smtClean="0"/>
              <a:t>‹#›</a:t>
            </a:fld>
            <a:endParaRPr lang="en-US"/>
          </a:p>
        </p:txBody>
      </p:sp>
    </p:spTree>
    <p:extLst>
      <p:ext uri="{BB962C8B-B14F-4D97-AF65-F5344CB8AC3E}">
        <p14:creationId xmlns:p14="http://schemas.microsoft.com/office/powerpoint/2010/main" val="31975396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DE9E8-2514-AA4A-884F-E705025C98A3}" type="datetimeFigureOut">
              <a:rPr lang="en-US" smtClean="0"/>
              <a:t>4/26/17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ACE71-7170-D544-9F6F-ADC6FA8E1D75}" type="slidenum">
              <a:rPr lang="en-US" smtClean="0"/>
              <a:t>‹#›</a:t>
            </a:fld>
            <a:endParaRPr lang="en-US"/>
          </a:p>
        </p:txBody>
      </p:sp>
    </p:spTree>
    <p:extLst>
      <p:ext uri="{BB962C8B-B14F-4D97-AF65-F5344CB8AC3E}">
        <p14:creationId xmlns:p14="http://schemas.microsoft.com/office/powerpoint/2010/main" val="243108630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8.png"/><Relationship Id="rId5" Type="http://schemas.openxmlformats.org/officeDocument/2006/relationships/image" Target="../media/image7.jpeg"/><Relationship Id="rId6"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08.jpeg"/><Relationship Id="rId5" Type="http://schemas.openxmlformats.org/officeDocument/2006/relationships/image" Target="../media/image49.png"/><Relationship Id="rId6" Type="http://schemas.openxmlformats.org/officeDocument/2006/relationships/image" Target="../media/image59.png"/><Relationship Id="rId7" Type="http://schemas.openxmlformats.org/officeDocument/2006/relationships/image" Target="../media/image109.jpeg"/><Relationship Id="rId8"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2512"/>
            <a:ext cx="7772400" cy="2387600"/>
          </a:xfrm>
        </p:spPr>
        <p:txBody>
          <a:bodyPr/>
          <a:lstStyle/>
          <a:p>
            <a:r>
              <a:rPr lang="en-US" dirty="0"/>
              <a:t>Primer on Interstitial Lung Disease</a:t>
            </a:r>
          </a:p>
        </p:txBody>
      </p:sp>
      <p:sp>
        <p:nvSpPr>
          <p:cNvPr id="3" name="Subtitle 2"/>
          <p:cNvSpPr>
            <a:spLocks noGrp="1"/>
          </p:cNvSpPr>
          <p:nvPr>
            <p:ph type="subTitle" idx="1"/>
          </p:nvPr>
        </p:nvSpPr>
        <p:spPr>
          <a:xfrm>
            <a:off x="1152264" y="2858978"/>
            <a:ext cx="6858000" cy="1655762"/>
          </a:xfrm>
        </p:spPr>
        <p:txBody>
          <a:bodyPr/>
          <a:lstStyle/>
          <a:p>
            <a:r>
              <a:rPr lang="en-US" smtClean="0"/>
              <a:t>Jim</a:t>
            </a:r>
            <a:r>
              <a:rPr lang="en-US" smtClean="0"/>
              <a:t> </a:t>
            </a:r>
            <a:r>
              <a:rPr lang="en-US" dirty="0" err="1"/>
              <a:t>Raptis</a:t>
            </a:r>
            <a:endParaRPr lang="en-US" dirty="0"/>
          </a:p>
          <a:p>
            <a:r>
              <a:rPr lang="en-US" dirty="0"/>
              <a:t>Cardiothoracic Fellow</a:t>
            </a:r>
          </a:p>
        </p:txBody>
      </p:sp>
      <p:pic>
        <p:nvPicPr>
          <p:cNvPr id="4" name="Picture 3" descr="https://chivethebrigade.files.wordpress.com/2013/03/st-louis-arch-9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971" y="4070759"/>
            <a:ext cx="3839435" cy="2558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79366" y="5599772"/>
            <a:ext cx="4603917" cy="1029219"/>
          </a:xfrm>
          <a:prstGeom prst="rect">
            <a:avLst/>
          </a:prstGeom>
        </p:spPr>
      </p:pic>
    </p:spTree>
    <p:extLst>
      <p:ext uri="{BB962C8B-B14F-4D97-AF65-F5344CB8AC3E}">
        <p14:creationId xmlns:p14="http://schemas.microsoft.com/office/powerpoint/2010/main" val="26160593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Honeycombing</a:t>
            </a:r>
          </a:p>
        </p:txBody>
      </p:sp>
      <p:sp>
        <p:nvSpPr>
          <p:cNvPr id="3" name="Content Placeholder 2"/>
          <p:cNvSpPr>
            <a:spLocks noGrp="1"/>
          </p:cNvSpPr>
          <p:nvPr>
            <p:ph idx="1"/>
          </p:nvPr>
        </p:nvSpPr>
        <p:spPr>
          <a:xfrm>
            <a:off x="628650" y="1825625"/>
            <a:ext cx="4394906" cy="4351338"/>
          </a:xfrm>
        </p:spPr>
        <p:txBody>
          <a:bodyPr>
            <a:normAutofit fontScale="92500" lnSpcReduction="20000"/>
          </a:bodyPr>
          <a:lstStyle/>
          <a:p>
            <a:r>
              <a:rPr lang="en-US" b="1" dirty="0"/>
              <a:t>Clustered air-cysts/dilated bronchioles</a:t>
            </a:r>
          </a:p>
          <a:p>
            <a:r>
              <a:rPr lang="en-US" dirty="0"/>
              <a:t>2-20 mm and homogeneous</a:t>
            </a:r>
          </a:p>
          <a:p>
            <a:r>
              <a:rPr lang="en-US" dirty="0"/>
              <a:t>Can enlarge over time</a:t>
            </a:r>
          </a:p>
          <a:p>
            <a:r>
              <a:rPr lang="en-US" dirty="0"/>
              <a:t>&gt; 1 layer</a:t>
            </a:r>
          </a:p>
          <a:p>
            <a:r>
              <a:rPr lang="en-US" dirty="0" err="1"/>
              <a:t>Subpleural</a:t>
            </a:r>
            <a:endParaRPr lang="en-US" dirty="0"/>
          </a:p>
          <a:p>
            <a:r>
              <a:rPr lang="en-US" dirty="0"/>
              <a:t>Not the same as honeycombing on histopathology</a:t>
            </a:r>
          </a:p>
          <a:p>
            <a:r>
              <a:rPr lang="en-US" dirty="0"/>
              <a:t>When seen on HRCT with basilar distribution PPV UIP &gt; 90%</a:t>
            </a:r>
          </a:p>
        </p:txBody>
      </p:sp>
      <p:sp>
        <p:nvSpPr>
          <p:cNvPr id="4" name="TextBox 3"/>
          <p:cNvSpPr txBox="1"/>
          <p:nvPr/>
        </p:nvSpPr>
        <p:spPr>
          <a:xfrm flipH="1">
            <a:off x="6019800" y="5985559"/>
            <a:ext cx="3383281" cy="646331"/>
          </a:xfrm>
          <a:prstGeom prst="rect">
            <a:avLst/>
          </a:prstGeom>
          <a:noFill/>
        </p:spPr>
        <p:txBody>
          <a:bodyPr wrap="square" rtlCol="0">
            <a:spAutoFit/>
          </a:bodyPr>
          <a:lstStyle/>
          <a:p>
            <a:r>
              <a:rPr lang="en-US">
                <a:solidFill>
                  <a:srgbClr val="FFFF00"/>
                </a:solidFill>
              </a:rPr>
              <a:t>Sundaram</a:t>
            </a:r>
            <a:r>
              <a:rPr lang="en-US" dirty="0">
                <a:solidFill>
                  <a:srgbClr val="FFFF00"/>
                </a:solidFill>
              </a:rPr>
              <a:t> AJR 2008</a:t>
            </a:r>
          </a:p>
          <a:p>
            <a:endParaRPr lang="en-US" dirty="0">
              <a:solidFill>
                <a:srgbClr val="FFFF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556" y="2382163"/>
            <a:ext cx="3684332" cy="291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538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Reticulation</a:t>
            </a:r>
          </a:p>
        </p:txBody>
      </p:sp>
      <p:sp>
        <p:nvSpPr>
          <p:cNvPr id="3" name="Content Placeholder 2"/>
          <p:cNvSpPr>
            <a:spLocks noGrp="1"/>
          </p:cNvSpPr>
          <p:nvPr>
            <p:ph idx="1"/>
          </p:nvPr>
        </p:nvSpPr>
        <p:spPr>
          <a:xfrm>
            <a:off x="628650" y="1432220"/>
            <a:ext cx="7886700" cy="4351338"/>
          </a:xfrm>
        </p:spPr>
        <p:txBody>
          <a:bodyPr/>
          <a:lstStyle/>
          <a:p>
            <a:r>
              <a:rPr lang="en-US" dirty="0" err="1"/>
              <a:t>Intralobular</a:t>
            </a:r>
            <a:endParaRPr lang="en-US" dirty="0"/>
          </a:p>
          <a:p>
            <a:r>
              <a:rPr lang="en-US" dirty="0"/>
              <a:t>Irregular opacities from alveolar wall fibrosis</a:t>
            </a:r>
          </a:p>
        </p:txBody>
      </p:sp>
      <p:pic>
        <p:nvPicPr>
          <p:cNvPr id="4" name="Picture 3"/>
          <p:cNvPicPr>
            <a:picLocks noChangeAspect="1"/>
          </p:cNvPicPr>
          <p:nvPr/>
        </p:nvPicPr>
        <p:blipFill>
          <a:blip r:embed="rId3"/>
          <a:stretch>
            <a:fillRect/>
          </a:stretch>
        </p:blipFill>
        <p:spPr>
          <a:xfrm>
            <a:off x="1435572" y="2687657"/>
            <a:ext cx="5763347" cy="3810079"/>
          </a:xfrm>
          <a:prstGeom prst="rect">
            <a:avLst/>
          </a:prstGeom>
        </p:spPr>
      </p:pic>
      <p:pic>
        <p:nvPicPr>
          <p:cNvPr id="5" name="Picture 4"/>
          <p:cNvPicPr>
            <a:picLocks noChangeAspect="1"/>
          </p:cNvPicPr>
          <p:nvPr/>
        </p:nvPicPr>
        <p:blipFill>
          <a:blip r:embed="rId4"/>
          <a:stretch>
            <a:fillRect/>
          </a:stretch>
        </p:blipFill>
        <p:spPr>
          <a:xfrm>
            <a:off x="4217236" y="2547407"/>
            <a:ext cx="3603341" cy="3950329"/>
          </a:xfrm>
          <a:prstGeom prst="rect">
            <a:avLst/>
          </a:prstGeom>
        </p:spPr>
      </p:pic>
    </p:spTree>
    <p:extLst>
      <p:ext uri="{BB962C8B-B14F-4D97-AF65-F5344CB8AC3E}">
        <p14:creationId xmlns:p14="http://schemas.microsoft.com/office/powerpoint/2010/main" val="3598182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Picture 4" descr="ct_21"/>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89662" y="2303419"/>
            <a:ext cx="4164676" cy="33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413918282"/>
              </p:ext>
            </p:extLst>
          </p:nvPr>
        </p:nvGraphicFramePr>
        <p:xfrm>
          <a:off x="106402" y="135467"/>
          <a:ext cx="8931196" cy="1794933"/>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562557">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1232376">
                <a:tc>
                  <a:txBody>
                    <a:bodyPr/>
                    <a:lstStyle/>
                    <a:p>
                      <a:r>
                        <a:rPr lang="en-US" dirty="0"/>
                        <a:t>Nonspecific Interstitial Pneumonia</a:t>
                      </a:r>
                      <a:r>
                        <a:rPr lang="en-US" baseline="0" dirty="0"/>
                        <a:t> (better prognosis)</a:t>
                      </a:r>
                      <a:endParaRPr lang="en-US"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r>
                        <a:rPr lang="en-US" dirty="0"/>
                        <a:t>2° &gt; 1°</a:t>
                      </a:r>
                    </a:p>
                    <a:p>
                      <a:r>
                        <a:rPr lang="en-US" dirty="0"/>
                        <a:t>Scleroderma</a:t>
                      </a:r>
                      <a:r>
                        <a:rPr lang="en-US" baseline="0" dirty="0"/>
                        <a:t>, Hypersensitivity, Drugs</a:t>
                      </a:r>
                      <a:endParaRPr lang="en-US"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r>
                        <a:rPr lang="en-US" b="1" dirty="0"/>
                        <a:t>Reticulation</a:t>
                      </a:r>
                      <a:r>
                        <a:rPr lang="en-US" dirty="0"/>
                        <a:t>, </a:t>
                      </a:r>
                      <a:r>
                        <a:rPr lang="en-US" b="1" dirty="0" err="1"/>
                        <a:t>groundglass</a:t>
                      </a:r>
                      <a:r>
                        <a:rPr lang="en-US" dirty="0"/>
                        <a:t>, lower lobe and peripheral predominance</a:t>
                      </a:r>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r>
                        <a:rPr lang="en-US" b="1" dirty="0"/>
                        <a:t>Temporal</a:t>
                      </a:r>
                      <a:r>
                        <a:rPr lang="en-US" b="1" baseline="0" dirty="0"/>
                        <a:t> homogeneity </a:t>
                      </a:r>
                      <a:r>
                        <a:rPr lang="en-US" baseline="0" dirty="0"/>
                        <a:t>(fibrotic and cellular)</a:t>
                      </a:r>
                      <a:endParaRPr lang="en-US"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589091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4" descr="ct_21"/>
          <p:cNvPicPr>
            <a:picLocks noChangeAspect="1" noChangeArrowheads="1"/>
          </p:cNvPicPr>
          <p:nvPr/>
        </p:nvPicPr>
        <p:blipFill>
          <a:blip r:embed="rId3">
            <a:extLst>
              <a:ext uri="{28A0092B-C50C-407E-A947-70E740481C1C}">
                <a14:useLocalDpi xmlns:a14="http://schemas.microsoft.com/office/drawing/2010/main" val="0"/>
              </a:ext>
            </a:extLst>
          </a:blip>
          <a:srcRect t="2992" r="4878"/>
          <a:stretch>
            <a:fillRect/>
          </a:stretch>
        </p:blipFill>
        <p:spPr bwMode="auto">
          <a:xfrm>
            <a:off x="228600" y="0"/>
            <a:ext cx="44196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t_30"/>
          <p:cNvPicPr>
            <a:picLocks noChangeAspect="1" noChangeArrowheads="1"/>
          </p:cNvPicPr>
          <p:nvPr/>
        </p:nvPicPr>
        <p:blipFill>
          <a:blip r:embed="rId4">
            <a:extLst>
              <a:ext uri="{28A0092B-C50C-407E-A947-70E740481C1C}">
                <a14:useLocalDpi xmlns:a14="http://schemas.microsoft.com/office/drawing/2010/main" val="0"/>
              </a:ext>
            </a:extLst>
          </a:blip>
          <a:srcRect l="4878" r="2438"/>
          <a:stretch>
            <a:fillRect/>
          </a:stretch>
        </p:blipFill>
        <p:spPr bwMode="auto">
          <a:xfrm>
            <a:off x="4724400" y="0"/>
            <a:ext cx="41148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t_33"/>
          <p:cNvPicPr>
            <a:picLocks noChangeAspect="1" noChangeArrowheads="1"/>
          </p:cNvPicPr>
          <p:nvPr/>
        </p:nvPicPr>
        <p:blipFill>
          <a:blip r:embed="rId5">
            <a:extLst>
              <a:ext uri="{28A0092B-C50C-407E-A947-70E740481C1C}">
                <a14:useLocalDpi xmlns:a14="http://schemas.microsoft.com/office/drawing/2010/main" val="0"/>
              </a:ext>
            </a:extLst>
          </a:blip>
          <a:srcRect l="2438" t="7497" r="2438"/>
          <a:stretch>
            <a:fillRect/>
          </a:stretch>
        </p:blipFill>
        <p:spPr bwMode="auto">
          <a:xfrm>
            <a:off x="228600" y="33528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t_38"/>
          <p:cNvPicPr>
            <a:picLocks noChangeAspect="1" noChangeArrowheads="1"/>
          </p:cNvPicPr>
          <p:nvPr/>
        </p:nvPicPr>
        <p:blipFill>
          <a:blip r:embed="rId6">
            <a:extLst>
              <a:ext uri="{28A0092B-C50C-407E-A947-70E740481C1C}">
                <a14:useLocalDpi xmlns:a14="http://schemas.microsoft.com/office/drawing/2010/main" val="0"/>
              </a:ext>
            </a:extLst>
          </a:blip>
          <a:srcRect l="2438" r="2438"/>
          <a:stretch>
            <a:fillRect/>
          </a:stretch>
        </p:blipFill>
        <p:spPr bwMode="auto">
          <a:xfrm>
            <a:off x="4724400" y="3332163"/>
            <a:ext cx="4114800"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58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sk1_33"/>
          <p:cNvPicPr>
            <a:picLocks noChangeAspect="1" noChangeArrowheads="1"/>
          </p:cNvPicPr>
          <p:nvPr/>
        </p:nvPicPr>
        <p:blipFill>
          <a:blip r:embed="rId3">
            <a:extLst>
              <a:ext uri="{28A0092B-C50C-407E-A947-70E740481C1C}">
                <a14:useLocalDpi xmlns:a14="http://schemas.microsoft.com/office/drawing/2010/main" val="0"/>
              </a:ext>
            </a:extLst>
          </a:blip>
          <a:srcRect l="14392" t="16792" r="11244" b="20839"/>
          <a:stretch>
            <a:fillRect/>
          </a:stretch>
        </p:blipFill>
        <p:spPr bwMode="auto">
          <a:xfrm>
            <a:off x="71297" y="-545971"/>
            <a:ext cx="4650370" cy="390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sk2_35"/>
          <p:cNvPicPr>
            <a:picLocks noChangeAspect="1" noChangeArrowheads="1"/>
          </p:cNvPicPr>
          <p:nvPr/>
        </p:nvPicPr>
        <p:blipFill>
          <a:blip r:embed="rId4">
            <a:extLst>
              <a:ext uri="{28A0092B-C50C-407E-A947-70E740481C1C}">
                <a14:useLocalDpi xmlns:a14="http://schemas.microsoft.com/office/drawing/2010/main" val="0"/>
              </a:ext>
            </a:extLst>
          </a:blip>
          <a:srcRect l="14590" t="17082" r="12337" b="23132"/>
          <a:stretch>
            <a:fillRect/>
          </a:stretch>
        </p:blipFill>
        <p:spPr bwMode="auto">
          <a:xfrm>
            <a:off x="4595953" y="-367628"/>
            <a:ext cx="4509947" cy="369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k3_47"/>
          <p:cNvPicPr>
            <a:picLocks noChangeAspect="1" noChangeArrowheads="1"/>
          </p:cNvPicPr>
          <p:nvPr/>
        </p:nvPicPr>
        <p:blipFill>
          <a:blip r:embed="rId5">
            <a:extLst>
              <a:ext uri="{28A0092B-C50C-407E-A947-70E740481C1C}">
                <a14:useLocalDpi xmlns:a14="http://schemas.microsoft.com/office/drawing/2010/main" val="0"/>
              </a:ext>
            </a:extLst>
          </a:blip>
          <a:srcRect l="10657" t="19791" r="10181" b="17793"/>
          <a:stretch>
            <a:fillRect/>
          </a:stretch>
        </p:blipFill>
        <p:spPr bwMode="auto">
          <a:xfrm>
            <a:off x="33197" y="3220292"/>
            <a:ext cx="4648200" cy="366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k4_49"/>
          <p:cNvPicPr>
            <a:picLocks noChangeAspect="1" noChangeArrowheads="1"/>
          </p:cNvPicPr>
          <p:nvPr/>
        </p:nvPicPr>
        <p:blipFill>
          <a:blip r:embed="rId6">
            <a:extLst>
              <a:ext uri="{28A0092B-C50C-407E-A947-70E740481C1C}">
                <a14:useLocalDpi xmlns:a14="http://schemas.microsoft.com/office/drawing/2010/main" val="0"/>
              </a:ext>
            </a:extLst>
          </a:blip>
          <a:srcRect l="11092" t="38980" r="10143" b="24673"/>
          <a:stretch>
            <a:fillRect/>
          </a:stretch>
        </p:blipFill>
        <p:spPr bwMode="auto">
          <a:xfrm>
            <a:off x="4648200" y="3248202"/>
            <a:ext cx="4495800" cy="20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k5_51"/>
          <p:cNvPicPr>
            <a:picLocks noChangeAspect="1" noChangeArrowheads="1"/>
          </p:cNvPicPr>
          <p:nvPr/>
        </p:nvPicPr>
        <p:blipFill>
          <a:blip r:embed="rId7">
            <a:extLst>
              <a:ext uri="{28A0092B-C50C-407E-A947-70E740481C1C}">
                <a14:useLocalDpi xmlns:a14="http://schemas.microsoft.com/office/drawing/2010/main" val="0"/>
              </a:ext>
            </a:extLst>
          </a:blip>
          <a:srcRect l="10143" t="46501" r="11092" b="25029"/>
          <a:stretch>
            <a:fillRect/>
          </a:stretch>
        </p:blipFill>
        <p:spPr bwMode="auto">
          <a:xfrm>
            <a:off x="4648200" y="5261152"/>
            <a:ext cx="4495800" cy="162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30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 name="Picture 4" descr="09131744193FRes"/>
          <p:cNvPicPr>
            <a:picLocks noChangeAspect="1" noChangeArrowheads="1"/>
          </p:cNvPicPr>
          <p:nvPr/>
        </p:nvPicPr>
        <p:blipFill>
          <a:blip r:embed="rId3">
            <a:extLst>
              <a:ext uri="{28A0092B-C50C-407E-A947-70E740481C1C}">
                <a14:useLocalDpi xmlns:a14="http://schemas.microsoft.com/office/drawing/2010/main" val="0"/>
              </a:ext>
            </a:extLst>
          </a:blip>
          <a:srcRect l="8398" t="9595" r="9711" b="17027"/>
          <a:stretch>
            <a:fillRect/>
          </a:stretch>
        </p:blipFill>
        <p:spPr bwMode="auto">
          <a:xfrm>
            <a:off x="4622800" y="3373120"/>
            <a:ext cx="4470400" cy="332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9131744170FRes"/>
          <p:cNvPicPr>
            <a:picLocks noChangeAspect="1" noChangeArrowheads="1"/>
          </p:cNvPicPr>
          <p:nvPr/>
        </p:nvPicPr>
        <p:blipFill>
          <a:blip r:embed="rId4">
            <a:extLst>
              <a:ext uri="{28A0092B-C50C-407E-A947-70E740481C1C}">
                <a14:useLocalDpi xmlns:a14="http://schemas.microsoft.com/office/drawing/2010/main" val="0"/>
              </a:ext>
            </a:extLst>
          </a:blip>
          <a:srcRect l="16798" t="22772" r="16011" b="19031"/>
          <a:stretch>
            <a:fillRect/>
          </a:stretch>
        </p:blipFill>
        <p:spPr bwMode="auto">
          <a:xfrm>
            <a:off x="2336800" y="81280"/>
            <a:ext cx="45720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09131744181FRes"/>
          <p:cNvPicPr>
            <a:picLocks noChangeAspect="1" noChangeArrowheads="1"/>
          </p:cNvPicPr>
          <p:nvPr/>
        </p:nvPicPr>
        <p:blipFill>
          <a:blip r:embed="rId5">
            <a:extLst>
              <a:ext uri="{28A0092B-C50C-407E-A947-70E740481C1C}">
                <a14:useLocalDpi xmlns:a14="http://schemas.microsoft.com/office/drawing/2010/main" val="0"/>
              </a:ext>
            </a:extLst>
          </a:blip>
          <a:srcRect l="12599" t="17712" r="11810" b="16499"/>
          <a:stretch>
            <a:fillRect/>
          </a:stretch>
        </p:blipFill>
        <p:spPr bwMode="auto">
          <a:xfrm>
            <a:off x="50800" y="3384550"/>
            <a:ext cx="4572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625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Connective Tissue Diseases </a:t>
            </a:r>
          </a:p>
        </p:txBody>
      </p:sp>
      <p:sp>
        <p:nvSpPr>
          <p:cNvPr id="3" name="Content Placeholder 2"/>
          <p:cNvSpPr>
            <a:spLocks noGrp="1"/>
          </p:cNvSpPr>
          <p:nvPr>
            <p:ph idx="1"/>
          </p:nvPr>
        </p:nvSpPr>
        <p:spPr>
          <a:xfrm>
            <a:off x="628650" y="1825625"/>
            <a:ext cx="4905047" cy="4351338"/>
          </a:xfrm>
        </p:spPr>
        <p:txBody>
          <a:bodyPr>
            <a:normAutofit fontScale="85000" lnSpcReduction="20000"/>
          </a:bodyPr>
          <a:lstStyle/>
          <a:p>
            <a:r>
              <a:rPr lang="en-US" dirty="0"/>
              <a:t>NSIP &gt; UIP</a:t>
            </a:r>
          </a:p>
          <a:p>
            <a:pPr lvl="1"/>
            <a:r>
              <a:rPr lang="en-US" dirty="0"/>
              <a:t>15 to 20% of ILD prior to systemic manifestations</a:t>
            </a:r>
          </a:p>
          <a:p>
            <a:pPr lvl="1"/>
            <a:r>
              <a:rPr lang="en-US" dirty="0"/>
              <a:t>RA is exception</a:t>
            </a:r>
          </a:p>
          <a:p>
            <a:r>
              <a:rPr lang="en-US" dirty="0"/>
              <a:t>Systemic Sclerosis (Scleroderma)</a:t>
            </a:r>
          </a:p>
          <a:p>
            <a:pPr lvl="1"/>
            <a:r>
              <a:rPr lang="en-US" dirty="0"/>
              <a:t>&gt; 50% abnormal HRCT</a:t>
            </a:r>
          </a:p>
          <a:p>
            <a:pPr lvl="1"/>
            <a:r>
              <a:rPr lang="en-US" dirty="0"/>
              <a:t>No Biopsy </a:t>
            </a:r>
          </a:p>
          <a:p>
            <a:r>
              <a:rPr lang="en-US" dirty="0"/>
              <a:t>Bad actors for ILD</a:t>
            </a:r>
          </a:p>
          <a:p>
            <a:pPr lvl="1"/>
            <a:r>
              <a:rPr lang="en-US" dirty="0" err="1"/>
              <a:t>Amyopathic</a:t>
            </a:r>
            <a:r>
              <a:rPr lang="en-US" dirty="0"/>
              <a:t> Dermatomyositis </a:t>
            </a:r>
          </a:p>
          <a:p>
            <a:pPr lvl="1"/>
            <a:r>
              <a:rPr lang="en-US" dirty="0" err="1"/>
              <a:t>Antisynthetase</a:t>
            </a:r>
            <a:r>
              <a:rPr lang="en-US" dirty="0"/>
              <a:t> syndrome</a:t>
            </a:r>
          </a:p>
          <a:p>
            <a:r>
              <a:rPr lang="en-US" dirty="0"/>
              <a:t>Undifferentiated CTD</a:t>
            </a:r>
          </a:p>
          <a:p>
            <a:pPr lvl="1"/>
            <a:r>
              <a:rPr lang="en-US" dirty="0"/>
              <a:t>+ </a:t>
            </a:r>
            <a:r>
              <a:rPr lang="en-US" dirty="0" err="1"/>
              <a:t>serologies</a:t>
            </a:r>
            <a:endParaRPr lang="en-US" dirty="0"/>
          </a:p>
          <a:p>
            <a:pPr lvl="1"/>
            <a:r>
              <a:rPr lang="en-US" dirty="0"/>
              <a:t>Few symptoms</a:t>
            </a:r>
          </a:p>
          <a:p>
            <a:pPr lvl="1"/>
            <a:r>
              <a:rPr lang="en-US" dirty="0"/>
              <a:t>High % of idiopathic ILD</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02" b="5889"/>
          <a:stretch/>
        </p:blipFill>
        <p:spPr bwMode="auto">
          <a:xfrm>
            <a:off x="5244112" y="1358264"/>
            <a:ext cx="3610303" cy="270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112" y="4193628"/>
            <a:ext cx="3694867" cy="266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09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94542854"/>
              </p:ext>
            </p:extLst>
          </p:nvPr>
        </p:nvGraphicFramePr>
        <p:xfrm>
          <a:off x="106402" y="135467"/>
          <a:ext cx="8931196" cy="1751277"/>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562557">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803398">
                <a:tc>
                  <a:txBody>
                    <a:bodyPr/>
                    <a:lstStyle/>
                    <a:p>
                      <a:r>
                        <a:rPr lang="en-US" dirty="0"/>
                        <a:t>Chronic</a:t>
                      </a:r>
                      <a:r>
                        <a:rPr lang="en-US" baseline="0" dirty="0"/>
                        <a:t> Hypersensitivity </a:t>
                      </a:r>
                      <a:endParaRPr lang="en-US" dirty="0"/>
                    </a:p>
                  </a:txBody>
                  <a:tcPr/>
                </a:tc>
                <a:tc>
                  <a:txBody>
                    <a:bodyPr/>
                    <a:lstStyle/>
                    <a:p>
                      <a:r>
                        <a:rPr lang="en-US" dirty="0"/>
                        <a:t>Exposure to antigen</a:t>
                      </a:r>
                    </a:p>
                  </a:txBody>
                  <a:tcPr/>
                </a:tc>
                <a:tc>
                  <a:txBody>
                    <a:bodyPr/>
                    <a:lstStyle/>
                    <a:p>
                      <a:r>
                        <a:rPr lang="en-US" dirty="0"/>
                        <a:t>Secondary</a:t>
                      </a:r>
                      <a:r>
                        <a:rPr lang="en-US" baseline="0" dirty="0"/>
                        <a:t> lobular </a:t>
                      </a:r>
                      <a:r>
                        <a:rPr lang="en-US" b="1" baseline="0" dirty="0"/>
                        <a:t>air trapping</a:t>
                      </a:r>
                      <a:r>
                        <a:rPr lang="en-US" baseline="0" dirty="0"/>
                        <a:t>; </a:t>
                      </a:r>
                      <a:r>
                        <a:rPr lang="en-US" baseline="0" dirty="0" err="1"/>
                        <a:t>centrilobular</a:t>
                      </a:r>
                      <a:r>
                        <a:rPr lang="en-US" baseline="0" dirty="0"/>
                        <a:t> nodules, upper lobe</a:t>
                      </a:r>
                      <a:endParaRPr lang="en-US" dirty="0"/>
                    </a:p>
                  </a:txBody>
                  <a:tcPr/>
                </a:tc>
                <a:tc>
                  <a:txBody>
                    <a:bodyPr/>
                    <a:lstStyle/>
                    <a:p>
                      <a:r>
                        <a:rPr lang="en-US" dirty="0"/>
                        <a:t>Fibrosis; </a:t>
                      </a:r>
                      <a:r>
                        <a:rPr lang="en-US" dirty="0" err="1"/>
                        <a:t>centrilobular</a:t>
                      </a:r>
                      <a:r>
                        <a:rPr lang="en-US" dirty="0"/>
                        <a:t> accentuation of </a:t>
                      </a:r>
                      <a:r>
                        <a:rPr lang="en-US" dirty="0" err="1"/>
                        <a:t>peribronchiolar</a:t>
                      </a:r>
                      <a:r>
                        <a:rPr lang="en-US" dirty="0"/>
                        <a:t> fibrosis</a:t>
                      </a:r>
                    </a:p>
                  </a:txBody>
                  <a:tcPr/>
                </a:tc>
                <a:extLst>
                  <a:ext uri="{0D108BD9-81ED-4DB2-BD59-A6C34878D82A}">
                    <a16:rowId xmlns=""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185424" y="2598244"/>
            <a:ext cx="4052877" cy="2820423"/>
          </a:xfrm>
          <a:prstGeom prst="rect">
            <a:avLst/>
          </a:prstGeom>
        </p:spPr>
      </p:pic>
      <p:pic>
        <p:nvPicPr>
          <p:cNvPr id="7" name="Picture 6"/>
          <p:cNvPicPr>
            <a:picLocks noChangeAspect="1"/>
          </p:cNvPicPr>
          <p:nvPr/>
        </p:nvPicPr>
        <p:blipFill>
          <a:blip r:embed="rId4"/>
          <a:stretch>
            <a:fillRect/>
          </a:stretch>
        </p:blipFill>
        <p:spPr>
          <a:xfrm>
            <a:off x="4451905" y="2598244"/>
            <a:ext cx="4409034" cy="2820423"/>
          </a:xfrm>
          <a:prstGeom prst="rect">
            <a:avLst/>
          </a:prstGeom>
        </p:spPr>
      </p:pic>
    </p:spTree>
    <p:extLst>
      <p:ext uri="{BB962C8B-B14F-4D97-AF65-F5344CB8AC3E}">
        <p14:creationId xmlns:p14="http://schemas.microsoft.com/office/powerpoint/2010/main" val="170383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724945" y="4023312"/>
            <a:ext cx="3739883" cy="2834688"/>
          </a:xfrm>
          <a:prstGeom prst="rect">
            <a:avLst/>
          </a:prstGeom>
        </p:spPr>
      </p:pic>
      <p:pic>
        <p:nvPicPr>
          <p:cNvPr id="8" name="Picture 7"/>
          <p:cNvPicPr>
            <a:picLocks noChangeAspect="1"/>
          </p:cNvPicPr>
          <p:nvPr/>
        </p:nvPicPr>
        <p:blipFill>
          <a:blip r:embed="rId4"/>
          <a:stretch>
            <a:fillRect/>
          </a:stretch>
        </p:blipFill>
        <p:spPr>
          <a:xfrm>
            <a:off x="228472" y="4168922"/>
            <a:ext cx="3528354" cy="2651778"/>
          </a:xfrm>
          <a:prstGeom prst="rect">
            <a:avLst/>
          </a:prstGeom>
        </p:spPr>
      </p:pic>
      <p:pic>
        <p:nvPicPr>
          <p:cNvPr id="4" name="Picture 3"/>
          <p:cNvPicPr>
            <a:picLocks noChangeAspect="1"/>
          </p:cNvPicPr>
          <p:nvPr/>
        </p:nvPicPr>
        <p:blipFill>
          <a:blip r:embed="rId5"/>
          <a:stretch>
            <a:fillRect/>
          </a:stretch>
        </p:blipFill>
        <p:spPr>
          <a:xfrm>
            <a:off x="253158" y="0"/>
            <a:ext cx="3503668" cy="2438225"/>
          </a:xfrm>
          <a:prstGeom prst="rect">
            <a:avLst/>
          </a:prstGeom>
        </p:spPr>
      </p:pic>
      <p:pic>
        <p:nvPicPr>
          <p:cNvPr id="5" name="Picture 4"/>
          <p:cNvPicPr>
            <a:picLocks noChangeAspect="1"/>
          </p:cNvPicPr>
          <p:nvPr/>
        </p:nvPicPr>
        <p:blipFill>
          <a:blip r:embed="rId6"/>
          <a:stretch>
            <a:fillRect/>
          </a:stretch>
        </p:blipFill>
        <p:spPr>
          <a:xfrm>
            <a:off x="4700260" y="0"/>
            <a:ext cx="3811562" cy="2438225"/>
          </a:xfrm>
          <a:prstGeom prst="rect">
            <a:avLst/>
          </a:prstGeom>
        </p:spPr>
      </p:pic>
      <p:pic>
        <p:nvPicPr>
          <p:cNvPr id="6" name="Picture 5"/>
          <p:cNvPicPr>
            <a:picLocks noChangeAspect="1"/>
          </p:cNvPicPr>
          <p:nvPr/>
        </p:nvPicPr>
        <p:blipFill>
          <a:blip r:embed="rId7"/>
          <a:stretch>
            <a:fillRect/>
          </a:stretch>
        </p:blipFill>
        <p:spPr>
          <a:xfrm>
            <a:off x="228472" y="2438225"/>
            <a:ext cx="3503668" cy="2697946"/>
          </a:xfrm>
          <a:prstGeom prst="rect">
            <a:avLst/>
          </a:prstGeom>
        </p:spPr>
      </p:pic>
      <p:pic>
        <p:nvPicPr>
          <p:cNvPr id="7" name="Picture 6"/>
          <p:cNvPicPr>
            <a:picLocks noChangeAspect="1"/>
          </p:cNvPicPr>
          <p:nvPr/>
        </p:nvPicPr>
        <p:blipFill>
          <a:blip r:embed="rId8"/>
          <a:stretch>
            <a:fillRect/>
          </a:stretch>
        </p:blipFill>
        <p:spPr>
          <a:xfrm>
            <a:off x="4724945" y="2356732"/>
            <a:ext cx="3762191" cy="2779439"/>
          </a:xfrm>
          <a:prstGeom prst="rect">
            <a:avLst/>
          </a:prstGeom>
        </p:spPr>
      </p:pic>
    </p:spTree>
    <p:extLst>
      <p:ext uri="{BB962C8B-B14F-4D97-AF65-F5344CB8AC3E}">
        <p14:creationId xmlns:p14="http://schemas.microsoft.com/office/powerpoint/2010/main" val="1641722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RB ILD</a:t>
            </a:r>
          </a:p>
        </p:txBody>
      </p:sp>
      <p:graphicFrame>
        <p:nvGraphicFramePr>
          <p:cNvPr id="4" name="Table 3"/>
          <p:cNvGraphicFramePr>
            <a:graphicFrameLocks noGrp="1"/>
          </p:cNvGraphicFramePr>
          <p:nvPr>
            <p:extLst>
              <p:ext uri="{D42A27DB-BD31-4B8C-83A1-F6EECF244321}">
                <p14:modId xmlns:p14="http://schemas.microsoft.com/office/powerpoint/2010/main" val="63258296"/>
              </p:ext>
            </p:extLst>
          </p:nvPr>
        </p:nvGraphicFramePr>
        <p:xfrm>
          <a:off x="106402" y="135467"/>
          <a:ext cx="8931196" cy="1751277"/>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562557">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803398">
                <a:tc>
                  <a:txBody>
                    <a:bodyPr/>
                    <a:lstStyle/>
                    <a:p>
                      <a:r>
                        <a:rPr lang="en-US" dirty="0"/>
                        <a:t>Respiratory bronchiolitis (RB-ILD)</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dirty="0"/>
                        <a:t>Smokers</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b="1" dirty="0"/>
                        <a:t>Centrilobular nodules</a:t>
                      </a:r>
                      <a:r>
                        <a:rPr lang="en-US" dirty="0"/>
                        <a:t>, upper lobes</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dirty="0" err="1"/>
                        <a:t>Bronchiolecentric</a:t>
                      </a:r>
                      <a:r>
                        <a:rPr lang="en-US" dirty="0"/>
                        <a:t> (</a:t>
                      </a:r>
                      <a:r>
                        <a:rPr lang="en-US" dirty="0" err="1"/>
                        <a:t>peribronchiolar</a:t>
                      </a:r>
                      <a:r>
                        <a:rPr lang="en-US" dirty="0"/>
                        <a:t>)</a:t>
                      </a:r>
                      <a:r>
                        <a:rPr lang="en-US" baseline="0" dirty="0"/>
                        <a:t> distribution of macrophages</a:t>
                      </a:r>
                      <a:endParaRPr lang="en-US"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 xmlns:a16="http://schemas.microsoft.com/office/drawing/2014/main" val="10001"/>
                  </a:ext>
                </a:extLst>
              </a:tr>
            </a:tbl>
          </a:graphicData>
        </a:graphic>
      </p:graphicFrame>
      <p:pic>
        <p:nvPicPr>
          <p:cNvPr id="5" name="Content Placeholder 4"/>
          <p:cNvPicPr>
            <a:picLocks noGrp="1" noChangeAspect="1"/>
          </p:cNvPicPr>
          <p:nvPr>
            <p:ph idx="1"/>
          </p:nvPr>
        </p:nvPicPr>
        <p:blipFill>
          <a:blip r:embed="rId3"/>
          <a:stretch>
            <a:fillRect/>
          </a:stretch>
        </p:blipFill>
        <p:spPr>
          <a:xfrm>
            <a:off x="2027799" y="2116403"/>
            <a:ext cx="5088401" cy="4351338"/>
          </a:xfrm>
          <a:prstGeom prst="rect">
            <a:avLst/>
          </a:prstGeom>
        </p:spPr>
      </p:pic>
    </p:spTree>
    <p:extLst>
      <p:ext uri="{BB962C8B-B14F-4D97-AF65-F5344CB8AC3E}">
        <p14:creationId xmlns:p14="http://schemas.microsoft.com/office/powerpoint/2010/main" val="232066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 have no financial disclosures </a:t>
            </a:r>
          </a:p>
        </p:txBody>
      </p:sp>
    </p:spTree>
    <p:extLst>
      <p:ext uri="{BB962C8B-B14F-4D97-AF65-F5344CB8AC3E}">
        <p14:creationId xmlns:p14="http://schemas.microsoft.com/office/powerpoint/2010/main" val="14807661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361833" y="0"/>
            <a:ext cx="3786692" cy="3523332"/>
          </a:xfrm>
          <a:prstGeom prst="rect">
            <a:avLst/>
          </a:prstGeom>
        </p:spPr>
      </p:pic>
      <p:pic>
        <p:nvPicPr>
          <p:cNvPr id="5" name="Picture 4"/>
          <p:cNvPicPr>
            <a:picLocks noChangeAspect="1"/>
          </p:cNvPicPr>
          <p:nvPr/>
        </p:nvPicPr>
        <p:blipFill>
          <a:blip r:embed="rId4"/>
          <a:stretch>
            <a:fillRect/>
          </a:stretch>
        </p:blipFill>
        <p:spPr>
          <a:xfrm>
            <a:off x="4324575" y="-42194"/>
            <a:ext cx="3923652" cy="3484642"/>
          </a:xfrm>
          <a:prstGeom prst="rect">
            <a:avLst/>
          </a:prstGeom>
        </p:spPr>
      </p:pic>
      <p:pic>
        <p:nvPicPr>
          <p:cNvPr id="6" name="Picture 5"/>
          <p:cNvPicPr>
            <a:picLocks noChangeAspect="1"/>
          </p:cNvPicPr>
          <p:nvPr/>
        </p:nvPicPr>
        <p:blipFill>
          <a:blip r:embed="rId5"/>
          <a:stretch>
            <a:fillRect/>
          </a:stretch>
        </p:blipFill>
        <p:spPr>
          <a:xfrm>
            <a:off x="352775" y="3442447"/>
            <a:ext cx="3795750" cy="3415552"/>
          </a:xfrm>
          <a:prstGeom prst="rect">
            <a:avLst/>
          </a:prstGeom>
        </p:spPr>
      </p:pic>
      <p:pic>
        <p:nvPicPr>
          <p:cNvPr id="7" name="Picture 6"/>
          <p:cNvPicPr>
            <a:picLocks noChangeAspect="1"/>
          </p:cNvPicPr>
          <p:nvPr/>
        </p:nvPicPr>
        <p:blipFill>
          <a:blip r:embed="rId6"/>
          <a:stretch>
            <a:fillRect/>
          </a:stretch>
        </p:blipFill>
        <p:spPr>
          <a:xfrm>
            <a:off x="4324575" y="3331513"/>
            <a:ext cx="3923652" cy="3518883"/>
          </a:xfrm>
          <a:prstGeom prst="rect">
            <a:avLst/>
          </a:prstGeom>
        </p:spPr>
      </p:pic>
    </p:spTree>
    <p:extLst>
      <p:ext uri="{BB962C8B-B14F-4D97-AF65-F5344CB8AC3E}">
        <p14:creationId xmlns:p14="http://schemas.microsoft.com/office/powerpoint/2010/main" val="1183144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51879590"/>
              </p:ext>
            </p:extLst>
          </p:nvPr>
        </p:nvGraphicFramePr>
        <p:xfrm>
          <a:off x="106402" y="135467"/>
          <a:ext cx="8931196" cy="1794933"/>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562557">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1232376">
                <a:tc>
                  <a:txBody>
                    <a:bodyPr/>
                    <a:lstStyle/>
                    <a:p>
                      <a:r>
                        <a:rPr lang="en-US" dirty="0" err="1"/>
                        <a:t>Desquamative</a:t>
                      </a:r>
                      <a:r>
                        <a:rPr lang="en-US" dirty="0"/>
                        <a:t> Interstitial</a:t>
                      </a:r>
                      <a:r>
                        <a:rPr lang="en-US" baseline="0" dirty="0"/>
                        <a:t> Pneumonia (best prognosis)</a:t>
                      </a:r>
                      <a:endParaRPr lang="en-US"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dirty="0"/>
                        <a:t>Smoker</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b="1" dirty="0"/>
                        <a:t>Ground Glass,</a:t>
                      </a:r>
                      <a:r>
                        <a:rPr lang="en-US" b="1" baseline="0" dirty="0"/>
                        <a:t> </a:t>
                      </a:r>
                      <a:r>
                        <a:rPr lang="en-US" baseline="0" dirty="0"/>
                        <a:t>(emphysema*), lower lobe</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dirty="0"/>
                        <a:t>Macrophage</a:t>
                      </a:r>
                      <a:r>
                        <a:rPr lang="en-US" baseline="0" dirty="0"/>
                        <a:t> filling alveolar spaces</a:t>
                      </a:r>
                      <a:endParaRPr lang="en-US"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 xmlns:a16="http://schemas.microsoft.com/office/drawing/2014/main" val="10001"/>
                  </a:ext>
                </a:extLst>
              </a:tr>
            </a:tbl>
          </a:graphicData>
        </a:graphic>
      </p:graphicFrame>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088" y="2332744"/>
            <a:ext cx="5103614" cy="37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297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0" y="3623661"/>
            <a:ext cx="4210638" cy="307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357"/>
            <a:ext cx="48053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019" y="56357"/>
            <a:ext cx="4810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65513"/>
            <a:ext cx="446722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91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813" t="14253" r="18134" b="9129"/>
          <a:stretch/>
        </p:blipFill>
        <p:spPr bwMode="auto">
          <a:xfrm>
            <a:off x="1964266" y="1885922"/>
            <a:ext cx="5226756" cy="401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808243980"/>
              </p:ext>
            </p:extLst>
          </p:nvPr>
        </p:nvGraphicFramePr>
        <p:xfrm>
          <a:off x="106402" y="135467"/>
          <a:ext cx="8931196" cy="1365955"/>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562557">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803398">
                <a:tc>
                  <a:txBody>
                    <a:bodyPr/>
                    <a:lstStyle/>
                    <a:p>
                      <a:r>
                        <a:rPr lang="en-US" dirty="0"/>
                        <a:t>Acute Interstitial</a:t>
                      </a:r>
                      <a:r>
                        <a:rPr lang="en-US" baseline="0" dirty="0"/>
                        <a:t> Pneumonia</a:t>
                      </a:r>
                      <a:endParaRPr lang="en-US" dirty="0"/>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dirty="0"/>
                        <a:t>Idiopathic ARDS</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b="1" dirty="0"/>
                        <a:t>GGO w/ secondary lobular sparring </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dirty="0"/>
                        <a:t>Organizing</a:t>
                      </a:r>
                      <a:r>
                        <a:rPr lang="en-US" baseline="0" dirty="0"/>
                        <a:t> stage of alveolar damage</a:t>
                      </a:r>
                      <a:endParaRPr lang="en-US" dirty="0"/>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810085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l="28931" t="21211" r="29559" b="24242"/>
          <a:stretch>
            <a:fillRect/>
          </a:stretch>
        </p:blipFill>
        <p:spPr bwMode="auto">
          <a:xfrm>
            <a:off x="4419600" y="3429000"/>
            <a:ext cx="4191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33961" t="24242" r="34592" b="27274"/>
          <a:stretch>
            <a:fillRect/>
          </a:stretch>
        </p:blipFill>
        <p:spPr bwMode="auto">
          <a:xfrm>
            <a:off x="486647" y="0"/>
            <a:ext cx="39624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l="32076" t="24242" r="32704" b="27274"/>
          <a:stretch>
            <a:fillRect/>
          </a:stretch>
        </p:blipFill>
        <p:spPr bwMode="auto">
          <a:xfrm>
            <a:off x="4449047" y="0"/>
            <a:ext cx="41783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l="30188" t="21211" r="30818" b="24242"/>
          <a:stretch>
            <a:fillRect/>
          </a:stretch>
        </p:blipFill>
        <p:spPr bwMode="auto">
          <a:xfrm>
            <a:off x="486647" y="3429000"/>
            <a:ext cx="3937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75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a:defRPr/>
            </a:pPr>
            <a:endParaRPr lang="en-US"/>
          </a:p>
        </p:txBody>
      </p:sp>
      <p:sp>
        <p:nvSpPr>
          <p:cNvPr id="191491" name="Rectangle 3"/>
          <p:cNvSpPr>
            <a:spLocks noGrp="1" noChangeArrowheads="1"/>
          </p:cNvSpPr>
          <p:nvPr>
            <p:ph type="body" idx="1"/>
          </p:nvPr>
        </p:nvSpPr>
        <p:spPr/>
        <p:txBody>
          <a:bodyPr/>
          <a:lstStyle/>
          <a:p>
            <a:pPr>
              <a:defRPr/>
            </a:pPr>
            <a:endParaRPr lang="en-US"/>
          </a:p>
        </p:txBody>
      </p:sp>
      <p:pic>
        <p:nvPicPr>
          <p:cNvPr id="65540" name="Picture 4" descr="cf9_3_17"/>
          <p:cNvPicPr>
            <a:picLocks noChangeAspect="1" noChangeArrowheads="1"/>
          </p:cNvPicPr>
          <p:nvPr/>
        </p:nvPicPr>
        <p:blipFill>
          <a:blip r:embed="rId3">
            <a:extLst>
              <a:ext uri="{28A0092B-C50C-407E-A947-70E740481C1C}">
                <a14:useLocalDpi xmlns:a14="http://schemas.microsoft.com/office/drawing/2010/main" val="0"/>
              </a:ext>
            </a:extLst>
          </a:blip>
          <a:srcRect l="13043" t="10695" r="14493" b="25139"/>
          <a:stretch>
            <a:fillRect/>
          </a:stretch>
        </p:blipFill>
        <p:spPr bwMode="auto">
          <a:xfrm>
            <a:off x="4572000" y="3429000"/>
            <a:ext cx="4648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f6_3_10"/>
          <p:cNvPicPr>
            <a:picLocks noChangeAspect="1" noChangeArrowheads="1"/>
          </p:cNvPicPr>
          <p:nvPr/>
        </p:nvPicPr>
        <p:blipFill>
          <a:blip r:embed="rId4">
            <a:extLst>
              <a:ext uri="{28A0092B-C50C-407E-A947-70E740481C1C}">
                <a14:useLocalDpi xmlns:a14="http://schemas.microsoft.com/office/drawing/2010/main" val="0"/>
              </a:ext>
            </a:extLst>
          </a:blip>
          <a:srcRect l="17392" t="14259" r="21739" b="28703"/>
          <a:stretch>
            <a:fillRect/>
          </a:stretch>
        </p:blipFill>
        <p:spPr bwMode="auto">
          <a:xfrm>
            <a:off x="0" y="0"/>
            <a:ext cx="4572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cf7_3_11"/>
          <p:cNvPicPr>
            <a:picLocks noChangeAspect="1" noChangeArrowheads="1"/>
          </p:cNvPicPr>
          <p:nvPr/>
        </p:nvPicPr>
        <p:blipFill>
          <a:blip r:embed="rId5">
            <a:extLst>
              <a:ext uri="{28A0092B-C50C-407E-A947-70E740481C1C}">
                <a14:useLocalDpi xmlns:a14="http://schemas.microsoft.com/office/drawing/2010/main" val="0"/>
              </a:ext>
            </a:extLst>
          </a:blip>
          <a:srcRect l="15942" t="14259" r="21739" b="28703"/>
          <a:stretch>
            <a:fillRect/>
          </a:stretch>
        </p:blipFill>
        <p:spPr bwMode="auto">
          <a:xfrm>
            <a:off x="4572000" y="0"/>
            <a:ext cx="46482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cf8_3_14"/>
          <p:cNvPicPr>
            <a:picLocks noChangeAspect="1" noChangeArrowheads="1"/>
          </p:cNvPicPr>
          <p:nvPr/>
        </p:nvPicPr>
        <p:blipFill>
          <a:blip r:embed="rId6">
            <a:extLst>
              <a:ext uri="{28A0092B-C50C-407E-A947-70E740481C1C}">
                <a14:useLocalDpi xmlns:a14="http://schemas.microsoft.com/office/drawing/2010/main" val="0"/>
              </a:ext>
            </a:extLst>
          </a:blip>
          <a:srcRect l="14493" t="12477" r="15942" b="25139"/>
          <a:stretch>
            <a:fillRect/>
          </a:stretch>
        </p:blipFill>
        <p:spPr bwMode="auto">
          <a:xfrm>
            <a:off x="0" y="3429000"/>
            <a:ext cx="4572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606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57824494"/>
              </p:ext>
            </p:extLst>
          </p:nvPr>
        </p:nvGraphicFramePr>
        <p:xfrm>
          <a:off x="106402" y="135467"/>
          <a:ext cx="8931196" cy="2299916"/>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562557">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803398">
                <a:tc>
                  <a:txBody>
                    <a:bodyPr/>
                    <a:lstStyle/>
                    <a:p>
                      <a:r>
                        <a:rPr lang="en-US" dirty="0"/>
                        <a:t>Organizing Pneumonia</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dirty="0"/>
                        <a:t>2° &gt; 1°; REVERSIBLE</a:t>
                      </a:r>
                    </a:p>
                    <a:p>
                      <a:r>
                        <a:rPr lang="en-US" dirty="0"/>
                        <a:t>Drugs, Infection, Vasculitis, Neoplasm, Immune</a:t>
                      </a:r>
                      <a:r>
                        <a:rPr lang="en-US" baseline="0" dirty="0"/>
                        <a:t> (Graft vs Host)</a:t>
                      </a:r>
                      <a:endParaRPr lang="en-US" dirty="0"/>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dirty="0"/>
                        <a:t>Peripheral consolidation or GGO </a:t>
                      </a:r>
                    </a:p>
                    <a:p>
                      <a:r>
                        <a:rPr lang="en-US" dirty="0"/>
                        <a:t>CT &gt;&gt; clinical; (</a:t>
                      </a:r>
                      <a:r>
                        <a:rPr lang="en-US" b="1" dirty="0" err="1"/>
                        <a:t>subpleural</a:t>
                      </a:r>
                      <a:r>
                        <a:rPr lang="en-US" b="1" dirty="0"/>
                        <a:t>, </a:t>
                      </a:r>
                      <a:r>
                        <a:rPr lang="en-US" b="1" dirty="0" err="1"/>
                        <a:t>peribronchial</a:t>
                      </a:r>
                      <a:r>
                        <a:rPr lang="en-US" b="1" dirty="0"/>
                        <a:t>, reverse halo)</a:t>
                      </a:r>
                      <a:endParaRPr lang="en-US" dirty="0"/>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dirty="0"/>
                        <a:t>Inflammatory plugs</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extLst>
                  <a:ext uri="{0D108BD9-81ED-4DB2-BD59-A6C34878D82A}">
                    <a16:rowId xmlns="" xmlns:a16="http://schemas.microsoft.com/office/drawing/2014/main" val="10001"/>
                  </a:ext>
                </a:extLst>
              </a:tr>
            </a:tbl>
          </a:graphicData>
        </a:graphic>
      </p:graphicFrame>
      <p:pic>
        <p:nvPicPr>
          <p:cNvPr id="9" name="Picture 2" descr="al1_26"/>
          <p:cNvPicPr>
            <a:picLocks noChangeAspect="1" noChangeArrowheads="1"/>
          </p:cNvPicPr>
          <p:nvPr/>
        </p:nvPicPr>
        <p:blipFill>
          <a:blip r:embed="rId3">
            <a:extLst>
              <a:ext uri="{28A0092B-C50C-407E-A947-70E740481C1C}">
                <a14:useLocalDpi xmlns:a14="http://schemas.microsoft.com/office/drawing/2010/main" val="0"/>
              </a:ext>
            </a:extLst>
          </a:blip>
          <a:srcRect l="13429" t="32538" r="48643" b="13657"/>
          <a:stretch>
            <a:fillRect/>
          </a:stretch>
        </p:blipFill>
        <p:spPr bwMode="auto">
          <a:xfrm>
            <a:off x="0" y="2830689"/>
            <a:ext cx="20574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ma2_20"/>
          <p:cNvPicPr>
            <a:picLocks noChangeAspect="1" noChangeArrowheads="1"/>
          </p:cNvPicPr>
          <p:nvPr/>
        </p:nvPicPr>
        <p:blipFill>
          <a:blip r:embed="rId4">
            <a:extLst>
              <a:ext uri="{28A0092B-C50C-407E-A947-70E740481C1C}">
                <a14:useLocalDpi xmlns:a14="http://schemas.microsoft.com/office/drawing/2010/main" val="0"/>
              </a:ext>
            </a:extLst>
          </a:blip>
          <a:srcRect l="14566" t="32283" r="51189" b="21379"/>
          <a:stretch>
            <a:fillRect/>
          </a:stretch>
        </p:blipFill>
        <p:spPr bwMode="auto">
          <a:xfrm>
            <a:off x="2090811" y="2841801"/>
            <a:ext cx="21399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faerie ring1.png"/>
          <p:cNvPicPr>
            <a:picLocks noChangeAspect="1"/>
          </p:cNvPicPr>
          <p:nvPr/>
        </p:nvPicPr>
        <p:blipFill>
          <a:blip r:embed="rId5">
            <a:extLst>
              <a:ext uri="{28A0092B-C50C-407E-A947-70E740481C1C}">
                <a14:useLocalDpi xmlns:a14="http://schemas.microsoft.com/office/drawing/2010/main" val="0"/>
              </a:ext>
            </a:extLst>
          </a:blip>
          <a:srcRect l="48782" t="35922" r="26060" b="13573"/>
          <a:stretch>
            <a:fillRect/>
          </a:stretch>
        </p:blipFill>
        <p:spPr bwMode="auto">
          <a:xfrm>
            <a:off x="6759502" y="2776714"/>
            <a:ext cx="2378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faerie ring 2.png"/>
          <p:cNvPicPr>
            <a:picLocks noChangeAspect="1"/>
          </p:cNvPicPr>
          <p:nvPr/>
        </p:nvPicPr>
        <p:blipFill>
          <a:blip r:embed="rId6">
            <a:extLst>
              <a:ext uri="{28A0092B-C50C-407E-A947-70E740481C1C}">
                <a14:useLocalDpi xmlns:a14="http://schemas.microsoft.com/office/drawing/2010/main" val="0"/>
              </a:ext>
            </a:extLst>
          </a:blip>
          <a:srcRect l="48743" t="29797" r="23586" b="17677"/>
          <a:stretch>
            <a:fillRect/>
          </a:stretch>
        </p:blipFill>
        <p:spPr bwMode="auto">
          <a:xfrm>
            <a:off x="4270375" y="2830689"/>
            <a:ext cx="2449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937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41338741"/>
              </p:ext>
            </p:extLst>
          </p:nvPr>
        </p:nvGraphicFramePr>
        <p:xfrm>
          <a:off x="106402" y="135467"/>
          <a:ext cx="8931196" cy="1365955"/>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562557">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803398">
                <a:tc>
                  <a:txBody>
                    <a:bodyPr/>
                    <a:lstStyle/>
                    <a:p>
                      <a:r>
                        <a:rPr lang="en-US" dirty="0"/>
                        <a:t>Lymphocytic</a:t>
                      </a:r>
                    </a:p>
                  </a:txBody>
                  <a:tcPr/>
                </a:tc>
                <a:tc>
                  <a:txBody>
                    <a:bodyPr/>
                    <a:lstStyle/>
                    <a:p>
                      <a:r>
                        <a:rPr lang="en-US" dirty="0"/>
                        <a:t>Usually in </a:t>
                      </a:r>
                      <a:r>
                        <a:rPr lang="en-US" dirty="0" err="1"/>
                        <a:t>Sjogrens</a:t>
                      </a:r>
                      <a:r>
                        <a:rPr lang="en-US" dirty="0"/>
                        <a:t> (</a:t>
                      </a:r>
                      <a:r>
                        <a:rPr lang="en-US" dirty="0" err="1"/>
                        <a:t>Hashimotos</a:t>
                      </a:r>
                      <a:r>
                        <a:rPr lang="en-US" dirty="0"/>
                        <a:t>/HIV)</a:t>
                      </a:r>
                    </a:p>
                  </a:txBody>
                  <a:tcPr/>
                </a:tc>
                <a:tc>
                  <a:txBody>
                    <a:bodyPr/>
                    <a:lstStyle/>
                    <a:p>
                      <a:r>
                        <a:rPr lang="en-US" dirty="0"/>
                        <a:t>Interstitial +</a:t>
                      </a:r>
                      <a:r>
                        <a:rPr lang="en-US" baseline="0" dirty="0"/>
                        <a:t> </a:t>
                      </a:r>
                      <a:r>
                        <a:rPr lang="en-US" b="1" baseline="0" dirty="0"/>
                        <a:t>Cysts</a:t>
                      </a:r>
                      <a:r>
                        <a:rPr lang="en-US" baseline="0" dirty="0"/>
                        <a:t> </a:t>
                      </a:r>
                      <a:endParaRPr lang="en-US" dirty="0"/>
                    </a:p>
                  </a:txBody>
                  <a:tcPr/>
                </a:tc>
                <a:tc>
                  <a:txBody>
                    <a:bodyPr/>
                    <a:lstStyle/>
                    <a:p>
                      <a:r>
                        <a:rPr lang="en-US" dirty="0"/>
                        <a:t>Polymorphus lymphocytic infiltrate</a:t>
                      </a:r>
                    </a:p>
                  </a:txBody>
                  <a:tcPr/>
                </a:tc>
                <a:extLst>
                  <a:ext uri="{0D108BD9-81ED-4DB2-BD59-A6C34878D82A}">
                    <a16:rowId xmlns="" xmlns:a16="http://schemas.microsoft.com/office/drawing/2014/main" val="10001"/>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6250" t="40625" r="55000" b="24219"/>
          <a:stretch>
            <a:fillRect/>
          </a:stretch>
        </p:blipFill>
        <p:spPr bwMode="auto">
          <a:xfrm>
            <a:off x="569913" y="2445279"/>
            <a:ext cx="38862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l="6250" t="40625" r="55000" b="25000"/>
          <a:stretch>
            <a:fillRect/>
          </a:stretch>
        </p:blipFill>
        <p:spPr bwMode="auto">
          <a:xfrm>
            <a:off x="4568826" y="2446866"/>
            <a:ext cx="399573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266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418997536"/>
              </p:ext>
            </p:extLst>
          </p:nvPr>
        </p:nvGraphicFramePr>
        <p:xfrm>
          <a:off x="76200" y="0"/>
          <a:ext cx="8915400" cy="6954488"/>
        </p:xfrm>
        <a:graphic>
          <a:graphicData uri="http://schemas.openxmlformats.org/drawingml/2006/table">
            <a:tbl>
              <a:tblPr firstRow="1" bandRow="1">
                <a:tableStyleId>{F5AB1C69-6EDB-4FF4-983F-18BD219EF322}</a:tableStyleId>
              </a:tblPr>
              <a:tblGrid>
                <a:gridCol w="2228850">
                  <a:extLst>
                    <a:ext uri="{9D8B030D-6E8A-4147-A177-3AD203B41FA5}">
                      <a16:colId xmlns="" xmlns:a16="http://schemas.microsoft.com/office/drawing/2014/main" val="20000"/>
                    </a:ext>
                  </a:extLst>
                </a:gridCol>
                <a:gridCol w="2228850">
                  <a:extLst>
                    <a:ext uri="{9D8B030D-6E8A-4147-A177-3AD203B41FA5}">
                      <a16:colId xmlns="" xmlns:a16="http://schemas.microsoft.com/office/drawing/2014/main" val="20001"/>
                    </a:ext>
                  </a:extLst>
                </a:gridCol>
                <a:gridCol w="1821843">
                  <a:extLst>
                    <a:ext uri="{9D8B030D-6E8A-4147-A177-3AD203B41FA5}">
                      <a16:colId xmlns="" xmlns:a16="http://schemas.microsoft.com/office/drawing/2014/main" val="20002"/>
                    </a:ext>
                  </a:extLst>
                </a:gridCol>
                <a:gridCol w="2635857">
                  <a:extLst>
                    <a:ext uri="{9D8B030D-6E8A-4147-A177-3AD203B41FA5}">
                      <a16:colId xmlns="" xmlns:a16="http://schemas.microsoft.com/office/drawing/2014/main" val="20003"/>
                    </a:ext>
                  </a:extLst>
                </a:gridCol>
              </a:tblGrid>
              <a:tr h="370713">
                <a:tc>
                  <a:txBody>
                    <a:bodyPr/>
                    <a:lstStyle/>
                    <a:p>
                      <a:r>
                        <a:rPr lang="en-US" sz="1800" dirty="0"/>
                        <a:t>Disease</a:t>
                      </a:r>
                    </a:p>
                  </a:txBody>
                  <a:tcPr marT="45704" marB="45704"/>
                </a:tc>
                <a:tc>
                  <a:txBody>
                    <a:bodyPr/>
                    <a:lstStyle/>
                    <a:p>
                      <a:r>
                        <a:rPr lang="en-US" sz="1800" dirty="0"/>
                        <a:t>Clinical</a:t>
                      </a:r>
                    </a:p>
                  </a:txBody>
                  <a:tcPr marT="45704" marB="45704"/>
                </a:tc>
                <a:tc>
                  <a:txBody>
                    <a:bodyPr/>
                    <a:lstStyle/>
                    <a:p>
                      <a:r>
                        <a:rPr lang="en-US" sz="1800" dirty="0"/>
                        <a:t>Radiology</a:t>
                      </a:r>
                    </a:p>
                  </a:txBody>
                  <a:tcPr marT="45704" marB="45704"/>
                </a:tc>
                <a:tc>
                  <a:txBody>
                    <a:bodyPr/>
                    <a:lstStyle/>
                    <a:p>
                      <a:r>
                        <a:rPr lang="en-US" sz="1800" dirty="0"/>
                        <a:t>Pathology</a:t>
                      </a:r>
                    </a:p>
                  </a:txBody>
                  <a:tcPr marT="45704" marB="45704"/>
                </a:tc>
                <a:extLst>
                  <a:ext uri="{0D108BD9-81ED-4DB2-BD59-A6C34878D82A}">
                    <a16:rowId xmlns="" xmlns:a16="http://schemas.microsoft.com/office/drawing/2014/main" val="10000"/>
                  </a:ext>
                </a:extLst>
              </a:tr>
              <a:tr h="1463084">
                <a:tc>
                  <a:txBody>
                    <a:bodyPr/>
                    <a:lstStyle/>
                    <a:p>
                      <a:r>
                        <a:rPr lang="en-US" sz="1800" dirty="0"/>
                        <a:t>Usual Interstitial Pneumonia/</a:t>
                      </a:r>
                    </a:p>
                    <a:p>
                      <a:r>
                        <a:rPr lang="en-US" sz="1800" dirty="0"/>
                        <a:t>Idiopathic Pulmonary Fibrosis </a:t>
                      </a:r>
                    </a:p>
                    <a:p>
                      <a:r>
                        <a:rPr lang="en-US" sz="1800" dirty="0"/>
                        <a:t>(terrible prognosis)</a:t>
                      </a:r>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tc>
                  <a:txBody>
                    <a:bodyPr/>
                    <a:lstStyle/>
                    <a:p>
                      <a:r>
                        <a:rPr lang="en-US" sz="1800" dirty="0"/>
                        <a:t>1 &gt; 2</a:t>
                      </a:r>
                    </a:p>
                    <a:p>
                      <a:r>
                        <a:rPr lang="en-US" sz="1800" dirty="0"/>
                        <a:t>Clinical (Idiopathic</a:t>
                      </a:r>
                      <a:r>
                        <a:rPr lang="en-US" sz="1800" baseline="0" dirty="0"/>
                        <a:t> Pulmonary Fibrosis)</a:t>
                      </a:r>
                      <a:endParaRPr lang="en-US" sz="1800" dirty="0"/>
                    </a:p>
                    <a:p>
                      <a:r>
                        <a:rPr lang="en-US" sz="1800" dirty="0"/>
                        <a:t>Rheumatoid, </a:t>
                      </a:r>
                      <a:r>
                        <a:rPr lang="en-US" sz="1800" dirty="0" err="1"/>
                        <a:t>Hypersens</a:t>
                      </a:r>
                      <a:r>
                        <a:rPr lang="en-US" sz="1800" dirty="0"/>
                        <a:t>, Asbestos</a:t>
                      </a:r>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tc>
                  <a:txBody>
                    <a:bodyPr/>
                    <a:lstStyle/>
                    <a:p>
                      <a:r>
                        <a:rPr lang="en-US" sz="1800" dirty="0"/>
                        <a:t>Honeycombing</a:t>
                      </a:r>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tc>
                  <a:txBody>
                    <a:bodyPr/>
                    <a:lstStyle/>
                    <a:p>
                      <a:r>
                        <a:rPr lang="en-US" sz="1800" dirty="0"/>
                        <a:t>Temporal and</a:t>
                      </a:r>
                      <a:r>
                        <a:rPr lang="en-US" sz="1800" baseline="0" dirty="0"/>
                        <a:t> spatial heterogeneity +</a:t>
                      </a:r>
                    </a:p>
                    <a:p>
                      <a:r>
                        <a:rPr lang="en-US" sz="1800" baseline="0" dirty="0"/>
                        <a:t>Fibroblastic foci (pulmonary cirrhosis)</a:t>
                      </a:r>
                      <a:endParaRPr lang="en-US" sz="1800" dirty="0"/>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extLst>
                  <a:ext uri="{0D108BD9-81ED-4DB2-BD59-A6C34878D82A}">
                    <a16:rowId xmlns="" xmlns:a16="http://schemas.microsoft.com/office/drawing/2014/main" val="10001"/>
                  </a:ext>
                </a:extLst>
              </a:tr>
              <a:tr h="1188749">
                <a:tc>
                  <a:txBody>
                    <a:bodyPr/>
                    <a:lstStyle/>
                    <a:p>
                      <a:r>
                        <a:rPr lang="en-US" sz="1800" dirty="0"/>
                        <a:t>Nonspecific Interstitial</a:t>
                      </a:r>
                      <a:r>
                        <a:rPr lang="en-US" sz="1800" baseline="0" dirty="0"/>
                        <a:t> </a:t>
                      </a:r>
                      <a:r>
                        <a:rPr lang="en-US" sz="1800" baseline="0" dirty="0" err="1"/>
                        <a:t>Pneum</a:t>
                      </a:r>
                      <a:r>
                        <a:rPr lang="en-US" sz="1800" dirty="0"/>
                        <a:t> (better prognosis)</a:t>
                      </a:r>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tc>
                  <a:txBody>
                    <a:bodyPr/>
                    <a:lstStyle/>
                    <a:p>
                      <a:r>
                        <a:rPr lang="en-US" sz="1800" dirty="0"/>
                        <a:t>2 &gt; 1</a:t>
                      </a:r>
                    </a:p>
                    <a:p>
                      <a:r>
                        <a:rPr lang="en-US" sz="1800" dirty="0"/>
                        <a:t>Scleroderma, Hypersensitivity,</a:t>
                      </a:r>
                      <a:r>
                        <a:rPr lang="en-US" sz="1800" baseline="0" dirty="0"/>
                        <a:t> Drugs</a:t>
                      </a:r>
                      <a:endParaRPr lang="en-US" sz="1800" dirty="0"/>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tc>
                  <a:txBody>
                    <a:bodyPr/>
                    <a:lstStyle/>
                    <a:p>
                      <a:r>
                        <a:rPr lang="en-US" sz="1800" dirty="0"/>
                        <a:t>Reticulation</a:t>
                      </a:r>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tc>
                  <a:txBody>
                    <a:bodyPr/>
                    <a:lstStyle/>
                    <a:p>
                      <a:r>
                        <a:rPr lang="en-US" sz="1800" dirty="0"/>
                        <a:t>Temporal homogeneity</a:t>
                      </a:r>
                    </a:p>
                    <a:p>
                      <a:r>
                        <a:rPr lang="en-US" sz="1800" dirty="0"/>
                        <a:t>(fibrotic</a:t>
                      </a:r>
                      <a:r>
                        <a:rPr lang="en-US" sz="1800" baseline="0" dirty="0"/>
                        <a:t> and cellular)</a:t>
                      </a:r>
                      <a:endParaRPr lang="en-US" sz="1800" dirty="0"/>
                    </a:p>
                  </a:txBody>
                  <a:tcPr marT="45704" marB="45704">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tcPr>
                </a:tc>
                <a:extLst>
                  <a:ext uri="{0D108BD9-81ED-4DB2-BD59-A6C34878D82A}">
                    <a16:rowId xmlns="" xmlns:a16="http://schemas.microsoft.com/office/drawing/2014/main" val="10002"/>
                  </a:ext>
                </a:extLst>
              </a:tr>
              <a:tr h="640078">
                <a:tc>
                  <a:txBody>
                    <a:bodyPr/>
                    <a:lstStyle/>
                    <a:p>
                      <a:r>
                        <a:rPr lang="en-US" sz="1800" dirty="0" err="1"/>
                        <a:t>Desquamative</a:t>
                      </a:r>
                      <a:r>
                        <a:rPr lang="en-US" sz="1800" dirty="0"/>
                        <a:t> (best prognosis)</a:t>
                      </a:r>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sz="1800" dirty="0"/>
                        <a:t>Usually</a:t>
                      </a:r>
                      <a:r>
                        <a:rPr lang="en-US" sz="1800" baseline="0" dirty="0"/>
                        <a:t> from smoking</a:t>
                      </a:r>
                      <a:endParaRPr lang="en-US" sz="1800" dirty="0"/>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sz="1800" dirty="0"/>
                        <a:t>Ground glass</a:t>
                      </a:r>
                    </a:p>
                    <a:p>
                      <a:r>
                        <a:rPr lang="en-US" sz="1800" dirty="0"/>
                        <a:t>(emphysema)</a:t>
                      </a:r>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sz="1800" dirty="0"/>
                        <a:t>Macrophages filling in alveolar spaces</a:t>
                      </a:r>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 xmlns:a16="http://schemas.microsoft.com/office/drawing/2014/main" val="10003"/>
                  </a:ext>
                </a:extLst>
              </a:tr>
              <a:tr h="640078">
                <a:tc>
                  <a:txBody>
                    <a:bodyPr/>
                    <a:lstStyle/>
                    <a:p>
                      <a:r>
                        <a:rPr lang="en-US" sz="1800" dirty="0"/>
                        <a:t>RB-ILD</a:t>
                      </a:r>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sz="1800" dirty="0"/>
                        <a:t>Smokers</a:t>
                      </a:r>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sz="1800" dirty="0" err="1"/>
                        <a:t>Centrilobular</a:t>
                      </a:r>
                      <a:r>
                        <a:rPr lang="en-US" sz="1800" dirty="0"/>
                        <a:t> nodules</a:t>
                      </a:r>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r>
                        <a:rPr lang="en-US" sz="1800" dirty="0"/>
                        <a:t>Macrophage infiltrate</a:t>
                      </a:r>
                      <a:r>
                        <a:rPr lang="en-US" sz="1800" baseline="0" dirty="0"/>
                        <a:t> with </a:t>
                      </a:r>
                      <a:r>
                        <a:rPr lang="en-US" sz="1800" baseline="0" dirty="0" err="1"/>
                        <a:t>peribronchiolar</a:t>
                      </a:r>
                      <a:r>
                        <a:rPr lang="en-US" sz="1800" baseline="0" dirty="0"/>
                        <a:t> predominance</a:t>
                      </a:r>
                      <a:endParaRPr lang="en-US" sz="1800" dirty="0"/>
                    </a:p>
                  </a:txBody>
                  <a:tcPr marT="45704" marB="45704">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 xmlns:a16="http://schemas.microsoft.com/office/drawing/2014/main" val="10004"/>
                  </a:ext>
                </a:extLst>
              </a:tr>
              <a:tr h="1463084">
                <a:tc>
                  <a:txBody>
                    <a:bodyPr/>
                    <a:lstStyle/>
                    <a:p>
                      <a:r>
                        <a:rPr lang="en-US" sz="1800" dirty="0"/>
                        <a:t>Organizing Pneumonia</a:t>
                      </a:r>
                    </a:p>
                    <a:p>
                      <a:r>
                        <a:rPr lang="en-US" sz="1800" dirty="0"/>
                        <a:t>(reversible)</a:t>
                      </a:r>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sz="1800" dirty="0"/>
                        <a:t>2 &gt; 1</a:t>
                      </a:r>
                    </a:p>
                    <a:p>
                      <a:r>
                        <a:rPr lang="en-US" sz="1800" dirty="0"/>
                        <a:t>Drugs,</a:t>
                      </a:r>
                      <a:r>
                        <a:rPr lang="en-US" sz="1800" baseline="0" dirty="0"/>
                        <a:t> </a:t>
                      </a:r>
                      <a:r>
                        <a:rPr lang="en-US" sz="1800" dirty="0"/>
                        <a:t>Infection</a:t>
                      </a:r>
                    </a:p>
                    <a:p>
                      <a:r>
                        <a:rPr lang="en-US" sz="1800" dirty="0"/>
                        <a:t>Vasculitis,</a:t>
                      </a:r>
                      <a:r>
                        <a:rPr lang="en-US" sz="1800" baseline="0" dirty="0"/>
                        <a:t> </a:t>
                      </a:r>
                      <a:r>
                        <a:rPr lang="en-US" sz="1800" dirty="0"/>
                        <a:t>Neoplasm,</a:t>
                      </a:r>
                      <a:r>
                        <a:rPr lang="en-US" sz="1800" baseline="0" dirty="0"/>
                        <a:t> </a:t>
                      </a:r>
                      <a:r>
                        <a:rPr lang="en-US" sz="1800" dirty="0"/>
                        <a:t>Immune (Graft vs Host)</a:t>
                      </a:r>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sz="1800" dirty="0"/>
                        <a:t>Peripheral</a:t>
                      </a:r>
                      <a:r>
                        <a:rPr lang="en-US" sz="1800" baseline="0" dirty="0"/>
                        <a:t> consolidation or GGO</a:t>
                      </a:r>
                    </a:p>
                    <a:p>
                      <a:r>
                        <a:rPr lang="en-US" sz="1800" baseline="0" dirty="0"/>
                        <a:t>CT &gt;&gt; clinical</a:t>
                      </a:r>
                      <a:endParaRPr lang="en-US" sz="1800" dirty="0"/>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sz="1800" dirty="0"/>
                        <a:t>Inflammatory plugs</a:t>
                      </a:r>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extLst>
                  <a:ext uri="{0D108BD9-81ED-4DB2-BD59-A6C34878D82A}">
                    <a16:rowId xmlns="" xmlns:a16="http://schemas.microsoft.com/office/drawing/2014/main" val="10005"/>
                  </a:ext>
                </a:extLst>
              </a:tr>
              <a:tr h="914413">
                <a:tc>
                  <a:txBody>
                    <a:bodyPr/>
                    <a:lstStyle/>
                    <a:p>
                      <a:r>
                        <a:rPr lang="en-US" sz="1800" dirty="0"/>
                        <a:t>Acute</a:t>
                      </a:r>
                      <a:r>
                        <a:rPr lang="en-US" sz="1800" baseline="0" dirty="0"/>
                        <a:t> Interstitial Pneumonia</a:t>
                      </a:r>
                      <a:endParaRPr lang="en-US" sz="1800" dirty="0"/>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sz="1800" dirty="0"/>
                        <a:t>Idiopathic ARDS </a:t>
                      </a:r>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sz="1800" dirty="0"/>
                        <a:t>GGO w secondary</a:t>
                      </a:r>
                      <a:r>
                        <a:rPr lang="en-US" sz="1800" baseline="0" dirty="0"/>
                        <a:t> lobular sparing</a:t>
                      </a:r>
                      <a:endParaRPr lang="en-US" sz="1800" dirty="0"/>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tc>
                  <a:txBody>
                    <a:bodyPr/>
                    <a:lstStyle/>
                    <a:p>
                      <a:r>
                        <a:rPr lang="en-US" sz="1800" dirty="0"/>
                        <a:t>Organizing</a:t>
                      </a:r>
                      <a:r>
                        <a:rPr lang="en-US" sz="1800" baseline="0" dirty="0"/>
                        <a:t> stage of alveolar damage</a:t>
                      </a:r>
                      <a:endParaRPr lang="en-US" sz="1800" dirty="0"/>
                    </a:p>
                  </a:txBody>
                  <a:tcPr marT="45704" marB="45704">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24711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a:t>
            </a:r>
          </a:p>
        </p:txBody>
      </p:sp>
      <p:sp>
        <p:nvSpPr>
          <p:cNvPr id="3" name="Content Placeholder 2"/>
          <p:cNvSpPr>
            <a:spLocks noGrp="1"/>
          </p:cNvSpPr>
          <p:nvPr>
            <p:ph idx="1"/>
          </p:nvPr>
        </p:nvSpPr>
        <p:spPr>
          <a:xfrm>
            <a:off x="628651" y="1825625"/>
            <a:ext cx="4169128" cy="3773664"/>
          </a:xfrm>
        </p:spPr>
        <p:txBody>
          <a:bodyPr/>
          <a:lstStyle/>
          <a:p>
            <a:r>
              <a:rPr lang="en-US" dirty="0"/>
              <a:t>IPF incidence in US</a:t>
            </a:r>
          </a:p>
          <a:p>
            <a:pPr lvl="1"/>
            <a:r>
              <a:rPr lang="en-US" dirty="0"/>
              <a:t>7-20 per 100,000 women</a:t>
            </a:r>
          </a:p>
          <a:p>
            <a:pPr lvl="1"/>
            <a:r>
              <a:rPr lang="en-US" dirty="0"/>
              <a:t>10-40 per 100,000 men</a:t>
            </a:r>
          </a:p>
          <a:p>
            <a:r>
              <a:rPr lang="en-US" dirty="0"/>
              <a:t>2/3 are patients &gt; 60 years of age</a:t>
            </a:r>
          </a:p>
          <a:p>
            <a:r>
              <a:rPr lang="en-US" dirty="0"/>
              <a:t>Median survival time = 2 -3 years </a:t>
            </a:r>
          </a:p>
        </p:txBody>
      </p:sp>
      <p:pic>
        <p:nvPicPr>
          <p:cNvPr id="4" name="Picture 3"/>
          <p:cNvPicPr>
            <a:picLocks noChangeAspect="1"/>
          </p:cNvPicPr>
          <p:nvPr/>
        </p:nvPicPr>
        <p:blipFill>
          <a:blip r:embed="rId3"/>
          <a:stretch>
            <a:fillRect/>
          </a:stretch>
        </p:blipFill>
        <p:spPr>
          <a:xfrm>
            <a:off x="5074004" y="1825625"/>
            <a:ext cx="3901917" cy="3534472"/>
          </a:xfrm>
          <a:prstGeom prst="rect">
            <a:avLst/>
          </a:prstGeom>
        </p:spPr>
      </p:pic>
      <p:sp>
        <p:nvSpPr>
          <p:cNvPr id="5" name="TextBox 4"/>
          <p:cNvSpPr txBox="1"/>
          <p:nvPr/>
        </p:nvSpPr>
        <p:spPr>
          <a:xfrm>
            <a:off x="4459111" y="6333067"/>
            <a:ext cx="3866508" cy="369332"/>
          </a:xfrm>
          <a:prstGeom prst="rect">
            <a:avLst/>
          </a:prstGeom>
          <a:noFill/>
        </p:spPr>
        <p:txBody>
          <a:bodyPr wrap="none" rtlCol="0">
            <a:spAutoFit/>
          </a:bodyPr>
          <a:lstStyle/>
          <a:p>
            <a:r>
              <a:rPr lang="en-US" dirty="0"/>
              <a:t>Raghu et al, Am J </a:t>
            </a:r>
            <a:r>
              <a:rPr lang="en-US" dirty="0" err="1"/>
              <a:t>Respir</a:t>
            </a:r>
            <a:r>
              <a:rPr lang="en-US" dirty="0"/>
              <a:t> </a:t>
            </a:r>
            <a:r>
              <a:rPr lang="en-US" dirty="0" err="1"/>
              <a:t>Crit</a:t>
            </a:r>
            <a:r>
              <a:rPr lang="en-US" dirty="0"/>
              <a:t> Care, 2006</a:t>
            </a:r>
          </a:p>
        </p:txBody>
      </p:sp>
    </p:spTree>
    <p:extLst>
      <p:ext uri="{BB962C8B-B14F-4D97-AF65-F5344CB8AC3E}">
        <p14:creationId xmlns:p14="http://schemas.microsoft.com/office/powerpoint/2010/main" val="3124362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and Objectives</a:t>
            </a:r>
          </a:p>
        </p:txBody>
      </p:sp>
      <p:sp>
        <p:nvSpPr>
          <p:cNvPr id="3" name="Content Placeholder 2"/>
          <p:cNvSpPr>
            <a:spLocks noGrp="1"/>
          </p:cNvSpPr>
          <p:nvPr>
            <p:ph idx="1"/>
          </p:nvPr>
        </p:nvSpPr>
        <p:spPr/>
        <p:txBody>
          <a:bodyPr/>
          <a:lstStyle/>
          <a:p>
            <a:pPr marL="0" indent="0">
              <a:buNone/>
            </a:pPr>
            <a:endParaRPr lang="en-US" dirty="0"/>
          </a:p>
          <a:p>
            <a:r>
              <a:rPr lang="en-US" dirty="0"/>
              <a:t>HRCT for Interstitial Lung Disease and approach to HRCT</a:t>
            </a:r>
          </a:p>
          <a:p>
            <a:r>
              <a:rPr lang="en-US" dirty="0"/>
              <a:t>Overview of Interstitial Lung Diseases </a:t>
            </a:r>
          </a:p>
          <a:p>
            <a:r>
              <a:rPr lang="en-US" dirty="0"/>
              <a:t>Usual Interstitial Pneumonia (ATS) Criteria </a:t>
            </a:r>
          </a:p>
          <a:p>
            <a:r>
              <a:rPr lang="en-US" dirty="0"/>
              <a:t>Making the diagnosis </a:t>
            </a:r>
          </a:p>
          <a:p>
            <a:endParaRPr lang="en-US" dirty="0"/>
          </a:p>
        </p:txBody>
      </p:sp>
    </p:spTree>
    <p:extLst>
      <p:ext uri="{BB962C8B-B14F-4D97-AF65-F5344CB8AC3E}">
        <p14:creationId xmlns:p14="http://schemas.microsoft.com/office/powerpoint/2010/main" val="37958578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a:t>
            </a:r>
          </a:p>
        </p:txBody>
      </p:sp>
      <p:sp>
        <p:nvSpPr>
          <p:cNvPr id="3" name="Content Placeholder 2"/>
          <p:cNvSpPr>
            <a:spLocks noGrp="1"/>
          </p:cNvSpPr>
          <p:nvPr>
            <p:ph idx="1"/>
          </p:nvPr>
        </p:nvSpPr>
        <p:spPr/>
        <p:txBody>
          <a:bodyPr/>
          <a:lstStyle/>
          <a:p>
            <a:r>
              <a:rPr lang="en-US" dirty="0"/>
              <a:t>Diagnosis &lt; 40 years old is unusual</a:t>
            </a:r>
          </a:p>
          <a:p>
            <a:r>
              <a:rPr lang="en-US" dirty="0"/>
              <a:t>Fibrosis &gt; 70 years almost always IPF</a:t>
            </a:r>
          </a:p>
          <a:p>
            <a:r>
              <a:rPr lang="en-US" dirty="0"/>
              <a:t>Cigarette smoking moderately associated with IPF:  60% of patients with IPF are current or former smokers</a:t>
            </a:r>
          </a:p>
          <a:p>
            <a:r>
              <a:rPr lang="en-US" dirty="0"/>
              <a:t>5-20% have family history of interstitial lung disease or IPF</a:t>
            </a:r>
          </a:p>
          <a:p>
            <a:r>
              <a:rPr lang="en-US" dirty="0"/>
              <a:t>Gastroesophageal reflux</a:t>
            </a:r>
          </a:p>
        </p:txBody>
      </p:sp>
    </p:spTree>
    <p:extLst>
      <p:ext uri="{BB962C8B-B14F-4D97-AF65-F5344CB8AC3E}">
        <p14:creationId xmlns:p14="http://schemas.microsoft.com/office/powerpoint/2010/main" val="2315330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UIP is not IPF</a:t>
            </a:r>
          </a:p>
        </p:txBody>
      </p:sp>
      <p:sp>
        <p:nvSpPr>
          <p:cNvPr id="3" name="Content Placeholder 2"/>
          <p:cNvSpPr>
            <a:spLocks noGrp="1"/>
          </p:cNvSpPr>
          <p:nvPr>
            <p:ph idx="1"/>
          </p:nvPr>
        </p:nvSpPr>
        <p:spPr>
          <a:xfrm>
            <a:off x="391583" y="1825625"/>
            <a:ext cx="4180417" cy="4351338"/>
          </a:xfrm>
        </p:spPr>
        <p:txBody>
          <a:bodyPr/>
          <a:lstStyle/>
          <a:p>
            <a:r>
              <a:rPr lang="en-US" dirty="0"/>
              <a:t>Collagen vascular diseases (RA)</a:t>
            </a:r>
          </a:p>
          <a:p>
            <a:r>
              <a:rPr lang="en-US" dirty="0"/>
              <a:t>Drug toxicity</a:t>
            </a:r>
          </a:p>
          <a:p>
            <a:r>
              <a:rPr lang="en-US" dirty="0"/>
              <a:t>Chronic hypersensitivity</a:t>
            </a:r>
          </a:p>
          <a:p>
            <a:r>
              <a:rPr lang="en-US" dirty="0"/>
              <a:t>Asbestosis</a:t>
            </a:r>
          </a:p>
          <a:p>
            <a:r>
              <a:rPr lang="en-US" dirty="0" err="1"/>
              <a:t>Hermansky-Pudlak</a:t>
            </a:r>
            <a:endParaRPr lang="en-US" dirty="0"/>
          </a:p>
          <a:p>
            <a:r>
              <a:rPr lang="en-US" dirty="0"/>
              <a:t>Familial IPF</a:t>
            </a:r>
          </a:p>
        </p:txBody>
      </p:sp>
      <p:pic>
        <p:nvPicPr>
          <p:cNvPr id="4" name="16 Imagen"/>
          <p:cNvPicPr>
            <a:picLocks noChangeAspect="1"/>
          </p:cNvPicPr>
          <p:nvPr/>
        </p:nvPicPr>
        <p:blipFill rotWithShape="1">
          <a:blip r:embed="rId3">
            <a:extLst>
              <a:ext uri="{28A0092B-C50C-407E-A947-70E740481C1C}">
                <a14:useLocalDpi xmlns:a14="http://schemas.microsoft.com/office/drawing/2010/main" val="0"/>
              </a:ext>
            </a:extLst>
          </a:blip>
          <a:srcRect l="13829" t="34877" r="40495" b="33069"/>
          <a:stretch/>
        </p:blipFill>
        <p:spPr>
          <a:xfrm>
            <a:off x="4740597" y="2095857"/>
            <a:ext cx="3626342" cy="317476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0186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a:t>
            </a:r>
          </a:p>
        </p:txBody>
      </p:sp>
      <p:sp>
        <p:nvSpPr>
          <p:cNvPr id="3" name="Content Placeholder 2"/>
          <p:cNvSpPr>
            <a:spLocks noGrp="1"/>
          </p:cNvSpPr>
          <p:nvPr>
            <p:ph idx="1"/>
          </p:nvPr>
        </p:nvSpPr>
        <p:spPr/>
        <p:txBody>
          <a:bodyPr/>
          <a:lstStyle/>
          <a:p>
            <a:r>
              <a:rPr lang="en-US" dirty="0"/>
              <a:t>Diagnosis of IPF </a:t>
            </a:r>
          </a:p>
          <a:p>
            <a:pPr lvl="1"/>
            <a:r>
              <a:rPr lang="en-US" dirty="0"/>
              <a:t>2 new medications approved by FDA for IPF (Pirfenidone and </a:t>
            </a:r>
            <a:r>
              <a:rPr lang="en-US" dirty="0" err="1"/>
              <a:t>Nintendanib</a:t>
            </a:r>
            <a:r>
              <a:rPr lang="en-US" dirty="0"/>
              <a:t>)</a:t>
            </a:r>
          </a:p>
          <a:p>
            <a:pPr lvl="2"/>
            <a:r>
              <a:rPr lang="en-US" dirty="0"/>
              <a:t>Slow decline in pulmonary function</a:t>
            </a:r>
          </a:p>
          <a:p>
            <a:pPr lvl="2"/>
            <a:endParaRPr lang="en-US" dirty="0"/>
          </a:p>
          <a:p>
            <a:r>
              <a:rPr lang="en-US" dirty="0"/>
              <a:t>2011 criteria </a:t>
            </a:r>
          </a:p>
          <a:p>
            <a:pPr lvl="1"/>
            <a:r>
              <a:rPr lang="en-US" dirty="0"/>
              <a:t>Designed to provide recommendations on diagnosis and management of IPF</a:t>
            </a:r>
          </a:p>
          <a:p>
            <a:pPr lvl="1"/>
            <a:r>
              <a:rPr lang="en-US" dirty="0"/>
              <a:t>Discarded 2000 criteria</a:t>
            </a:r>
          </a:p>
        </p:txBody>
      </p:sp>
    </p:spTree>
    <p:extLst>
      <p:ext uri="{BB962C8B-B14F-4D97-AF65-F5344CB8AC3E}">
        <p14:creationId xmlns:p14="http://schemas.microsoft.com/office/powerpoint/2010/main" val="1242356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352"/>
            <a:ext cx="7886700" cy="1325563"/>
          </a:xfrm>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4295529"/>
              </p:ext>
            </p:extLst>
          </p:nvPr>
        </p:nvGraphicFramePr>
        <p:xfrm>
          <a:off x="152400" y="1295400"/>
          <a:ext cx="8751756" cy="5446551"/>
        </p:xfrm>
        <a:graphic>
          <a:graphicData uri="http://schemas.openxmlformats.org/drawingml/2006/table">
            <a:tbl>
              <a:tblPr firstRow="1" bandRow="1">
                <a:tableStyleId>{F5AB1C69-6EDB-4FF4-983F-18BD219EF322}</a:tableStyleId>
              </a:tblPr>
              <a:tblGrid>
                <a:gridCol w="2917252">
                  <a:extLst>
                    <a:ext uri="{9D8B030D-6E8A-4147-A177-3AD203B41FA5}">
                      <a16:colId xmlns="" xmlns:a16="http://schemas.microsoft.com/office/drawing/2014/main" val="20000"/>
                    </a:ext>
                  </a:extLst>
                </a:gridCol>
                <a:gridCol w="2917252">
                  <a:extLst>
                    <a:ext uri="{9D8B030D-6E8A-4147-A177-3AD203B41FA5}">
                      <a16:colId xmlns="" xmlns:a16="http://schemas.microsoft.com/office/drawing/2014/main" val="20001"/>
                    </a:ext>
                  </a:extLst>
                </a:gridCol>
                <a:gridCol w="2917252">
                  <a:extLst>
                    <a:ext uri="{9D8B030D-6E8A-4147-A177-3AD203B41FA5}">
                      <a16:colId xmlns="" xmlns:a16="http://schemas.microsoft.com/office/drawing/2014/main" val="20002"/>
                    </a:ext>
                  </a:extLst>
                </a:gridCol>
              </a:tblGrid>
              <a:tr h="621803">
                <a:tc>
                  <a:txBody>
                    <a:bodyPr/>
                    <a:lstStyle/>
                    <a:p>
                      <a:r>
                        <a:rPr lang="en-US" sz="2000" dirty="0"/>
                        <a:t>UIP</a:t>
                      </a:r>
                      <a:r>
                        <a:rPr lang="en-US" sz="2000" baseline="0" dirty="0"/>
                        <a:t> Pattern (all 4)</a:t>
                      </a:r>
                      <a:endParaRPr lang="en-US" sz="2000" dirty="0"/>
                    </a:p>
                  </a:txBody>
                  <a:tcPr marL="68580" marR="68580" marT="34290" marB="34290"/>
                </a:tc>
                <a:tc>
                  <a:txBody>
                    <a:bodyPr/>
                    <a:lstStyle/>
                    <a:p>
                      <a:r>
                        <a:rPr lang="en-US" sz="2000" dirty="0"/>
                        <a:t>Possible UIP Pattern (all 3)</a:t>
                      </a:r>
                    </a:p>
                  </a:txBody>
                  <a:tcPr marL="68580" marR="68580" marT="34290" marB="34290"/>
                </a:tc>
                <a:tc>
                  <a:txBody>
                    <a:bodyPr/>
                    <a:lstStyle/>
                    <a:p>
                      <a:r>
                        <a:rPr lang="en-US" sz="2000" dirty="0"/>
                        <a:t>Inconsistent</a:t>
                      </a:r>
                      <a:r>
                        <a:rPr lang="en-US" sz="2000" baseline="0" dirty="0"/>
                        <a:t> with UIP (only 1)</a:t>
                      </a:r>
                      <a:endParaRPr lang="en-US" sz="2000" dirty="0"/>
                    </a:p>
                  </a:txBody>
                  <a:tcPr marL="68580" marR="68580" marT="34290" marB="34290"/>
                </a:tc>
                <a:extLst>
                  <a:ext uri="{0D108BD9-81ED-4DB2-BD59-A6C34878D82A}">
                    <a16:rowId xmlns="" xmlns:a16="http://schemas.microsoft.com/office/drawing/2014/main" val="10000"/>
                  </a:ext>
                </a:extLst>
              </a:tr>
              <a:tr h="621803">
                <a:tc>
                  <a:txBody>
                    <a:bodyPr/>
                    <a:lstStyle/>
                    <a:p>
                      <a:r>
                        <a:rPr lang="en-US" sz="2000" dirty="0" err="1"/>
                        <a:t>Subpleural</a:t>
                      </a:r>
                      <a:r>
                        <a:rPr lang="en-US" sz="2000" baseline="0" dirty="0"/>
                        <a:t>, basal predominance</a:t>
                      </a:r>
                      <a:endParaRPr lang="en-US" sz="2000" dirty="0"/>
                    </a:p>
                  </a:txBody>
                  <a:tcPr marL="68580" marR="68580" marT="34290" marB="34290"/>
                </a:tc>
                <a:tc>
                  <a:txBody>
                    <a:bodyPr/>
                    <a:lstStyle/>
                    <a:p>
                      <a:r>
                        <a:rPr lang="en-US" sz="2000" dirty="0" err="1"/>
                        <a:t>Subpleural</a:t>
                      </a:r>
                      <a:r>
                        <a:rPr lang="en-US" sz="2000" baseline="0" dirty="0"/>
                        <a:t>, basal predominance</a:t>
                      </a:r>
                      <a:endParaRPr lang="en-US" sz="2000" dirty="0"/>
                    </a:p>
                  </a:txBody>
                  <a:tcPr marL="68580" marR="68580" marT="34290" marB="34290"/>
                </a:tc>
                <a:tc>
                  <a:txBody>
                    <a:bodyPr/>
                    <a:lstStyle/>
                    <a:p>
                      <a:r>
                        <a:rPr lang="en-US" sz="2000" dirty="0"/>
                        <a:t>Upper or </a:t>
                      </a:r>
                      <a:r>
                        <a:rPr lang="en-US" sz="2000" dirty="0" err="1"/>
                        <a:t>midlung</a:t>
                      </a:r>
                      <a:r>
                        <a:rPr lang="en-US" sz="2000" dirty="0"/>
                        <a:t> predominance</a:t>
                      </a:r>
                    </a:p>
                  </a:txBody>
                  <a:tcPr marL="68580" marR="68580" marT="34290" marB="34290"/>
                </a:tc>
                <a:extLst>
                  <a:ext uri="{0D108BD9-81ED-4DB2-BD59-A6C34878D82A}">
                    <a16:rowId xmlns="" xmlns:a16="http://schemas.microsoft.com/office/drawing/2014/main" val="10001"/>
                  </a:ext>
                </a:extLst>
              </a:tr>
              <a:tr h="621803">
                <a:tc>
                  <a:txBody>
                    <a:bodyPr/>
                    <a:lstStyle/>
                    <a:p>
                      <a:r>
                        <a:rPr lang="en-US" sz="2000" dirty="0"/>
                        <a:t>Reticular abnormalities</a:t>
                      </a:r>
                    </a:p>
                  </a:txBody>
                  <a:tcPr marL="68580" marR="68580" marT="34290" marB="34290"/>
                </a:tc>
                <a:tc>
                  <a:txBody>
                    <a:bodyPr/>
                    <a:lstStyle/>
                    <a:p>
                      <a:r>
                        <a:rPr lang="en-US" sz="2000" dirty="0"/>
                        <a:t>Reticular abnormalities</a:t>
                      </a:r>
                    </a:p>
                  </a:txBody>
                  <a:tcPr marL="68580" marR="68580" marT="34290" marB="34290"/>
                </a:tc>
                <a:tc>
                  <a:txBody>
                    <a:bodyPr/>
                    <a:lstStyle/>
                    <a:p>
                      <a:r>
                        <a:rPr lang="en-US" sz="2000" dirty="0" err="1"/>
                        <a:t>Peribronchovascular</a:t>
                      </a:r>
                      <a:r>
                        <a:rPr lang="en-US" sz="2000" baseline="0" dirty="0"/>
                        <a:t> predominance</a:t>
                      </a:r>
                      <a:endParaRPr lang="en-US" sz="2000" dirty="0"/>
                    </a:p>
                  </a:txBody>
                  <a:tcPr marL="68580" marR="68580" marT="34290" marB="34290"/>
                </a:tc>
                <a:extLst>
                  <a:ext uri="{0D108BD9-81ED-4DB2-BD59-A6C34878D82A}">
                    <a16:rowId xmlns="" xmlns:a16="http://schemas.microsoft.com/office/drawing/2014/main" val="10002"/>
                  </a:ext>
                </a:extLst>
              </a:tr>
              <a:tr h="621803">
                <a:tc>
                  <a:txBody>
                    <a:bodyPr/>
                    <a:lstStyle/>
                    <a:p>
                      <a:r>
                        <a:rPr lang="en-US" sz="2000" b="1" dirty="0">
                          <a:solidFill>
                            <a:srgbClr val="C00000"/>
                          </a:solidFill>
                        </a:rPr>
                        <a:t>Honeycombing </a:t>
                      </a:r>
                    </a:p>
                  </a:txBody>
                  <a:tcPr marL="68580" marR="68580" marT="34290" marB="34290"/>
                </a:tc>
                <a:tc>
                  <a:txBody>
                    <a:bodyPr/>
                    <a:lstStyle/>
                    <a:p>
                      <a:r>
                        <a:rPr lang="en-US" sz="2000" b="1" dirty="0">
                          <a:solidFill>
                            <a:srgbClr val="C00000"/>
                          </a:solidFill>
                        </a:rPr>
                        <a:t>Absence</a:t>
                      </a:r>
                      <a:r>
                        <a:rPr lang="en-US" sz="2000" b="1" baseline="0" dirty="0">
                          <a:solidFill>
                            <a:srgbClr val="C00000"/>
                          </a:solidFill>
                        </a:rPr>
                        <a:t> of features in column 3</a:t>
                      </a:r>
                      <a:endParaRPr lang="en-US" sz="2000" b="1" dirty="0">
                        <a:solidFill>
                          <a:srgbClr val="C00000"/>
                        </a:solidFill>
                      </a:endParaRPr>
                    </a:p>
                  </a:txBody>
                  <a:tcPr marL="68580" marR="68580" marT="34290" marB="34290"/>
                </a:tc>
                <a:tc>
                  <a:txBody>
                    <a:bodyPr/>
                    <a:lstStyle/>
                    <a:p>
                      <a:r>
                        <a:rPr lang="en-US" sz="2000" dirty="0"/>
                        <a:t>Extensive GGO (&gt; reticular)</a:t>
                      </a:r>
                    </a:p>
                  </a:txBody>
                  <a:tcPr marL="68580" marR="68580" marT="34290" marB="34290"/>
                </a:tc>
                <a:extLst>
                  <a:ext uri="{0D108BD9-81ED-4DB2-BD59-A6C34878D82A}">
                    <a16:rowId xmlns="" xmlns:a16="http://schemas.microsoft.com/office/drawing/2014/main" val="10003"/>
                  </a:ext>
                </a:extLst>
              </a:tr>
              <a:tr h="901265">
                <a:tc>
                  <a:txBody>
                    <a:bodyPr/>
                    <a:lstStyle/>
                    <a:p>
                      <a:r>
                        <a:rPr lang="en-US" sz="2000" dirty="0"/>
                        <a:t>Absence</a:t>
                      </a:r>
                      <a:r>
                        <a:rPr lang="en-US" sz="2000" baseline="0" dirty="0"/>
                        <a:t> of features in column 3</a:t>
                      </a:r>
                      <a:endParaRPr lang="en-US" sz="2000" dirty="0"/>
                    </a:p>
                  </a:txBody>
                  <a:tcPr marL="68580" marR="68580" marT="34290" marB="34290"/>
                </a:tc>
                <a:tc>
                  <a:txBody>
                    <a:bodyPr/>
                    <a:lstStyle/>
                    <a:p>
                      <a:endParaRPr lang="en-US" sz="2000" dirty="0"/>
                    </a:p>
                  </a:txBody>
                  <a:tcPr marL="68580" marR="68580" marT="34290" marB="34290"/>
                </a:tc>
                <a:tc>
                  <a:txBody>
                    <a:bodyPr/>
                    <a:lstStyle/>
                    <a:p>
                      <a:r>
                        <a:rPr lang="en-US" sz="2000" dirty="0"/>
                        <a:t>Profuse</a:t>
                      </a:r>
                      <a:r>
                        <a:rPr lang="en-US" sz="2000" baseline="0" dirty="0"/>
                        <a:t> micronodules (bilateral, predominant upper lobes)</a:t>
                      </a:r>
                      <a:endParaRPr lang="en-US" sz="2000" dirty="0"/>
                    </a:p>
                  </a:txBody>
                  <a:tcPr marL="68580" marR="68580" marT="34290" marB="34290"/>
                </a:tc>
                <a:extLst>
                  <a:ext uri="{0D108BD9-81ED-4DB2-BD59-A6C34878D82A}">
                    <a16:rowId xmlns="" xmlns:a16="http://schemas.microsoft.com/office/drawing/2014/main" val="10004"/>
                  </a:ext>
                </a:extLst>
              </a:tr>
              <a:tr h="394491">
                <a:tc>
                  <a:txBody>
                    <a:bodyPr/>
                    <a:lstStyle/>
                    <a:p>
                      <a:endParaRPr lang="en-US" sz="2000"/>
                    </a:p>
                  </a:txBody>
                  <a:tcPr marL="68580" marR="68580" marT="34290" marB="34290"/>
                </a:tc>
                <a:tc>
                  <a:txBody>
                    <a:bodyPr/>
                    <a:lstStyle/>
                    <a:p>
                      <a:endParaRPr lang="en-US" sz="2000" dirty="0"/>
                    </a:p>
                  </a:txBody>
                  <a:tcPr marL="68580" marR="68580" marT="34290" marB="34290"/>
                </a:tc>
                <a:tc>
                  <a:txBody>
                    <a:bodyPr/>
                    <a:lstStyle/>
                    <a:p>
                      <a:r>
                        <a:rPr lang="en-US" sz="2000" dirty="0"/>
                        <a:t>Discrete</a:t>
                      </a:r>
                      <a:r>
                        <a:rPr lang="en-US" sz="2000" baseline="0" dirty="0"/>
                        <a:t> cysts </a:t>
                      </a:r>
                      <a:endParaRPr lang="en-US" sz="2000" dirty="0"/>
                    </a:p>
                  </a:txBody>
                  <a:tcPr marL="68580" marR="68580" marT="34290" marB="34290"/>
                </a:tc>
                <a:extLst>
                  <a:ext uri="{0D108BD9-81ED-4DB2-BD59-A6C34878D82A}">
                    <a16:rowId xmlns="" xmlns:a16="http://schemas.microsoft.com/office/drawing/2014/main" val="10005"/>
                  </a:ext>
                </a:extLst>
              </a:tr>
              <a:tr h="342341">
                <a:tc>
                  <a:txBody>
                    <a:bodyPr/>
                    <a:lstStyle/>
                    <a:p>
                      <a:endParaRPr lang="en-US" sz="2000"/>
                    </a:p>
                  </a:txBody>
                  <a:tcPr marL="68580" marR="68580" marT="34290" marB="34290"/>
                </a:tc>
                <a:tc>
                  <a:txBody>
                    <a:bodyPr/>
                    <a:lstStyle/>
                    <a:p>
                      <a:endParaRPr lang="en-US" sz="2000" dirty="0"/>
                    </a:p>
                  </a:txBody>
                  <a:tcPr marL="68580" marR="68580" marT="34290" marB="34290"/>
                </a:tc>
                <a:tc>
                  <a:txBody>
                    <a:bodyPr/>
                    <a:lstStyle/>
                    <a:p>
                      <a:r>
                        <a:rPr lang="en-US" sz="2000" dirty="0"/>
                        <a:t>Consolidation</a:t>
                      </a:r>
                      <a:r>
                        <a:rPr lang="en-US" sz="2000" baseline="0" dirty="0"/>
                        <a:t> </a:t>
                      </a:r>
                      <a:endParaRPr lang="en-US" sz="2000" dirty="0"/>
                    </a:p>
                  </a:txBody>
                  <a:tcPr marL="68580" marR="68580" marT="34290" marB="34290"/>
                </a:tc>
                <a:extLst>
                  <a:ext uri="{0D108BD9-81ED-4DB2-BD59-A6C34878D82A}">
                    <a16:rowId xmlns="" xmlns:a16="http://schemas.microsoft.com/office/drawing/2014/main" val="10006"/>
                  </a:ext>
                </a:extLst>
              </a:tr>
              <a:tr h="901265">
                <a:tc>
                  <a:txBody>
                    <a:bodyPr/>
                    <a:lstStyle/>
                    <a:p>
                      <a:endParaRPr lang="en-US" sz="2000"/>
                    </a:p>
                  </a:txBody>
                  <a:tcPr marL="68580" marR="68580" marT="34290" marB="34290"/>
                </a:tc>
                <a:tc>
                  <a:txBody>
                    <a:bodyPr/>
                    <a:lstStyle/>
                    <a:p>
                      <a:endParaRPr lang="en-US" sz="2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mosaic attenuation/air trapping (in 3 or more lobes)</a:t>
                      </a:r>
                      <a:endParaRPr lang="en-US" sz="2000" dirty="0"/>
                    </a:p>
                  </a:txBody>
                  <a:tcPr marL="68580" marR="68580" marT="34290" marB="3429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570635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2951762"/>
              </p:ext>
            </p:extLst>
          </p:nvPr>
        </p:nvGraphicFramePr>
        <p:xfrm>
          <a:off x="276578" y="1693511"/>
          <a:ext cx="4267200" cy="3756660"/>
        </p:xfrm>
        <a:graphic>
          <a:graphicData uri="http://schemas.openxmlformats.org/drawingml/2006/table">
            <a:tbl>
              <a:tblPr firstRow="1" bandRow="1">
                <a:tableStyleId>{F5AB1C69-6EDB-4FF4-983F-18BD219EF322}</a:tableStyleId>
              </a:tblPr>
              <a:tblGrid>
                <a:gridCol w="4267200">
                  <a:extLst>
                    <a:ext uri="{9D8B030D-6E8A-4147-A177-3AD203B41FA5}">
                      <a16:colId xmlns="" xmlns:a16="http://schemas.microsoft.com/office/drawing/2014/main" val="20000"/>
                    </a:ext>
                  </a:extLst>
                </a:gridCol>
              </a:tblGrid>
              <a:tr h="403860">
                <a:tc>
                  <a:txBody>
                    <a:bodyPr/>
                    <a:lstStyle/>
                    <a:p>
                      <a:r>
                        <a:rPr lang="en-US" sz="3200" dirty="0"/>
                        <a:t>UIP</a:t>
                      </a:r>
                      <a:r>
                        <a:rPr lang="en-US" sz="3200" baseline="0" dirty="0"/>
                        <a:t> Pattern (all 4)</a:t>
                      </a:r>
                      <a:endParaRPr lang="en-US" sz="3200" dirty="0"/>
                    </a:p>
                  </a:txBody>
                  <a:tcPr marL="68580" marR="68580" marT="34290" marB="34290"/>
                </a:tc>
                <a:extLst>
                  <a:ext uri="{0D108BD9-81ED-4DB2-BD59-A6C34878D82A}">
                    <a16:rowId xmlns="" xmlns:a16="http://schemas.microsoft.com/office/drawing/2014/main" val="10000"/>
                  </a:ext>
                </a:extLst>
              </a:tr>
              <a:tr h="278130">
                <a:tc>
                  <a:txBody>
                    <a:bodyPr/>
                    <a:lstStyle/>
                    <a:p>
                      <a:r>
                        <a:rPr lang="en-US" sz="3200" dirty="0" err="1"/>
                        <a:t>Subpleural</a:t>
                      </a:r>
                      <a:r>
                        <a:rPr lang="en-US" sz="3200" baseline="0" dirty="0"/>
                        <a:t>, basal predominance</a:t>
                      </a:r>
                      <a:endParaRPr lang="en-US" sz="3200" dirty="0"/>
                    </a:p>
                  </a:txBody>
                  <a:tcPr marL="68580" marR="68580" marT="34290" marB="34290"/>
                </a:tc>
                <a:extLst>
                  <a:ext uri="{0D108BD9-81ED-4DB2-BD59-A6C34878D82A}">
                    <a16:rowId xmlns="" xmlns:a16="http://schemas.microsoft.com/office/drawing/2014/main" val="10001"/>
                  </a:ext>
                </a:extLst>
              </a:tr>
              <a:tr h="278130">
                <a:tc>
                  <a:txBody>
                    <a:bodyPr/>
                    <a:lstStyle/>
                    <a:p>
                      <a:r>
                        <a:rPr lang="en-US" sz="3200" dirty="0"/>
                        <a:t>Reticular abnormalities</a:t>
                      </a:r>
                    </a:p>
                  </a:txBody>
                  <a:tcPr marL="68580" marR="68580" marT="34290" marB="34290"/>
                </a:tc>
                <a:extLst>
                  <a:ext uri="{0D108BD9-81ED-4DB2-BD59-A6C34878D82A}">
                    <a16:rowId xmlns="" xmlns:a16="http://schemas.microsoft.com/office/drawing/2014/main" val="10002"/>
                  </a:ext>
                </a:extLst>
              </a:tr>
              <a:tr h="278130">
                <a:tc>
                  <a:txBody>
                    <a:bodyPr/>
                    <a:lstStyle/>
                    <a:p>
                      <a:r>
                        <a:rPr lang="en-US" sz="3200" dirty="0"/>
                        <a:t>Honeycombing </a:t>
                      </a:r>
                      <a:endParaRPr lang="en-US" sz="3200" b="1" dirty="0">
                        <a:solidFill>
                          <a:srgbClr val="FF0000"/>
                        </a:solidFill>
                      </a:endParaRPr>
                    </a:p>
                  </a:txBody>
                  <a:tcPr marL="68580" marR="68580" marT="34290" marB="34290"/>
                </a:tc>
                <a:extLst>
                  <a:ext uri="{0D108BD9-81ED-4DB2-BD59-A6C34878D82A}">
                    <a16:rowId xmlns="" xmlns:a16="http://schemas.microsoft.com/office/drawing/2014/main" val="10003"/>
                  </a:ext>
                </a:extLst>
              </a:tr>
              <a:tr h="480060">
                <a:tc>
                  <a:txBody>
                    <a:bodyPr/>
                    <a:lstStyle/>
                    <a:p>
                      <a:r>
                        <a:rPr lang="en-US" sz="3200" dirty="0"/>
                        <a:t>Absence</a:t>
                      </a:r>
                      <a:r>
                        <a:rPr lang="en-US" sz="3200" baseline="0" dirty="0"/>
                        <a:t> of features in column 3</a:t>
                      </a:r>
                      <a:endParaRPr lang="en-US" sz="3200" dirty="0"/>
                    </a:p>
                  </a:txBody>
                  <a:tcPr marL="68580" marR="68580" marT="34290" marB="34290"/>
                </a:tc>
                <a:extLst>
                  <a:ext uri="{0D108BD9-81ED-4DB2-BD59-A6C34878D82A}">
                    <a16:rowId xmlns="" xmlns:a16="http://schemas.microsoft.com/office/drawing/2014/main" val="10004"/>
                  </a:ext>
                </a:extLst>
              </a:tr>
            </a:tbl>
          </a:graphicData>
        </a:graphic>
      </p:graphicFrame>
      <p:pic>
        <p:nvPicPr>
          <p:cNvPr id="6" name="6 Marcador de contenido"/>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0241" t="33743" r="24137" b="34596"/>
          <a:stretch/>
        </p:blipFill>
        <p:spPr bwMode="auto">
          <a:xfrm>
            <a:off x="4753144" y="2068830"/>
            <a:ext cx="4289619" cy="2988592"/>
          </a:xfrm>
          <a:prstGeom prst="rect">
            <a:avLst/>
          </a:prstGeom>
          <a:noFill/>
          <a:ln w="38100" cap="sq">
            <a:no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0213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p:cNvPicPr>
            <a:picLocks noChangeAspect="1" noChangeArrowheads="1"/>
          </p:cNvPicPr>
          <p:nvPr/>
        </p:nvPicPr>
        <p:blipFill>
          <a:blip r:embed="rId3">
            <a:lum contrast="10000"/>
            <a:extLst>
              <a:ext uri="{28A0092B-C50C-407E-A947-70E740481C1C}">
                <a14:useLocalDpi xmlns:a14="http://schemas.microsoft.com/office/drawing/2010/main" val="0"/>
              </a:ext>
            </a:extLst>
          </a:blip>
          <a:srcRect l="7813" t="20313" r="10941" b="14063"/>
          <a:stretch>
            <a:fillRect/>
          </a:stretch>
        </p:blipFill>
        <p:spPr bwMode="auto">
          <a:xfrm>
            <a:off x="152400" y="35052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p:cNvPicPr>
            <a:picLocks noChangeAspect="1" noChangeArrowheads="1"/>
          </p:cNvPicPr>
          <p:nvPr/>
        </p:nvPicPr>
        <p:blipFill>
          <a:blip r:embed="rId4">
            <a:lum contrast="10000"/>
            <a:extLst>
              <a:ext uri="{28A0092B-C50C-407E-A947-70E740481C1C}">
                <a14:useLocalDpi xmlns:a14="http://schemas.microsoft.com/office/drawing/2010/main" val="0"/>
              </a:ext>
            </a:extLst>
          </a:blip>
          <a:srcRect l="4605" t="17320" r="8887" b="12500"/>
          <a:stretch>
            <a:fillRect/>
          </a:stretch>
        </p:blipFill>
        <p:spPr bwMode="auto">
          <a:xfrm>
            <a:off x="4648200" y="1524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spect="1" noChangeArrowheads="1"/>
          </p:cNvPicPr>
          <p:nvPr/>
        </p:nvPicPr>
        <p:blipFill>
          <a:blip r:embed="rId5">
            <a:lum contrast="10000"/>
            <a:extLst>
              <a:ext uri="{28A0092B-C50C-407E-A947-70E740481C1C}">
                <a14:useLocalDpi xmlns:a14="http://schemas.microsoft.com/office/drawing/2010/main" val="0"/>
              </a:ext>
            </a:extLst>
          </a:blip>
          <a:srcRect l="4628" t="17506" r="4597" b="14020"/>
          <a:stretch>
            <a:fillRect/>
          </a:stretch>
        </p:blipFill>
        <p:spPr bwMode="auto">
          <a:xfrm>
            <a:off x="4648200" y="35052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l="9375" t="23438" r="10938" b="15625"/>
          <a:stretch>
            <a:fillRect/>
          </a:stretch>
        </p:blipFill>
        <p:spPr bwMode="auto">
          <a:xfrm>
            <a:off x="152400" y="1524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232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933" y="66150"/>
            <a:ext cx="4323644" cy="31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lum contrast="10000"/>
            <a:extLst>
              <a:ext uri="{28A0092B-C50C-407E-A947-70E740481C1C}">
                <a14:useLocalDpi xmlns:a14="http://schemas.microsoft.com/office/drawing/2010/main" val="0"/>
              </a:ext>
            </a:extLst>
          </a:blip>
          <a:srcRect l="4628" t="17506" r="4597" b="14020"/>
          <a:stretch>
            <a:fillRect/>
          </a:stretch>
        </p:blipFill>
        <p:spPr bwMode="auto">
          <a:xfrm>
            <a:off x="4588933" y="3474239"/>
            <a:ext cx="4193646" cy="316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5703743_9822635_3_21"/>
          <p:cNvPicPr>
            <a:picLocks noChangeAspect="1" noChangeArrowheads="1"/>
          </p:cNvPicPr>
          <p:nvPr/>
        </p:nvPicPr>
        <p:blipFill>
          <a:blip r:embed="rId5">
            <a:lum contrast="6000"/>
            <a:extLst>
              <a:ext uri="{28A0092B-C50C-407E-A947-70E740481C1C}">
                <a14:useLocalDpi xmlns:a14="http://schemas.microsoft.com/office/drawing/2010/main" val="0"/>
              </a:ext>
            </a:extLst>
          </a:blip>
          <a:srcRect l="12500" t="12500" r="12500" b="29167"/>
          <a:stretch>
            <a:fillRect/>
          </a:stretch>
        </p:blipFill>
        <p:spPr bwMode="auto">
          <a:xfrm>
            <a:off x="341408" y="3421221"/>
            <a:ext cx="4135036" cy="321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NM-6-32-B"/>
          <p:cNvPicPr preferRelativeResize="0">
            <a:picLocks noChangeAspect="1" noChangeArrowheads="1"/>
          </p:cNvPicPr>
          <p:nvPr/>
        </p:nvPicPr>
        <p:blipFill rotWithShape="1">
          <a:blip r:embed="rId6">
            <a:lum bright="-6000" contrast="18000"/>
            <a:grayscl/>
            <a:extLst>
              <a:ext uri="{28A0092B-C50C-407E-A947-70E740481C1C}">
                <a14:useLocalDpi xmlns:a14="http://schemas.microsoft.com/office/drawing/2010/main" val="0"/>
              </a:ext>
            </a:extLst>
          </a:blip>
          <a:srcRect l="2585" t="2326" r="3447" b="-932"/>
          <a:stretch/>
        </p:blipFill>
        <p:spPr bwMode="auto">
          <a:xfrm>
            <a:off x="341407" y="99961"/>
            <a:ext cx="4093963" cy="318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96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9458703"/>
              </p:ext>
            </p:extLst>
          </p:nvPr>
        </p:nvGraphicFramePr>
        <p:xfrm>
          <a:off x="628650" y="1690689"/>
          <a:ext cx="4267200" cy="3688080"/>
        </p:xfrm>
        <a:graphic>
          <a:graphicData uri="http://schemas.openxmlformats.org/drawingml/2006/table">
            <a:tbl>
              <a:tblPr firstRow="1" bandRow="1">
                <a:tableStyleId>{F5AB1C69-6EDB-4FF4-983F-18BD219EF322}</a:tableStyleId>
              </a:tblPr>
              <a:tblGrid>
                <a:gridCol w="4267200">
                  <a:extLst>
                    <a:ext uri="{9D8B030D-6E8A-4147-A177-3AD203B41FA5}">
                      <a16:colId xmlns="" xmlns:a16="http://schemas.microsoft.com/office/drawing/2014/main" val="20000"/>
                    </a:ext>
                  </a:extLst>
                </a:gridCol>
              </a:tblGrid>
              <a:tr h="1009897">
                <a:tc>
                  <a:txBody>
                    <a:bodyPr/>
                    <a:lstStyle/>
                    <a:p>
                      <a:r>
                        <a:rPr lang="en-US" sz="3200" dirty="0"/>
                        <a:t>Possible UIP Pattern (all 3)</a:t>
                      </a:r>
                    </a:p>
                  </a:txBody>
                  <a:tcPr marL="68580" marR="68580" marT="34290" marB="34290"/>
                </a:tc>
                <a:extLst>
                  <a:ext uri="{0D108BD9-81ED-4DB2-BD59-A6C34878D82A}">
                    <a16:rowId xmlns="" xmlns:a16="http://schemas.microsoft.com/office/drawing/2014/main" val="10000"/>
                  </a:ext>
                </a:extLst>
              </a:tr>
              <a:tr h="278130">
                <a:tc>
                  <a:txBody>
                    <a:bodyPr/>
                    <a:lstStyle/>
                    <a:p>
                      <a:r>
                        <a:rPr lang="en-US" sz="3200" dirty="0" err="1"/>
                        <a:t>Subpleural</a:t>
                      </a:r>
                      <a:r>
                        <a:rPr lang="en-US" sz="3200" baseline="0" dirty="0"/>
                        <a:t>, basal predominance</a:t>
                      </a:r>
                      <a:endParaRPr lang="en-US" sz="3200" dirty="0"/>
                    </a:p>
                  </a:txBody>
                  <a:tcPr marL="68580" marR="68580" marT="34290" marB="34290"/>
                </a:tc>
                <a:extLst>
                  <a:ext uri="{0D108BD9-81ED-4DB2-BD59-A6C34878D82A}">
                    <a16:rowId xmlns="" xmlns:a16="http://schemas.microsoft.com/office/drawing/2014/main" val="10001"/>
                  </a:ext>
                </a:extLst>
              </a:tr>
              <a:tr h="278130">
                <a:tc>
                  <a:txBody>
                    <a:bodyPr/>
                    <a:lstStyle/>
                    <a:p>
                      <a:r>
                        <a:rPr lang="en-US" sz="3200" dirty="0"/>
                        <a:t>Reticular abnormalities</a:t>
                      </a:r>
                    </a:p>
                  </a:txBody>
                  <a:tcPr marL="68580" marR="68580" marT="34290" marB="34290"/>
                </a:tc>
                <a:extLst>
                  <a:ext uri="{0D108BD9-81ED-4DB2-BD59-A6C34878D82A}">
                    <a16:rowId xmlns="" xmlns:a16="http://schemas.microsoft.com/office/drawing/2014/main" val="10002"/>
                  </a:ext>
                </a:extLst>
              </a:tr>
              <a:tr h="278130">
                <a:tc>
                  <a:txBody>
                    <a:bodyPr/>
                    <a:lstStyle/>
                    <a:p>
                      <a:r>
                        <a:rPr lang="en-US" sz="3200" dirty="0"/>
                        <a:t>Absence</a:t>
                      </a:r>
                      <a:r>
                        <a:rPr lang="en-US" sz="3200" baseline="0" dirty="0"/>
                        <a:t> of features in column 3</a:t>
                      </a:r>
                      <a:endParaRPr lang="en-US" sz="3200" dirty="0"/>
                    </a:p>
                  </a:txBody>
                  <a:tcPr marL="68580" marR="68580" marT="34290" marB="34290"/>
                </a:tc>
                <a:extLst>
                  <a:ext uri="{0D108BD9-81ED-4DB2-BD59-A6C34878D82A}">
                    <a16:rowId xmlns="" xmlns:a16="http://schemas.microsoft.com/office/drawing/2014/main" val="10003"/>
                  </a:ext>
                </a:extLst>
              </a:tr>
            </a:tbl>
          </a:graphicData>
        </a:graphic>
      </p:graphicFrame>
      <p:pic>
        <p:nvPicPr>
          <p:cNvPr id="5" name="Picture 4"/>
          <p:cNvPicPr>
            <a:picLocks noChangeAspect="1"/>
          </p:cNvPicPr>
          <p:nvPr/>
        </p:nvPicPr>
        <p:blipFill rotWithShape="1">
          <a:blip r:embed="rId3"/>
          <a:srcRect l="9807" t="8469" r="4973" b="3033"/>
          <a:stretch/>
        </p:blipFill>
        <p:spPr>
          <a:xfrm>
            <a:off x="5454195" y="1307803"/>
            <a:ext cx="3247764" cy="2381694"/>
          </a:xfrm>
          <a:prstGeom prst="rect">
            <a:avLst/>
          </a:prstGeom>
        </p:spPr>
      </p:pic>
      <p:pic>
        <p:nvPicPr>
          <p:cNvPr id="6" name="Picture 5"/>
          <p:cNvPicPr>
            <a:picLocks noChangeAspect="1"/>
          </p:cNvPicPr>
          <p:nvPr/>
        </p:nvPicPr>
        <p:blipFill rotWithShape="1">
          <a:blip r:embed="rId4"/>
          <a:srcRect l="8624" t="11133" r="829" b="4258"/>
          <a:stretch/>
        </p:blipFill>
        <p:spPr>
          <a:xfrm>
            <a:off x="5454195" y="3834219"/>
            <a:ext cx="3247764" cy="2938453"/>
          </a:xfrm>
          <a:prstGeom prst="rect">
            <a:avLst/>
          </a:prstGeom>
        </p:spPr>
      </p:pic>
    </p:spTree>
    <p:extLst>
      <p:ext uri="{BB962C8B-B14F-4D97-AF65-F5344CB8AC3E}">
        <p14:creationId xmlns:p14="http://schemas.microsoft.com/office/powerpoint/2010/main" val="2229413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js8.png"/>
          <p:cNvPicPr>
            <a:picLocks noChangeAspect="1"/>
          </p:cNvPicPr>
          <p:nvPr/>
        </p:nvPicPr>
        <p:blipFill>
          <a:blip r:embed="rId3">
            <a:extLst>
              <a:ext uri="{28A0092B-C50C-407E-A947-70E740481C1C}">
                <a14:useLocalDpi xmlns:a14="http://schemas.microsoft.com/office/drawing/2010/main" val="0"/>
              </a:ext>
            </a:extLst>
          </a:blip>
          <a:srcRect l="23334" t="13367" r="25000" b="27818"/>
          <a:stretch>
            <a:fillRect/>
          </a:stretch>
        </p:blipFill>
        <p:spPr bwMode="auto">
          <a:xfrm>
            <a:off x="4457700" y="3429000"/>
            <a:ext cx="472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descr="jsa.png"/>
          <p:cNvPicPr>
            <a:picLocks noChangeAspect="1"/>
          </p:cNvPicPr>
          <p:nvPr/>
        </p:nvPicPr>
        <p:blipFill>
          <a:blip r:embed="rId4">
            <a:extLst>
              <a:ext uri="{28A0092B-C50C-407E-A947-70E740481C1C}">
                <a14:useLocalDpi xmlns:a14="http://schemas.microsoft.com/office/drawing/2010/main" val="0"/>
              </a:ext>
            </a:extLst>
          </a:blip>
          <a:srcRect l="28360" t="19298" r="29140" b="32581"/>
          <a:stretch>
            <a:fillRect/>
          </a:stretch>
        </p:blipFill>
        <p:spPr bwMode="auto">
          <a:xfrm>
            <a:off x="4495800" y="71437"/>
            <a:ext cx="46482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jsb.png"/>
          <p:cNvPicPr>
            <a:picLocks noChangeAspect="1"/>
          </p:cNvPicPr>
          <p:nvPr/>
        </p:nvPicPr>
        <p:blipFill>
          <a:blip r:embed="rId5">
            <a:extLst>
              <a:ext uri="{28A0092B-C50C-407E-A947-70E740481C1C}">
                <a14:useLocalDpi xmlns:a14="http://schemas.microsoft.com/office/drawing/2010/main" val="0"/>
              </a:ext>
            </a:extLst>
          </a:blip>
          <a:srcRect l="27551" t="16666" r="26614" b="29865"/>
          <a:stretch>
            <a:fillRect/>
          </a:stretch>
        </p:blipFill>
        <p:spPr bwMode="auto">
          <a:xfrm>
            <a:off x="0" y="0"/>
            <a:ext cx="4714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p:cNvPicPr>
            <a:picLocks noChangeAspect="1" noChangeArrowheads="1"/>
          </p:cNvPicPr>
          <p:nvPr/>
        </p:nvPicPr>
        <p:blipFill>
          <a:blip r:embed="rId6">
            <a:extLst>
              <a:ext uri="{28A0092B-C50C-407E-A947-70E740481C1C}">
                <a14:useLocalDpi xmlns:a14="http://schemas.microsoft.com/office/drawing/2010/main" val="0"/>
              </a:ext>
            </a:extLst>
          </a:blip>
          <a:srcRect l="56250" t="35938" r="6876" b="28125"/>
          <a:stretch>
            <a:fillRect/>
          </a:stretch>
        </p:blipFill>
        <p:spPr bwMode="auto">
          <a:xfrm>
            <a:off x="0" y="335280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784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400"/>
          <a:stretch/>
        </p:blipFill>
        <p:spPr>
          <a:xfrm>
            <a:off x="183121" y="3217759"/>
            <a:ext cx="2961637" cy="20880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337" t="5623" r="447"/>
          <a:stretch/>
        </p:blipFill>
        <p:spPr>
          <a:xfrm>
            <a:off x="228600" y="905346"/>
            <a:ext cx="2870681" cy="209930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6176"/>
          <a:stretch/>
        </p:blipFill>
        <p:spPr>
          <a:xfrm>
            <a:off x="3276600" y="905347"/>
            <a:ext cx="2808275" cy="201986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3789"/>
          <a:stretch/>
        </p:blipFill>
        <p:spPr>
          <a:xfrm>
            <a:off x="3276600" y="3222358"/>
            <a:ext cx="2808275" cy="2088038"/>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6274"/>
          <a:stretch/>
        </p:blipFill>
        <p:spPr>
          <a:xfrm>
            <a:off x="6236854" y="905347"/>
            <a:ext cx="2738355" cy="2019868"/>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1130" b="1"/>
          <a:stretch/>
        </p:blipFill>
        <p:spPr>
          <a:xfrm>
            <a:off x="6236854" y="3192862"/>
            <a:ext cx="2704642" cy="2046765"/>
          </a:xfrm>
          <a:prstGeom prst="rect">
            <a:avLst/>
          </a:prstGeom>
        </p:spPr>
      </p:pic>
      <p:sp>
        <p:nvSpPr>
          <p:cNvPr id="11" name="TextBox 10"/>
          <p:cNvSpPr txBox="1"/>
          <p:nvPr/>
        </p:nvSpPr>
        <p:spPr>
          <a:xfrm>
            <a:off x="1170855" y="5536056"/>
            <a:ext cx="915635" cy="523220"/>
          </a:xfrm>
          <a:prstGeom prst="rect">
            <a:avLst/>
          </a:prstGeom>
          <a:noFill/>
        </p:spPr>
        <p:txBody>
          <a:bodyPr wrap="none" rtlCol="0">
            <a:spAutoFit/>
          </a:bodyPr>
          <a:lstStyle/>
          <a:p>
            <a:r>
              <a:rPr lang="en-US" sz="2800" dirty="0"/>
              <a:t>2008</a:t>
            </a:r>
          </a:p>
        </p:txBody>
      </p:sp>
      <p:sp>
        <p:nvSpPr>
          <p:cNvPr id="12" name="TextBox 11"/>
          <p:cNvSpPr txBox="1"/>
          <p:nvPr/>
        </p:nvSpPr>
        <p:spPr>
          <a:xfrm>
            <a:off x="3950922" y="5536056"/>
            <a:ext cx="915635" cy="523220"/>
          </a:xfrm>
          <a:prstGeom prst="rect">
            <a:avLst/>
          </a:prstGeom>
          <a:noFill/>
        </p:spPr>
        <p:txBody>
          <a:bodyPr wrap="none" rtlCol="0">
            <a:spAutoFit/>
          </a:bodyPr>
          <a:lstStyle/>
          <a:p>
            <a:r>
              <a:rPr lang="en-US" sz="2800" dirty="0"/>
              <a:t>2014</a:t>
            </a:r>
          </a:p>
        </p:txBody>
      </p:sp>
      <p:sp>
        <p:nvSpPr>
          <p:cNvPr id="13" name="TextBox 12"/>
          <p:cNvSpPr txBox="1"/>
          <p:nvPr/>
        </p:nvSpPr>
        <p:spPr>
          <a:xfrm>
            <a:off x="6963066" y="5507274"/>
            <a:ext cx="915635" cy="523220"/>
          </a:xfrm>
          <a:prstGeom prst="rect">
            <a:avLst/>
          </a:prstGeom>
          <a:noFill/>
        </p:spPr>
        <p:txBody>
          <a:bodyPr wrap="none" rtlCol="0">
            <a:spAutoFit/>
          </a:bodyPr>
          <a:lstStyle/>
          <a:p>
            <a:r>
              <a:rPr lang="en-US" sz="2800" dirty="0"/>
              <a:t>2015</a:t>
            </a:r>
          </a:p>
        </p:txBody>
      </p:sp>
    </p:spTree>
    <p:extLst>
      <p:ext uri="{BB962C8B-B14F-4D97-AF65-F5344CB8AC3E}">
        <p14:creationId xmlns:p14="http://schemas.microsoft.com/office/powerpoint/2010/main" val="2576142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resolution CT Protocol</a:t>
            </a:r>
          </a:p>
        </p:txBody>
      </p:sp>
      <p:sp>
        <p:nvSpPr>
          <p:cNvPr id="3" name="Content Placeholder 2"/>
          <p:cNvSpPr>
            <a:spLocks noGrp="1"/>
          </p:cNvSpPr>
          <p:nvPr>
            <p:ph idx="1"/>
          </p:nvPr>
        </p:nvSpPr>
        <p:spPr>
          <a:xfrm>
            <a:off x="171450" y="1690689"/>
            <a:ext cx="4548468" cy="4534834"/>
          </a:xfrm>
        </p:spPr>
        <p:txBody>
          <a:bodyPr>
            <a:normAutofit fontScale="77500" lnSpcReduction="20000"/>
          </a:bodyPr>
          <a:lstStyle/>
          <a:p>
            <a:r>
              <a:rPr lang="en-US" dirty="0"/>
              <a:t>Standard</a:t>
            </a:r>
          </a:p>
          <a:p>
            <a:pPr lvl="1"/>
            <a:r>
              <a:rPr lang="en-US" dirty="0"/>
              <a:t>Slice thickness:  3 mm </a:t>
            </a:r>
          </a:p>
          <a:p>
            <a:pPr lvl="1"/>
            <a:r>
              <a:rPr lang="en-US" dirty="0"/>
              <a:t>Reconstruction increment:  2 mm </a:t>
            </a:r>
          </a:p>
          <a:p>
            <a:pPr lvl="1"/>
            <a:r>
              <a:rPr lang="en-US" dirty="0"/>
              <a:t>Coronal reconstructions</a:t>
            </a:r>
          </a:p>
          <a:p>
            <a:pPr lvl="1"/>
            <a:endParaRPr lang="en-US" dirty="0"/>
          </a:p>
          <a:p>
            <a:r>
              <a:rPr lang="en-US" dirty="0"/>
              <a:t>Inspiration</a:t>
            </a:r>
          </a:p>
          <a:p>
            <a:pPr lvl="1"/>
            <a:r>
              <a:rPr lang="en-US" dirty="0"/>
              <a:t>Imaged supine</a:t>
            </a:r>
          </a:p>
          <a:p>
            <a:pPr lvl="1"/>
            <a:r>
              <a:rPr lang="en-US" dirty="0"/>
              <a:t>Slice thickness:  1 mm</a:t>
            </a:r>
          </a:p>
          <a:p>
            <a:pPr lvl="1"/>
            <a:r>
              <a:rPr lang="en-US" dirty="0"/>
              <a:t>Reconstruction increment:  10 mm</a:t>
            </a:r>
          </a:p>
          <a:p>
            <a:pPr lvl="1"/>
            <a:r>
              <a:rPr lang="en-US" b="1" dirty="0"/>
              <a:t>used to reconstruct coronals</a:t>
            </a:r>
          </a:p>
          <a:p>
            <a:pPr lvl="1"/>
            <a:endParaRPr lang="en-US" dirty="0"/>
          </a:p>
          <a:p>
            <a:r>
              <a:rPr lang="en-US" dirty="0"/>
              <a:t>Expiration</a:t>
            </a:r>
          </a:p>
          <a:p>
            <a:pPr lvl="1"/>
            <a:r>
              <a:rPr lang="en-US" dirty="0"/>
              <a:t>Imaged supine, </a:t>
            </a:r>
            <a:r>
              <a:rPr lang="en-US" b="1" dirty="0"/>
              <a:t>sequential acquisition</a:t>
            </a:r>
            <a:endParaRPr lang="en-US" dirty="0"/>
          </a:p>
          <a:p>
            <a:pPr lvl="1"/>
            <a:r>
              <a:rPr lang="en-US" dirty="0"/>
              <a:t>Slice thickness:  1mm</a:t>
            </a:r>
          </a:p>
          <a:p>
            <a:pPr lvl="1"/>
            <a:r>
              <a:rPr lang="en-US" dirty="0"/>
              <a:t>Reconstruction increment: 10 mm</a:t>
            </a:r>
          </a:p>
          <a:p>
            <a:pPr lvl="1"/>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154470" y="4172792"/>
            <a:ext cx="3360880" cy="2604060"/>
          </a:xfrm>
          <a:prstGeom prst="rect">
            <a:avLst/>
          </a:prstGeom>
        </p:spPr>
      </p:pic>
      <p:pic>
        <p:nvPicPr>
          <p:cNvPr id="5" name="Picture 4"/>
          <p:cNvPicPr>
            <a:picLocks noChangeAspect="1"/>
          </p:cNvPicPr>
          <p:nvPr/>
        </p:nvPicPr>
        <p:blipFill>
          <a:blip r:embed="rId4"/>
          <a:stretch>
            <a:fillRect/>
          </a:stretch>
        </p:blipFill>
        <p:spPr>
          <a:xfrm>
            <a:off x="5154470" y="1435466"/>
            <a:ext cx="3360880" cy="2607923"/>
          </a:xfrm>
          <a:prstGeom prst="rect">
            <a:avLst/>
          </a:prstGeom>
        </p:spPr>
      </p:pic>
    </p:spTree>
    <p:extLst>
      <p:ext uri="{BB962C8B-B14F-4D97-AF65-F5344CB8AC3E}">
        <p14:creationId xmlns:p14="http://schemas.microsoft.com/office/powerpoint/2010/main" val="32552458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287" y="126856"/>
            <a:ext cx="3553335" cy="319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23" y="3493978"/>
            <a:ext cx="3827518" cy="308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374" y="3493977"/>
            <a:ext cx="3691162" cy="308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348" y="116897"/>
            <a:ext cx="3772492"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7348" y="2947965"/>
            <a:ext cx="652743" cy="369332"/>
          </a:xfrm>
          <a:prstGeom prst="rect">
            <a:avLst/>
          </a:prstGeom>
          <a:solidFill>
            <a:schemeClr val="bg1">
              <a:lumMod val="95000"/>
              <a:lumOff val="5000"/>
            </a:schemeClr>
          </a:solidFill>
        </p:spPr>
        <p:txBody>
          <a:bodyPr wrap="none" rtlCol="0">
            <a:spAutoFit/>
          </a:bodyPr>
          <a:lstStyle/>
          <a:p>
            <a:r>
              <a:rPr lang="en-US" dirty="0"/>
              <a:t>2009</a:t>
            </a:r>
          </a:p>
        </p:txBody>
      </p:sp>
      <p:sp>
        <p:nvSpPr>
          <p:cNvPr id="9" name="TextBox 8"/>
          <p:cNvSpPr txBox="1"/>
          <p:nvPr/>
        </p:nvSpPr>
        <p:spPr>
          <a:xfrm>
            <a:off x="4784287" y="2969173"/>
            <a:ext cx="652743" cy="369332"/>
          </a:xfrm>
          <a:prstGeom prst="rect">
            <a:avLst/>
          </a:prstGeom>
          <a:solidFill>
            <a:schemeClr val="bg1">
              <a:lumMod val="95000"/>
              <a:lumOff val="5000"/>
            </a:schemeClr>
          </a:solidFill>
        </p:spPr>
        <p:txBody>
          <a:bodyPr wrap="none" rtlCol="0">
            <a:spAutoFit/>
          </a:bodyPr>
          <a:lstStyle/>
          <a:p>
            <a:r>
              <a:rPr lang="en-US" dirty="0"/>
              <a:t>2011</a:t>
            </a:r>
          </a:p>
        </p:txBody>
      </p:sp>
      <p:sp>
        <p:nvSpPr>
          <p:cNvPr id="10" name="TextBox 9"/>
          <p:cNvSpPr txBox="1"/>
          <p:nvPr/>
        </p:nvSpPr>
        <p:spPr>
          <a:xfrm>
            <a:off x="542323" y="6211937"/>
            <a:ext cx="652743" cy="369332"/>
          </a:xfrm>
          <a:prstGeom prst="rect">
            <a:avLst/>
          </a:prstGeom>
          <a:solidFill>
            <a:schemeClr val="bg1">
              <a:lumMod val="95000"/>
              <a:lumOff val="5000"/>
            </a:schemeClr>
          </a:solidFill>
        </p:spPr>
        <p:txBody>
          <a:bodyPr wrap="none" rtlCol="0">
            <a:spAutoFit/>
          </a:bodyPr>
          <a:lstStyle/>
          <a:p>
            <a:r>
              <a:rPr lang="en-US" dirty="0"/>
              <a:t>2012</a:t>
            </a:r>
          </a:p>
        </p:txBody>
      </p:sp>
      <p:sp>
        <p:nvSpPr>
          <p:cNvPr id="11" name="TextBox 10"/>
          <p:cNvSpPr txBox="1"/>
          <p:nvPr/>
        </p:nvSpPr>
        <p:spPr>
          <a:xfrm>
            <a:off x="4734374" y="6211937"/>
            <a:ext cx="652743" cy="369332"/>
          </a:xfrm>
          <a:prstGeom prst="rect">
            <a:avLst/>
          </a:prstGeom>
          <a:solidFill>
            <a:schemeClr val="bg1">
              <a:lumMod val="95000"/>
              <a:lumOff val="5000"/>
            </a:schemeClr>
          </a:solidFill>
        </p:spPr>
        <p:txBody>
          <a:bodyPr wrap="none" rtlCol="0">
            <a:spAutoFit/>
          </a:bodyPr>
          <a:lstStyle/>
          <a:p>
            <a:r>
              <a:rPr lang="en-US" dirty="0"/>
              <a:t>2014</a:t>
            </a:r>
          </a:p>
        </p:txBody>
      </p:sp>
    </p:spTree>
    <p:extLst>
      <p:ext uri="{BB962C8B-B14F-4D97-AF65-F5344CB8AC3E}">
        <p14:creationId xmlns:p14="http://schemas.microsoft.com/office/powerpoint/2010/main" val="96891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8167438"/>
              </p:ext>
            </p:extLst>
          </p:nvPr>
        </p:nvGraphicFramePr>
        <p:xfrm>
          <a:off x="152400" y="1295400"/>
          <a:ext cx="4495800" cy="4709160"/>
        </p:xfrm>
        <a:graphic>
          <a:graphicData uri="http://schemas.openxmlformats.org/drawingml/2006/table">
            <a:tbl>
              <a:tblPr firstRow="1" bandRow="1">
                <a:tableStyleId>{F5AB1C69-6EDB-4FF4-983F-18BD219EF322}</a:tableStyleId>
              </a:tblPr>
              <a:tblGrid>
                <a:gridCol w="4495800">
                  <a:extLst>
                    <a:ext uri="{9D8B030D-6E8A-4147-A177-3AD203B41FA5}">
                      <a16:colId xmlns="" xmlns:a16="http://schemas.microsoft.com/office/drawing/2014/main" val="20000"/>
                    </a:ext>
                  </a:extLst>
                </a:gridCol>
              </a:tblGrid>
              <a:tr h="96679">
                <a:tc>
                  <a:txBody>
                    <a:bodyPr/>
                    <a:lstStyle/>
                    <a:p>
                      <a:r>
                        <a:rPr lang="en-US" sz="2400" dirty="0"/>
                        <a:t>Inconsistent</a:t>
                      </a:r>
                      <a:r>
                        <a:rPr lang="en-US" sz="2400" baseline="0" dirty="0"/>
                        <a:t> with UIP (only 1)</a:t>
                      </a:r>
                      <a:endParaRPr lang="en-US" sz="2400" dirty="0"/>
                    </a:p>
                  </a:txBody>
                  <a:tcPr marL="68580" marR="68580" marT="34290" marB="34290"/>
                </a:tc>
                <a:extLst>
                  <a:ext uri="{0D108BD9-81ED-4DB2-BD59-A6C34878D82A}">
                    <a16:rowId xmlns="" xmlns:a16="http://schemas.microsoft.com/office/drawing/2014/main" val="10000"/>
                  </a:ext>
                </a:extLst>
              </a:tr>
              <a:tr h="278130">
                <a:tc>
                  <a:txBody>
                    <a:bodyPr/>
                    <a:lstStyle/>
                    <a:p>
                      <a:r>
                        <a:rPr lang="en-US" sz="2400" dirty="0"/>
                        <a:t>Upper or </a:t>
                      </a:r>
                      <a:r>
                        <a:rPr lang="en-US" sz="2400" dirty="0" err="1"/>
                        <a:t>midlung</a:t>
                      </a:r>
                      <a:r>
                        <a:rPr lang="en-US" sz="2400" dirty="0"/>
                        <a:t> predominance</a:t>
                      </a:r>
                    </a:p>
                  </a:txBody>
                  <a:tcPr marL="68580" marR="68580" marT="34290" marB="34290"/>
                </a:tc>
                <a:extLst>
                  <a:ext uri="{0D108BD9-81ED-4DB2-BD59-A6C34878D82A}">
                    <a16:rowId xmlns="" xmlns:a16="http://schemas.microsoft.com/office/drawing/2014/main" val="10001"/>
                  </a:ext>
                </a:extLst>
              </a:tr>
              <a:tr h="278130">
                <a:tc>
                  <a:txBody>
                    <a:bodyPr/>
                    <a:lstStyle/>
                    <a:p>
                      <a:r>
                        <a:rPr lang="en-US" sz="2400" dirty="0" err="1"/>
                        <a:t>Peribronchovascular</a:t>
                      </a:r>
                      <a:r>
                        <a:rPr lang="en-US" sz="2400" baseline="0" dirty="0"/>
                        <a:t> predominance</a:t>
                      </a:r>
                      <a:endParaRPr lang="en-US" sz="2400" dirty="0"/>
                    </a:p>
                  </a:txBody>
                  <a:tcPr marL="68580" marR="68580" marT="34290" marB="34290"/>
                </a:tc>
                <a:extLst>
                  <a:ext uri="{0D108BD9-81ED-4DB2-BD59-A6C34878D82A}">
                    <a16:rowId xmlns="" xmlns:a16="http://schemas.microsoft.com/office/drawing/2014/main" val="10002"/>
                  </a:ext>
                </a:extLst>
              </a:tr>
              <a:tr h="278130">
                <a:tc>
                  <a:txBody>
                    <a:bodyPr/>
                    <a:lstStyle/>
                    <a:p>
                      <a:r>
                        <a:rPr lang="en-US" sz="2400" dirty="0"/>
                        <a:t>Extensive GGO (&gt; reticular)</a:t>
                      </a:r>
                    </a:p>
                  </a:txBody>
                  <a:tcPr marL="68580" marR="68580" marT="34290" marB="34290"/>
                </a:tc>
                <a:extLst>
                  <a:ext uri="{0D108BD9-81ED-4DB2-BD59-A6C34878D82A}">
                    <a16:rowId xmlns="" xmlns:a16="http://schemas.microsoft.com/office/drawing/2014/main" val="10003"/>
                  </a:ext>
                </a:extLst>
              </a:tr>
              <a:tr h="480060">
                <a:tc>
                  <a:txBody>
                    <a:bodyPr/>
                    <a:lstStyle/>
                    <a:p>
                      <a:r>
                        <a:rPr lang="en-US" sz="2400" dirty="0"/>
                        <a:t>Profuse</a:t>
                      </a:r>
                      <a:r>
                        <a:rPr lang="en-US" sz="2400" baseline="0" dirty="0"/>
                        <a:t> micronodules (bilateral, predominant upper lobes)</a:t>
                      </a:r>
                      <a:endParaRPr lang="en-US" sz="2400" dirty="0"/>
                    </a:p>
                  </a:txBody>
                  <a:tcPr marL="68580" marR="68580" marT="34290" marB="34290"/>
                </a:tc>
                <a:extLst>
                  <a:ext uri="{0D108BD9-81ED-4DB2-BD59-A6C34878D82A}">
                    <a16:rowId xmlns="" xmlns:a16="http://schemas.microsoft.com/office/drawing/2014/main" val="10004"/>
                  </a:ext>
                </a:extLst>
              </a:tr>
              <a:tr h="480060">
                <a:tc>
                  <a:txBody>
                    <a:bodyPr/>
                    <a:lstStyle/>
                    <a:p>
                      <a:r>
                        <a:rPr lang="en-US" sz="2400" dirty="0"/>
                        <a:t>Discrete</a:t>
                      </a:r>
                      <a:r>
                        <a:rPr lang="en-US" sz="2400" baseline="0" dirty="0"/>
                        <a:t> cysts </a:t>
                      </a:r>
                      <a:endParaRPr lang="en-US" sz="2400" dirty="0"/>
                    </a:p>
                  </a:txBody>
                  <a:tcPr marL="68580" marR="68580" marT="34290" marB="34290"/>
                </a:tc>
                <a:extLst>
                  <a:ext uri="{0D108BD9-81ED-4DB2-BD59-A6C34878D82A}">
                    <a16:rowId xmlns="" xmlns:a16="http://schemas.microsoft.com/office/drawing/2014/main" val="10005"/>
                  </a:ext>
                </a:extLst>
              </a:tr>
              <a:tr h="278130">
                <a:tc>
                  <a:txBody>
                    <a:bodyPr/>
                    <a:lstStyle/>
                    <a:p>
                      <a:r>
                        <a:rPr lang="en-US" sz="2400" dirty="0"/>
                        <a:t>Consolidation</a:t>
                      </a:r>
                      <a:r>
                        <a:rPr lang="en-US" sz="2400" baseline="0" dirty="0"/>
                        <a:t> </a:t>
                      </a:r>
                      <a:endParaRPr lang="en-US" sz="2400" dirty="0"/>
                    </a:p>
                  </a:txBody>
                  <a:tcPr marL="68580" marR="68580" marT="34290" marB="34290"/>
                </a:tc>
                <a:extLst>
                  <a:ext uri="{0D108BD9-81ED-4DB2-BD59-A6C34878D82A}">
                    <a16:rowId xmlns="" xmlns:a16="http://schemas.microsoft.com/office/drawing/2014/main" val="10006"/>
                  </a:ext>
                </a:extLst>
              </a:tr>
              <a:tr h="891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mosaic attenuation/air trapping (in 3 or more lobes)</a:t>
                      </a:r>
                      <a:endParaRPr lang="en-US" sz="2400" dirty="0"/>
                    </a:p>
                  </a:txBody>
                  <a:tcPr marL="68580" marR="68580" marT="34290" marB="34290"/>
                </a:tc>
                <a:extLst>
                  <a:ext uri="{0D108BD9-81ED-4DB2-BD59-A6C34878D82A}">
                    <a16:rowId xmlns="" xmlns:a16="http://schemas.microsoft.com/office/drawing/2014/main" val="10007"/>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921" y="387291"/>
            <a:ext cx="3611732" cy="2765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49" y="3273444"/>
            <a:ext cx="3562675" cy="295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54058" y="6352953"/>
            <a:ext cx="3137049" cy="276999"/>
          </a:xfrm>
          <a:prstGeom prst="rect">
            <a:avLst/>
          </a:prstGeom>
          <a:noFill/>
        </p:spPr>
        <p:txBody>
          <a:bodyPr wrap="square" rtlCol="0">
            <a:spAutoFit/>
          </a:bodyPr>
          <a:lstStyle/>
          <a:p>
            <a:r>
              <a:rPr lang="en-US" sz="1200" dirty="0"/>
              <a:t>Combined pulmonary fibrosis and emphysema </a:t>
            </a:r>
          </a:p>
        </p:txBody>
      </p:sp>
    </p:spTree>
    <p:extLst>
      <p:ext uri="{BB962C8B-B14F-4D97-AF65-F5344CB8AC3E}">
        <p14:creationId xmlns:p14="http://schemas.microsoft.com/office/powerpoint/2010/main" val="2971720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3650069"/>
              </p:ext>
            </p:extLst>
          </p:nvPr>
        </p:nvGraphicFramePr>
        <p:xfrm>
          <a:off x="373438" y="1295400"/>
          <a:ext cx="4495800" cy="4709160"/>
        </p:xfrm>
        <a:graphic>
          <a:graphicData uri="http://schemas.openxmlformats.org/drawingml/2006/table">
            <a:tbl>
              <a:tblPr firstRow="1" bandRow="1">
                <a:tableStyleId>{F5AB1C69-6EDB-4FF4-983F-18BD219EF322}</a:tableStyleId>
              </a:tblPr>
              <a:tblGrid>
                <a:gridCol w="4495800">
                  <a:extLst>
                    <a:ext uri="{9D8B030D-6E8A-4147-A177-3AD203B41FA5}">
                      <a16:colId xmlns="" xmlns:a16="http://schemas.microsoft.com/office/drawing/2014/main" val="20000"/>
                    </a:ext>
                  </a:extLst>
                </a:gridCol>
              </a:tblGrid>
              <a:tr h="358140">
                <a:tc>
                  <a:txBody>
                    <a:bodyPr/>
                    <a:lstStyle/>
                    <a:p>
                      <a:r>
                        <a:rPr lang="en-US" sz="2400" dirty="0"/>
                        <a:t>Inconsistent</a:t>
                      </a:r>
                      <a:r>
                        <a:rPr lang="en-US" sz="2400" baseline="0" dirty="0"/>
                        <a:t> with UIP (only 1)</a:t>
                      </a:r>
                      <a:endParaRPr lang="en-US" sz="2400" dirty="0"/>
                    </a:p>
                  </a:txBody>
                  <a:tcPr marL="68580" marR="68580" marT="34290" marB="34290"/>
                </a:tc>
                <a:extLst>
                  <a:ext uri="{0D108BD9-81ED-4DB2-BD59-A6C34878D82A}">
                    <a16:rowId xmlns="" xmlns:a16="http://schemas.microsoft.com/office/drawing/2014/main" val="10000"/>
                  </a:ext>
                </a:extLst>
              </a:tr>
              <a:tr h="278130">
                <a:tc>
                  <a:txBody>
                    <a:bodyPr/>
                    <a:lstStyle/>
                    <a:p>
                      <a:r>
                        <a:rPr lang="en-US" sz="2400" dirty="0"/>
                        <a:t>Upper or </a:t>
                      </a:r>
                      <a:r>
                        <a:rPr lang="en-US" sz="2400" dirty="0" err="1"/>
                        <a:t>midlung</a:t>
                      </a:r>
                      <a:r>
                        <a:rPr lang="en-US" sz="2400" dirty="0"/>
                        <a:t> predominance</a:t>
                      </a:r>
                    </a:p>
                  </a:txBody>
                  <a:tcPr marL="68580" marR="68580" marT="34290" marB="34290"/>
                </a:tc>
                <a:extLst>
                  <a:ext uri="{0D108BD9-81ED-4DB2-BD59-A6C34878D82A}">
                    <a16:rowId xmlns="" xmlns:a16="http://schemas.microsoft.com/office/drawing/2014/main" val="10001"/>
                  </a:ext>
                </a:extLst>
              </a:tr>
              <a:tr h="278130">
                <a:tc>
                  <a:txBody>
                    <a:bodyPr/>
                    <a:lstStyle/>
                    <a:p>
                      <a:r>
                        <a:rPr lang="en-US" sz="2400" dirty="0" err="1"/>
                        <a:t>Peribronchovascular</a:t>
                      </a:r>
                      <a:r>
                        <a:rPr lang="en-US" sz="2400" baseline="0" dirty="0"/>
                        <a:t> predominance</a:t>
                      </a:r>
                      <a:endParaRPr lang="en-US" sz="2400" dirty="0"/>
                    </a:p>
                  </a:txBody>
                  <a:tcPr marL="68580" marR="68580" marT="34290" marB="34290"/>
                </a:tc>
                <a:extLst>
                  <a:ext uri="{0D108BD9-81ED-4DB2-BD59-A6C34878D82A}">
                    <a16:rowId xmlns="" xmlns:a16="http://schemas.microsoft.com/office/drawing/2014/main" val="10002"/>
                  </a:ext>
                </a:extLst>
              </a:tr>
              <a:tr h="278130">
                <a:tc>
                  <a:txBody>
                    <a:bodyPr/>
                    <a:lstStyle/>
                    <a:p>
                      <a:r>
                        <a:rPr lang="en-US" sz="2400" dirty="0"/>
                        <a:t>Extensive GGO (&gt; reticular)</a:t>
                      </a:r>
                    </a:p>
                  </a:txBody>
                  <a:tcPr marL="68580" marR="68580" marT="34290" marB="34290"/>
                </a:tc>
                <a:extLst>
                  <a:ext uri="{0D108BD9-81ED-4DB2-BD59-A6C34878D82A}">
                    <a16:rowId xmlns="" xmlns:a16="http://schemas.microsoft.com/office/drawing/2014/main" val="10003"/>
                  </a:ext>
                </a:extLst>
              </a:tr>
              <a:tr h="480060">
                <a:tc>
                  <a:txBody>
                    <a:bodyPr/>
                    <a:lstStyle/>
                    <a:p>
                      <a:r>
                        <a:rPr lang="en-US" sz="2400" dirty="0"/>
                        <a:t>Profuse</a:t>
                      </a:r>
                      <a:r>
                        <a:rPr lang="en-US" sz="2400" baseline="0" dirty="0"/>
                        <a:t> micronodules (bilateral, predominant upper lobes)</a:t>
                      </a:r>
                      <a:endParaRPr lang="en-US" sz="2400" dirty="0"/>
                    </a:p>
                  </a:txBody>
                  <a:tcPr marL="68580" marR="68580" marT="34290" marB="34290"/>
                </a:tc>
                <a:extLst>
                  <a:ext uri="{0D108BD9-81ED-4DB2-BD59-A6C34878D82A}">
                    <a16:rowId xmlns="" xmlns:a16="http://schemas.microsoft.com/office/drawing/2014/main" val="10004"/>
                  </a:ext>
                </a:extLst>
              </a:tr>
              <a:tr h="480060">
                <a:tc>
                  <a:txBody>
                    <a:bodyPr/>
                    <a:lstStyle/>
                    <a:p>
                      <a:r>
                        <a:rPr lang="en-US" sz="2400" dirty="0"/>
                        <a:t>Discrete</a:t>
                      </a:r>
                      <a:r>
                        <a:rPr lang="en-US" sz="2400" baseline="0" dirty="0"/>
                        <a:t> cysts </a:t>
                      </a:r>
                      <a:endParaRPr lang="en-US" sz="2400" dirty="0"/>
                    </a:p>
                  </a:txBody>
                  <a:tcPr marL="68580" marR="68580" marT="34290" marB="34290"/>
                </a:tc>
                <a:extLst>
                  <a:ext uri="{0D108BD9-81ED-4DB2-BD59-A6C34878D82A}">
                    <a16:rowId xmlns="" xmlns:a16="http://schemas.microsoft.com/office/drawing/2014/main" val="10005"/>
                  </a:ext>
                </a:extLst>
              </a:tr>
              <a:tr h="278130">
                <a:tc>
                  <a:txBody>
                    <a:bodyPr/>
                    <a:lstStyle/>
                    <a:p>
                      <a:r>
                        <a:rPr lang="en-US" sz="2400" dirty="0"/>
                        <a:t>Consolidation</a:t>
                      </a:r>
                      <a:r>
                        <a:rPr lang="en-US" sz="2400" baseline="0" dirty="0"/>
                        <a:t> </a:t>
                      </a:r>
                      <a:endParaRPr lang="en-US" sz="2400" dirty="0"/>
                    </a:p>
                  </a:txBody>
                  <a:tcPr marL="68580" marR="68580" marT="34290" marB="34290"/>
                </a:tc>
                <a:extLst>
                  <a:ext uri="{0D108BD9-81ED-4DB2-BD59-A6C34878D82A}">
                    <a16:rowId xmlns="" xmlns:a16="http://schemas.microsoft.com/office/drawing/2014/main" val="10006"/>
                  </a:ext>
                </a:extLst>
              </a:tr>
              <a:tr h="891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mosaic attenuation/air trapping (in 3 or more lobes)</a:t>
                      </a:r>
                      <a:endParaRPr lang="en-US" sz="2400" dirty="0"/>
                    </a:p>
                  </a:txBody>
                  <a:tcPr marL="68580" marR="68580" marT="34290" marB="34290"/>
                </a:tc>
                <a:extLst>
                  <a:ext uri="{0D108BD9-81ED-4DB2-BD59-A6C34878D82A}">
                    <a16:rowId xmlns="" xmlns:a16="http://schemas.microsoft.com/office/drawing/2014/main" val="10007"/>
                  </a:ext>
                </a:extLst>
              </a:tr>
            </a:tbl>
          </a:graphicData>
        </a:graphic>
      </p:graphicFrame>
      <p:pic>
        <p:nvPicPr>
          <p:cNvPr id="5" name="Picture 3" descr="ma2_20"/>
          <p:cNvPicPr>
            <a:picLocks noChangeAspect="1" noChangeArrowheads="1"/>
          </p:cNvPicPr>
          <p:nvPr/>
        </p:nvPicPr>
        <p:blipFill>
          <a:blip r:embed="rId3">
            <a:extLst>
              <a:ext uri="{28A0092B-C50C-407E-A947-70E740481C1C}">
                <a14:useLocalDpi xmlns:a14="http://schemas.microsoft.com/office/drawing/2010/main" val="0"/>
              </a:ext>
            </a:extLst>
          </a:blip>
          <a:srcRect l="14566" t="32283" r="18654" b="21379"/>
          <a:stretch>
            <a:fillRect/>
          </a:stretch>
        </p:blipFill>
        <p:spPr bwMode="auto">
          <a:xfrm>
            <a:off x="5124450" y="802758"/>
            <a:ext cx="3665960" cy="254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a4_28"/>
          <p:cNvPicPr>
            <a:picLocks noChangeAspect="1" noChangeArrowheads="1"/>
          </p:cNvPicPr>
          <p:nvPr/>
        </p:nvPicPr>
        <p:blipFill>
          <a:blip r:embed="rId4">
            <a:extLst>
              <a:ext uri="{28A0092B-C50C-407E-A947-70E740481C1C}">
                <a14:useLocalDpi xmlns:a14="http://schemas.microsoft.com/office/drawing/2010/main" val="0"/>
              </a:ext>
            </a:extLst>
          </a:blip>
          <a:srcRect l="12265" t="29131" r="15503" b="17717"/>
          <a:stretch>
            <a:fillRect/>
          </a:stretch>
        </p:blipFill>
        <p:spPr bwMode="auto">
          <a:xfrm>
            <a:off x="5165606" y="3437506"/>
            <a:ext cx="362480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379091" y="6352953"/>
            <a:ext cx="1595328" cy="276999"/>
          </a:xfrm>
          <a:prstGeom prst="rect">
            <a:avLst/>
          </a:prstGeom>
          <a:noFill/>
        </p:spPr>
        <p:txBody>
          <a:bodyPr wrap="square" rtlCol="0">
            <a:spAutoFit/>
          </a:bodyPr>
          <a:lstStyle/>
          <a:p>
            <a:r>
              <a:rPr lang="en-US" sz="1200" dirty="0"/>
              <a:t>Organizing pneumonia</a:t>
            </a:r>
          </a:p>
        </p:txBody>
      </p:sp>
    </p:spTree>
    <p:extLst>
      <p:ext uri="{BB962C8B-B14F-4D97-AF65-F5344CB8AC3E}">
        <p14:creationId xmlns:p14="http://schemas.microsoft.com/office/powerpoint/2010/main" val="3675648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1681219"/>
              </p:ext>
            </p:extLst>
          </p:nvPr>
        </p:nvGraphicFramePr>
        <p:xfrm>
          <a:off x="152400" y="1295400"/>
          <a:ext cx="4495800" cy="4709160"/>
        </p:xfrm>
        <a:graphic>
          <a:graphicData uri="http://schemas.openxmlformats.org/drawingml/2006/table">
            <a:tbl>
              <a:tblPr firstRow="1" bandRow="1">
                <a:tableStyleId>{F5AB1C69-6EDB-4FF4-983F-18BD219EF322}</a:tableStyleId>
              </a:tblPr>
              <a:tblGrid>
                <a:gridCol w="4495800">
                  <a:extLst>
                    <a:ext uri="{9D8B030D-6E8A-4147-A177-3AD203B41FA5}">
                      <a16:colId xmlns="" xmlns:a16="http://schemas.microsoft.com/office/drawing/2014/main" val="20000"/>
                    </a:ext>
                  </a:extLst>
                </a:gridCol>
              </a:tblGrid>
              <a:tr h="96679">
                <a:tc>
                  <a:txBody>
                    <a:bodyPr/>
                    <a:lstStyle/>
                    <a:p>
                      <a:r>
                        <a:rPr lang="en-US" sz="2400" dirty="0"/>
                        <a:t>Inconsistent</a:t>
                      </a:r>
                      <a:r>
                        <a:rPr lang="en-US" sz="2400" baseline="0" dirty="0"/>
                        <a:t> with UIP (only 1)</a:t>
                      </a:r>
                      <a:endParaRPr lang="en-US" sz="2400" dirty="0"/>
                    </a:p>
                  </a:txBody>
                  <a:tcPr marL="68580" marR="68580" marT="34290" marB="34290"/>
                </a:tc>
                <a:extLst>
                  <a:ext uri="{0D108BD9-81ED-4DB2-BD59-A6C34878D82A}">
                    <a16:rowId xmlns="" xmlns:a16="http://schemas.microsoft.com/office/drawing/2014/main" val="10000"/>
                  </a:ext>
                </a:extLst>
              </a:tr>
              <a:tr h="278130">
                <a:tc>
                  <a:txBody>
                    <a:bodyPr/>
                    <a:lstStyle/>
                    <a:p>
                      <a:r>
                        <a:rPr lang="en-US" sz="2400" dirty="0"/>
                        <a:t>Upper or </a:t>
                      </a:r>
                      <a:r>
                        <a:rPr lang="en-US" sz="2400" dirty="0" err="1"/>
                        <a:t>midlung</a:t>
                      </a:r>
                      <a:r>
                        <a:rPr lang="en-US" sz="2400" dirty="0"/>
                        <a:t> predominance</a:t>
                      </a:r>
                    </a:p>
                  </a:txBody>
                  <a:tcPr marL="68580" marR="68580" marT="34290" marB="34290"/>
                </a:tc>
                <a:extLst>
                  <a:ext uri="{0D108BD9-81ED-4DB2-BD59-A6C34878D82A}">
                    <a16:rowId xmlns="" xmlns:a16="http://schemas.microsoft.com/office/drawing/2014/main" val="10001"/>
                  </a:ext>
                </a:extLst>
              </a:tr>
              <a:tr h="278130">
                <a:tc>
                  <a:txBody>
                    <a:bodyPr/>
                    <a:lstStyle/>
                    <a:p>
                      <a:r>
                        <a:rPr lang="en-US" sz="2400" dirty="0" err="1"/>
                        <a:t>Peribronchovascular</a:t>
                      </a:r>
                      <a:r>
                        <a:rPr lang="en-US" sz="2400" baseline="0" dirty="0"/>
                        <a:t> predominance</a:t>
                      </a:r>
                      <a:endParaRPr lang="en-US" sz="2400" dirty="0"/>
                    </a:p>
                  </a:txBody>
                  <a:tcPr marL="68580" marR="68580" marT="34290" marB="34290"/>
                </a:tc>
                <a:extLst>
                  <a:ext uri="{0D108BD9-81ED-4DB2-BD59-A6C34878D82A}">
                    <a16:rowId xmlns="" xmlns:a16="http://schemas.microsoft.com/office/drawing/2014/main" val="10002"/>
                  </a:ext>
                </a:extLst>
              </a:tr>
              <a:tr h="278130">
                <a:tc>
                  <a:txBody>
                    <a:bodyPr/>
                    <a:lstStyle/>
                    <a:p>
                      <a:r>
                        <a:rPr lang="en-US" sz="2400" dirty="0"/>
                        <a:t>Extensive GGO (&gt; reticular)</a:t>
                      </a:r>
                    </a:p>
                  </a:txBody>
                  <a:tcPr marL="68580" marR="68580" marT="34290" marB="34290"/>
                </a:tc>
                <a:extLst>
                  <a:ext uri="{0D108BD9-81ED-4DB2-BD59-A6C34878D82A}">
                    <a16:rowId xmlns="" xmlns:a16="http://schemas.microsoft.com/office/drawing/2014/main" val="10003"/>
                  </a:ext>
                </a:extLst>
              </a:tr>
              <a:tr h="480060">
                <a:tc>
                  <a:txBody>
                    <a:bodyPr/>
                    <a:lstStyle/>
                    <a:p>
                      <a:r>
                        <a:rPr lang="en-US" sz="2400" dirty="0"/>
                        <a:t>Profuse</a:t>
                      </a:r>
                      <a:r>
                        <a:rPr lang="en-US" sz="2400" baseline="0" dirty="0"/>
                        <a:t> micronodules (bilateral, predominant upper lobes)</a:t>
                      </a:r>
                      <a:endParaRPr lang="en-US" sz="2400" dirty="0"/>
                    </a:p>
                  </a:txBody>
                  <a:tcPr marL="68580" marR="68580" marT="34290" marB="34290"/>
                </a:tc>
                <a:extLst>
                  <a:ext uri="{0D108BD9-81ED-4DB2-BD59-A6C34878D82A}">
                    <a16:rowId xmlns="" xmlns:a16="http://schemas.microsoft.com/office/drawing/2014/main" val="10004"/>
                  </a:ext>
                </a:extLst>
              </a:tr>
              <a:tr h="480060">
                <a:tc>
                  <a:txBody>
                    <a:bodyPr/>
                    <a:lstStyle/>
                    <a:p>
                      <a:r>
                        <a:rPr lang="en-US" sz="2400" dirty="0"/>
                        <a:t>Discrete</a:t>
                      </a:r>
                      <a:r>
                        <a:rPr lang="en-US" sz="2400" baseline="0" dirty="0"/>
                        <a:t> cysts </a:t>
                      </a:r>
                      <a:endParaRPr lang="en-US" sz="2400" dirty="0"/>
                    </a:p>
                  </a:txBody>
                  <a:tcPr marL="68580" marR="68580" marT="34290" marB="34290"/>
                </a:tc>
                <a:extLst>
                  <a:ext uri="{0D108BD9-81ED-4DB2-BD59-A6C34878D82A}">
                    <a16:rowId xmlns="" xmlns:a16="http://schemas.microsoft.com/office/drawing/2014/main" val="10005"/>
                  </a:ext>
                </a:extLst>
              </a:tr>
              <a:tr h="278130">
                <a:tc>
                  <a:txBody>
                    <a:bodyPr/>
                    <a:lstStyle/>
                    <a:p>
                      <a:r>
                        <a:rPr lang="en-US" sz="2400" dirty="0"/>
                        <a:t>Consolidation</a:t>
                      </a:r>
                      <a:r>
                        <a:rPr lang="en-US" sz="2400" baseline="0" dirty="0"/>
                        <a:t> </a:t>
                      </a:r>
                      <a:endParaRPr lang="en-US" sz="2400" dirty="0"/>
                    </a:p>
                  </a:txBody>
                  <a:tcPr marL="68580" marR="68580" marT="34290" marB="34290"/>
                </a:tc>
                <a:extLst>
                  <a:ext uri="{0D108BD9-81ED-4DB2-BD59-A6C34878D82A}">
                    <a16:rowId xmlns="" xmlns:a16="http://schemas.microsoft.com/office/drawing/2014/main" val="10006"/>
                  </a:ext>
                </a:extLst>
              </a:tr>
              <a:tr h="891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mosaic attenuation/air trapping (in 3 or more lobes)</a:t>
                      </a:r>
                      <a:endParaRPr lang="en-US" sz="2400" dirty="0"/>
                    </a:p>
                  </a:txBody>
                  <a:tcPr marL="68580" marR="68580" marT="34290" marB="34290"/>
                </a:tc>
                <a:extLst>
                  <a:ext uri="{0D108BD9-81ED-4DB2-BD59-A6C34878D82A}">
                    <a16:rowId xmlns="" xmlns:a16="http://schemas.microsoft.com/office/drawing/2014/main" val="10007"/>
                  </a:ext>
                </a:extLst>
              </a:tr>
            </a:tbl>
          </a:graphicData>
        </a:graphic>
      </p:graphicFrame>
      <p:pic>
        <p:nvPicPr>
          <p:cNvPr id="7" name="Picture 6"/>
          <p:cNvPicPr>
            <a:picLocks noChangeAspect="1"/>
          </p:cNvPicPr>
          <p:nvPr/>
        </p:nvPicPr>
        <p:blipFill>
          <a:blip r:embed="rId3"/>
          <a:stretch>
            <a:fillRect/>
          </a:stretch>
        </p:blipFill>
        <p:spPr>
          <a:xfrm>
            <a:off x="5032241" y="676460"/>
            <a:ext cx="4015925" cy="2622645"/>
          </a:xfrm>
          <a:prstGeom prst="rect">
            <a:avLst/>
          </a:prstGeom>
        </p:spPr>
      </p:pic>
      <p:pic>
        <p:nvPicPr>
          <p:cNvPr id="8" name="Picture 7"/>
          <p:cNvPicPr>
            <a:picLocks noChangeAspect="1"/>
          </p:cNvPicPr>
          <p:nvPr/>
        </p:nvPicPr>
        <p:blipFill>
          <a:blip r:embed="rId4"/>
          <a:stretch>
            <a:fillRect/>
          </a:stretch>
        </p:blipFill>
        <p:spPr>
          <a:xfrm>
            <a:off x="5032241" y="3358589"/>
            <a:ext cx="4031914" cy="2919938"/>
          </a:xfrm>
          <a:prstGeom prst="rect">
            <a:avLst/>
          </a:prstGeom>
        </p:spPr>
      </p:pic>
      <p:sp>
        <p:nvSpPr>
          <p:cNvPr id="6" name="TextBox 5"/>
          <p:cNvSpPr txBox="1"/>
          <p:nvPr/>
        </p:nvSpPr>
        <p:spPr>
          <a:xfrm>
            <a:off x="6002863" y="6352953"/>
            <a:ext cx="3061292" cy="276999"/>
          </a:xfrm>
          <a:prstGeom prst="rect">
            <a:avLst/>
          </a:prstGeom>
          <a:noFill/>
        </p:spPr>
        <p:txBody>
          <a:bodyPr wrap="square" rtlCol="0">
            <a:spAutoFit/>
          </a:bodyPr>
          <a:lstStyle/>
          <a:p>
            <a:r>
              <a:rPr lang="en-US" sz="1200" dirty="0" err="1"/>
              <a:t>Desquamative</a:t>
            </a:r>
            <a:r>
              <a:rPr lang="en-US" sz="1200" dirty="0"/>
              <a:t> </a:t>
            </a:r>
            <a:r>
              <a:rPr lang="en-US" sz="1200" dirty="0" smtClean="0"/>
              <a:t>Interstitial </a:t>
            </a:r>
            <a:r>
              <a:rPr lang="en-US" sz="1200" dirty="0"/>
              <a:t>Pneumonia </a:t>
            </a:r>
          </a:p>
        </p:txBody>
      </p:sp>
    </p:spTree>
    <p:extLst>
      <p:ext uri="{BB962C8B-B14F-4D97-AF65-F5344CB8AC3E}">
        <p14:creationId xmlns:p14="http://schemas.microsoft.com/office/powerpoint/2010/main" val="3239893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459424"/>
              </p:ext>
            </p:extLst>
          </p:nvPr>
        </p:nvGraphicFramePr>
        <p:xfrm>
          <a:off x="152400" y="1295400"/>
          <a:ext cx="4495800" cy="4709160"/>
        </p:xfrm>
        <a:graphic>
          <a:graphicData uri="http://schemas.openxmlformats.org/drawingml/2006/table">
            <a:tbl>
              <a:tblPr firstRow="1" bandRow="1">
                <a:tableStyleId>{F5AB1C69-6EDB-4FF4-983F-18BD219EF322}</a:tableStyleId>
              </a:tblPr>
              <a:tblGrid>
                <a:gridCol w="4495800">
                  <a:extLst>
                    <a:ext uri="{9D8B030D-6E8A-4147-A177-3AD203B41FA5}">
                      <a16:colId xmlns="" xmlns:a16="http://schemas.microsoft.com/office/drawing/2014/main" val="20000"/>
                    </a:ext>
                  </a:extLst>
                </a:gridCol>
              </a:tblGrid>
              <a:tr h="96679">
                <a:tc>
                  <a:txBody>
                    <a:bodyPr/>
                    <a:lstStyle/>
                    <a:p>
                      <a:r>
                        <a:rPr lang="en-US" sz="2400" dirty="0"/>
                        <a:t>Inconsistent</a:t>
                      </a:r>
                      <a:r>
                        <a:rPr lang="en-US" sz="2400" baseline="0" dirty="0"/>
                        <a:t> with UIP (only 1)</a:t>
                      </a:r>
                      <a:endParaRPr lang="en-US" sz="2400" dirty="0"/>
                    </a:p>
                  </a:txBody>
                  <a:tcPr marL="68580" marR="68580" marT="34290" marB="34290"/>
                </a:tc>
                <a:extLst>
                  <a:ext uri="{0D108BD9-81ED-4DB2-BD59-A6C34878D82A}">
                    <a16:rowId xmlns="" xmlns:a16="http://schemas.microsoft.com/office/drawing/2014/main" val="10000"/>
                  </a:ext>
                </a:extLst>
              </a:tr>
              <a:tr h="278130">
                <a:tc>
                  <a:txBody>
                    <a:bodyPr/>
                    <a:lstStyle/>
                    <a:p>
                      <a:r>
                        <a:rPr lang="en-US" sz="2400" dirty="0"/>
                        <a:t>Upper or </a:t>
                      </a:r>
                      <a:r>
                        <a:rPr lang="en-US" sz="2400" dirty="0" err="1"/>
                        <a:t>midlung</a:t>
                      </a:r>
                      <a:r>
                        <a:rPr lang="en-US" sz="2400" dirty="0"/>
                        <a:t> predominance</a:t>
                      </a:r>
                    </a:p>
                  </a:txBody>
                  <a:tcPr marL="68580" marR="68580" marT="34290" marB="34290"/>
                </a:tc>
                <a:extLst>
                  <a:ext uri="{0D108BD9-81ED-4DB2-BD59-A6C34878D82A}">
                    <a16:rowId xmlns="" xmlns:a16="http://schemas.microsoft.com/office/drawing/2014/main" val="10001"/>
                  </a:ext>
                </a:extLst>
              </a:tr>
              <a:tr h="278130">
                <a:tc>
                  <a:txBody>
                    <a:bodyPr/>
                    <a:lstStyle/>
                    <a:p>
                      <a:r>
                        <a:rPr lang="en-US" sz="2400" dirty="0" err="1"/>
                        <a:t>Peribronchovascular</a:t>
                      </a:r>
                      <a:r>
                        <a:rPr lang="en-US" sz="2400" baseline="0" dirty="0"/>
                        <a:t> predominance</a:t>
                      </a:r>
                      <a:endParaRPr lang="en-US" sz="2400" dirty="0"/>
                    </a:p>
                  </a:txBody>
                  <a:tcPr marL="68580" marR="68580" marT="34290" marB="34290"/>
                </a:tc>
                <a:extLst>
                  <a:ext uri="{0D108BD9-81ED-4DB2-BD59-A6C34878D82A}">
                    <a16:rowId xmlns="" xmlns:a16="http://schemas.microsoft.com/office/drawing/2014/main" val="10002"/>
                  </a:ext>
                </a:extLst>
              </a:tr>
              <a:tr h="278130">
                <a:tc>
                  <a:txBody>
                    <a:bodyPr/>
                    <a:lstStyle/>
                    <a:p>
                      <a:r>
                        <a:rPr lang="en-US" sz="2400" dirty="0"/>
                        <a:t>Extensive GGO (&gt; reticular)</a:t>
                      </a:r>
                    </a:p>
                  </a:txBody>
                  <a:tcPr marL="68580" marR="68580" marT="34290" marB="34290"/>
                </a:tc>
                <a:extLst>
                  <a:ext uri="{0D108BD9-81ED-4DB2-BD59-A6C34878D82A}">
                    <a16:rowId xmlns="" xmlns:a16="http://schemas.microsoft.com/office/drawing/2014/main" val="10003"/>
                  </a:ext>
                </a:extLst>
              </a:tr>
              <a:tr h="480060">
                <a:tc>
                  <a:txBody>
                    <a:bodyPr/>
                    <a:lstStyle/>
                    <a:p>
                      <a:r>
                        <a:rPr lang="en-US" sz="2400" dirty="0"/>
                        <a:t>Profuse</a:t>
                      </a:r>
                      <a:r>
                        <a:rPr lang="en-US" sz="2400" baseline="0" dirty="0"/>
                        <a:t> micronodules (bilateral, predominant upper lobes)</a:t>
                      </a:r>
                      <a:endParaRPr lang="en-US" sz="2400" dirty="0"/>
                    </a:p>
                  </a:txBody>
                  <a:tcPr marL="68580" marR="68580" marT="34290" marB="34290"/>
                </a:tc>
                <a:extLst>
                  <a:ext uri="{0D108BD9-81ED-4DB2-BD59-A6C34878D82A}">
                    <a16:rowId xmlns="" xmlns:a16="http://schemas.microsoft.com/office/drawing/2014/main" val="10004"/>
                  </a:ext>
                </a:extLst>
              </a:tr>
              <a:tr h="480060">
                <a:tc>
                  <a:txBody>
                    <a:bodyPr/>
                    <a:lstStyle/>
                    <a:p>
                      <a:r>
                        <a:rPr lang="en-US" sz="2400" dirty="0"/>
                        <a:t>Discrete</a:t>
                      </a:r>
                      <a:r>
                        <a:rPr lang="en-US" sz="2400" baseline="0" dirty="0"/>
                        <a:t> cysts </a:t>
                      </a:r>
                      <a:endParaRPr lang="en-US" sz="2400" dirty="0"/>
                    </a:p>
                  </a:txBody>
                  <a:tcPr marL="68580" marR="68580" marT="34290" marB="34290"/>
                </a:tc>
                <a:extLst>
                  <a:ext uri="{0D108BD9-81ED-4DB2-BD59-A6C34878D82A}">
                    <a16:rowId xmlns="" xmlns:a16="http://schemas.microsoft.com/office/drawing/2014/main" val="10005"/>
                  </a:ext>
                </a:extLst>
              </a:tr>
              <a:tr h="278130">
                <a:tc>
                  <a:txBody>
                    <a:bodyPr/>
                    <a:lstStyle/>
                    <a:p>
                      <a:r>
                        <a:rPr lang="en-US" sz="2400" dirty="0"/>
                        <a:t>Consolidation</a:t>
                      </a:r>
                      <a:r>
                        <a:rPr lang="en-US" sz="2400" baseline="0" dirty="0"/>
                        <a:t> </a:t>
                      </a:r>
                      <a:endParaRPr lang="en-US" sz="2400" dirty="0"/>
                    </a:p>
                  </a:txBody>
                  <a:tcPr marL="68580" marR="68580" marT="34290" marB="34290"/>
                </a:tc>
                <a:extLst>
                  <a:ext uri="{0D108BD9-81ED-4DB2-BD59-A6C34878D82A}">
                    <a16:rowId xmlns="" xmlns:a16="http://schemas.microsoft.com/office/drawing/2014/main" val="10006"/>
                  </a:ext>
                </a:extLst>
              </a:tr>
              <a:tr h="891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mosaic attenuation/air trapping (in 3 or more lobes)</a:t>
                      </a:r>
                      <a:endParaRPr lang="en-US" sz="2400" dirty="0"/>
                    </a:p>
                  </a:txBody>
                  <a:tcPr marL="68580" marR="68580" marT="34290" marB="34290"/>
                </a:tc>
                <a:extLst>
                  <a:ext uri="{0D108BD9-81ED-4DB2-BD59-A6C34878D82A}">
                    <a16:rowId xmlns="" xmlns:a16="http://schemas.microsoft.com/office/drawing/2014/main" val="10007"/>
                  </a:ext>
                </a:extLst>
              </a:tr>
            </a:tbl>
          </a:graphicData>
        </a:graphic>
      </p:graphicFrame>
      <p:pic>
        <p:nvPicPr>
          <p:cNvPr id="5" name="Content Placeholder 3" descr="acm6.jpg"/>
          <p:cNvPicPr>
            <a:picLocks noChangeAspect="1"/>
          </p:cNvPicPr>
          <p:nvPr/>
        </p:nvPicPr>
        <p:blipFill>
          <a:blip r:embed="rId3"/>
          <a:srcRect l="22985" t="20972" r="22985" b="14028"/>
          <a:stretch>
            <a:fillRect/>
          </a:stretch>
        </p:blipFill>
        <p:spPr bwMode="auto">
          <a:xfrm>
            <a:off x="4999382" y="3448613"/>
            <a:ext cx="3822835" cy="2867126"/>
          </a:xfrm>
          <a:prstGeom prst="rect">
            <a:avLst/>
          </a:prstGeom>
          <a:noFill/>
          <a:ln w="9525">
            <a:noFill/>
            <a:miter lim="800000"/>
            <a:headEnd/>
            <a:tailEnd/>
          </a:ln>
          <a:effectLst/>
        </p:spPr>
      </p:pic>
      <p:pic>
        <p:nvPicPr>
          <p:cNvPr id="6" name="Picture 5" descr="acm4.jpg"/>
          <p:cNvPicPr>
            <a:picLocks noChangeAspect="1"/>
          </p:cNvPicPr>
          <p:nvPr/>
        </p:nvPicPr>
        <p:blipFill>
          <a:blip r:embed="rId4"/>
          <a:srcRect l="28386" t="28697" r="25781" b="19172"/>
          <a:stretch>
            <a:fillRect/>
          </a:stretch>
        </p:blipFill>
        <p:spPr>
          <a:xfrm>
            <a:off x="5010146" y="668079"/>
            <a:ext cx="3801309" cy="2695474"/>
          </a:xfrm>
          <a:prstGeom prst="rect">
            <a:avLst/>
          </a:prstGeom>
        </p:spPr>
      </p:pic>
      <p:sp>
        <p:nvSpPr>
          <p:cNvPr id="7" name="TextBox 6"/>
          <p:cNvSpPr txBox="1"/>
          <p:nvPr/>
        </p:nvSpPr>
        <p:spPr>
          <a:xfrm>
            <a:off x="5773035" y="6406115"/>
            <a:ext cx="2424667" cy="276999"/>
          </a:xfrm>
          <a:prstGeom prst="rect">
            <a:avLst/>
          </a:prstGeom>
          <a:noFill/>
        </p:spPr>
        <p:txBody>
          <a:bodyPr wrap="square" rtlCol="0">
            <a:spAutoFit/>
          </a:bodyPr>
          <a:lstStyle/>
          <a:p>
            <a:r>
              <a:rPr lang="en-US" sz="1200" dirty="0" err="1"/>
              <a:t>Lymphangioleiomyomatosis</a:t>
            </a:r>
            <a:r>
              <a:rPr lang="en-US" sz="1200" dirty="0"/>
              <a:t> (LAM)</a:t>
            </a:r>
          </a:p>
        </p:txBody>
      </p:sp>
    </p:spTree>
    <p:extLst>
      <p:ext uri="{BB962C8B-B14F-4D97-AF65-F5344CB8AC3E}">
        <p14:creationId xmlns:p14="http://schemas.microsoft.com/office/powerpoint/2010/main" val="2174175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HRCT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5079003"/>
              </p:ext>
            </p:extLst>
          </p:nvPr>
        </p:nvGraphicFramePr>
        <p:xfrm>
          <a:off x="152400" y="1295400"/>
          <a:ext cx="4495800" cy="4709160"/>
        </p:xfrm>
        <a:graphic>
          <a:graphicData uri="http://schemas.openxmlformats.org/drawingml/2006/table">
            <a:tbl>
              <a:tblPr firstRow="1" bandRow="1">
                <a:tableStyleId>{F5AB1C69-6EDB-4FF4-983F-18BD219EF322}</a:tableStyleId>
              </a:tblPr>
              <a:tblGrid>
                <a:gridCol w="4495800">
                  <a:extLst>
                    <a:ext uri="{9D8B030D-6E8A-4147-A177-3AD203B41FA5}">
                      <a16:colId xmlns="" xmlns:a16="http://schemas.microsoft.com/office/drawing/2014/main" val="20000"/>
                    </a:ext>
                  </a:extLst>
                </a:gridCol>
              </a:tblGrid>
              <a:tr h="96679">
                <a:tc>
                  <a:txBody>
                    <a:bodyPr/>
                    <a:lstStyle/>
                    <a:p>
                      <a:r>
                        <a:rPr lang="en-US" sz="2400" dirty="0"/>
                        <a:t>Inconsistent</a:t>
                      </a:r>
                      <a:r>
                        <a:rPr lang="en-US" sz="2400" baseline="0" dirty="0"/>
                        <a:t> with UIP (only 1)</a:t>
                      </a:r>
                      <a:endParaRPr lang="en-US" sz="2400" dirty="0"/>
                    </a:p>
                  </a:txBody>
                  <a:tcPr marL="68580" marR="68580" marT="34290" marB="34290"/>
                </a:tc>
                <a:extLst>
                  <a:ext uri="{0D108BD9-81ED-4DB2-BD59-A6C34878D82A}">
                    <a16:rowId xmlns="" xmlns:a16="http://schemas.microsoft.com/office/drawing/2014/main" val="10000"/>
                  </a:ext>
                </a:extLst>
              </a:tr>
              <a:tr h="278130">
                <a:tc>
                  <a:txBody>
                    <a:bodyPr/>
                    <a:lstStyle/>
                    <a:p>
                      <a:r>
                        <a:rPr lang="en-US" sz="2400" dirty="0"/>
                        <a:t>Upper or </a:t>
                      </a:r>
                      <a:r>
                        <a:rPr lang="en-US" sz="2400" dirty="0" err="1"/>
                        <a:t>midlung</a:t>
                      </a:r>
                      <a:r>
                        <a:rPr lang="en-US" sz="2400" dirty="0"/>
                        <a:t> predominance</a:t>
                      </a:r>
                    </a:p>
                  </a:txBody>
                  <a:tcPr marL="68580" marR="68580" marT="34290" marB="34290"/>
                </a:tc>
                <a:extLst>
                  <a:ext uri="{0D108BD9-81ED-4DB2-BD59-A6C34878D82A}">
                    <a16:rowId xmlns="" xmlns:a16="http://schemas.microsoft.com/office/drawing/2014/main" val="10001"/>
                  </a:ext>
                </a:extLst>
              </a:tr>
              <a:tr h="278130">
                <a:tc>
                  <a:txBody>
                    <a:bodyPr/>
                    <a:lstStyle/>
                    <a:p>
                      <a:r>
                        <a:rPr lang="en-US" sz="2400" dirty="0" err="1"/>
                        <a:t>Peribronchovascular</a:t>
                      </a:r>
                      <a:r>
                        <a:rPr lang="en-US" sz="2400" baseline="0" dirty="0"/>
                        <a:t> predominance</a:t>
                      </a:r>
                      <a:endParaRPr lang="en-US" sz="2400" dirty="0"/>
                    </a:p>
                  </a:txBody>
                  <a:tcPr marL="68580" marR="68580" marT="34290" marB="34290"/>
                </a:tc>
                <a:extLst>
                  <a:ext uri="{0D108BD9-81ED-4DB2-BD59-A6C34878D82A}">
                    <a16:rowId xmlns="" xmlns:a16="http://schemas.microsoft.com/office/drawing/2014/main" val="10002"/>
                  </a:ext>
                </a:extLst>
              </a:tr>
              <a:tr h="278130">
                <a:tc>
                  <a:txBody>
                    <a:bodyPr/>
                    <a:lstStyle/>
                    <a:p>
                      <a:r>
                        <a:rPr lang="en-US" sz="2400" dirty="0"/>
                        <a:t>Extensive GGO (&gt; reticular)</a:t>
                      </a:r>
                    </a:p>
                  </a:txBody>
                  <a:tcPr marL="68580" marR="68580" marT="34290" marB="34290"/>
                </a:tc>
                <a:extLst>
                  <a:ext uri="{0D108BD9-81ED-4DB2-BD59-A6C34878D82A}">
                    <a16:rowId xmlns="" xmlns:a16="http://schemas.microsoft.com/office/drawing/2014/main" val="10003"/>
                  </a:ext>
                </a:extLst>
              </a:tr>
              <a:tr h="480060">
                <a:tc>
                  <a:txBody>
                    <a:bodyPr/>
                    <a:lstStyle/>
                    <a:p>
                      <a:r>
                        <a:rPr lang="en-US" sz="2400" dirty="0"/>
                        <a:t>Profuse</a:t>
                      </a:r>
                      <a:r>
                        <a:rPr lang="en-US" sz="2400" baseline="0" dirty="0"/>
                        <a:t> micronodules (bilateral, predominant upper lobes)</a:t>
                      </a:r>
                      <a:endParaRPr lang="en-US" sz="2400" dirty="0"/>
                    </a:p>
                  </a:txBody>
                  <a:tcPr marL="68580" marR="68580" marT="34290" marB="34290"/>
                </a:tc>
                <a:extLst>
                  <a:ext uri="{0D108BD9-81ED-4DB2-BD59-A6C34878D82A}">
                    <a16:rowId xmlns="" xmlns:a16="http://schemas.microsoft.com/office/drawing/2014/main" val="10004"/>
                  </a:ext>
                </a:extLst>
              </a:tr>
              <a:tr h="480060">
                <a:tc>
                  <a:txBody>
                    <a:bodyPr/>
                    <a:lstStyle/>
                    <a:p>
                      <a:r>
                        <a:rPr lang="en-US" sz="2400" dirty="0"/>
                        <a:t>Discrete</a:t>
                      </a:r>
                      <a:r>
                        <a:rPr lang="en-US" sz="2400" baseline="0" dirty="0"/>
                        <a:t> cysts </a:t>
                      </a:r>
                      <a:endParaRPr lang="en-US" sz="2400" dirty="0"/>
                    </a:p>
                  </a:txBody>
                  <a:tcPr marL="68580" marR="68580" marT="34290" marB="34290"/>
                </a:tc>
                <a:extLst>
                  <a:ext uri="{0D108BD9-81ED-4DB2-BD59-A6C34878D82A}">
                    <a16:rowId xmlns="" xmlns:a16="http://schemas.microsoft.com/office/drawing/2014/main" val="10005"/>
                  </a:ext>
                </a:extLst>
              </a:tr>
              <a:tr h="278130">
                <a:tc>
                  <a:txBody>
                    <a:bodyPr/>
                    <a:lstStyle/>
                    <a:p>
                      <a:r>
                        <a:rPr lang="en-US" sz="2400" dirty="0"/>
                        <a:t>Consolidation</a:t>
                      </a:r>
                      <a:r>
                        <a:rPr lang="en-US" sz="2400" baseline="0" dirty="0"/>
                        <a:t> </a:t>
                      </a:r>
                      <a:endParaRPr lang="en-US" sz="2400" dirty="0"/>
                    </a:p>
                  </a:txBody>
                  <a:tcPr marL="68580" marR="68580" marT="34290" marB="34290"/>
                </a:tc>
                <a:extLst>
                  <a:ext uri="{0D108BD9-81ED-4DB2-BD59-A6C34878D82A}">
                    <a16:rowId xmlns="" xmlns:a16="http://schemas.microsoft.com/office/drawing/2014/main" val="10006"/>
                  </a:ext>
                </a:extLst>
              </a:tr>
              <a:tr h="891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mosaic attenuation/air trapping (in 3 or more lobes)</a:t>
                      </a:r>
                      <a:endParaRPr lang="en-US" sz="2400" dirty="0"/>
                    </a:p>
                  </a:txBody>
                  <a:tcPr marL="68580" marR="68580" marT="34290" marB="34290"/>
                </a:tc>
                <a:extLst>
                  <a:ext uri="{0D108BD9-81ED-4DB2-BD59-A6C34878D82A}">
                    <a16:rowId xmlns="" xmlns:a16="http://schemas.microsoft.com/office/drawing/2014/main" val="10007"/>
                  </a:ext>
                </a:extLst>
              </a:tr>
            </a:tbl>
          </a:graphicData>
        </a:graphic>
      </p:graphicFrame>
      <p:pic>
        <p:nvPicPr>
          <p:cNvPr id="7" name="Snagit_PPTC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741" y="742507"/>
            <a:ext cx="3910859" cy="2490497"/>
          </a:xfrm>
          <a:prstGeom prst="rect">
            <a:avLst/>
          </a:prstGeom>
        </p:spPr>
      </p:pic>
      <p:pic>
        <p:nvPicPr>
          <p:cNvPr id="8" name="Snagit_PPT3EF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559" y="3330469"/>
            <a:ext cx="3910859" cy="2674091"/>
          </a:xfrm>
          <a:prstGeom prst="rect">
            <a:avLst/>
          </a:prstGeom>
        </p:spPr>
      </p:pic>
      <p:sp>
        <p:nvSpPr>
          <p:cNvPr id="6" name="TextBox 5"/>
          <p:cNvSpPr txBox="1"/>
          <p:nvPr/>
        </p:nvSpPr>
        <p:spPr>
          <a:xfrm>
            <a:off x="5921892" y="6214453"/>
            <a:ext cx="2733012" cy="276999"/>
          </a:xfrm>
          <a:prstGeom prst="rect">
            <a:avLst/>
          </a:prstGeom>
          <a:noFill/>
        </p:spPr>
        <p:txBody>
          <a:bodyPr wrap="square" rtlCol="0">
            <a:spAutoFit/>
          </a:bodyPr>
          <a:lstStyle/>
          <a:p>
            <a:r>
              <a:rPr lang="en-US" sz="1200" dirty="0"/>
              <a:t>Chronic Hypersensitivity Pneumonitis</a:t>
            </a:r>
          </a:p>
        </p:txBody>
      </p:sp>
    </p:spTree>
    <p:extLst>
      <p:ext uri="{BB962C8B-B14F-4D97-AF65-F5344CB8AC3E}">
        <p14:creationId xmlns:p14="http://schemas.microsoft.com/office/powerpoint/2010/main" val="4150941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241" y="381000"/>
            <a:ext cx="7886700" cy="994172"/>
          </a:xfrm>
        </p:spPr>
        <p:txBody>
          <a:bodyPr>
            <a:normAutofit/>
          </a:bodyPr>
          <a:lstStyle/>
          <a:p>
            <a:r>
              <a:rPr lang="en-US" dirty="0"/>
              <a:t>Histopathology criteria for UIP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0689842"/>
              </p:ext>
            </p:extLst>
          </p:nvPr>
        </p:nvGraphicFramePr>
        <p:xfrm>
          <a:off x="154856" y="1347463"/>
          <a:ext cx="8867469" cy="4747259"/>
        </p:xfrm>
        <a:graphic>
          <a:graphicData uri="http://schemas.openxmlformats.org/drawingml/2006/table">
            <a:tbl>
              <a:tblPr firstRow="1" bandRow="1">
                <a:tableStyleId>{F5AB1C69-6EDB-4FF4-983F-18BD219EF322}</a:tableStyleId>
              </a:tblPr>
              <a:tblGrid>
                <a:gridCol w="2216867">
                  <a:extLst>
                    <a:ext uri="{9D8B030D-6E8A-4147-A177-3AD203B41FA5}">
                      <a16:colId xmlns="" xmlns:a16="http://schemas.microsoft.com/office/drawing/2014/main" val="20000"/>
                    </a:ext>
                  </a:extLst>
                </a:gridCol>
                <a:gridCol w="2216867">
                  <a:extLst>
                    <a:ext uri="{9D8B030D-6E8A-4147-A177-3AD203B41FA5}">
                      <a16:colId xmlns="" xmlns:a16="http://schemas.microsoft.com/office/drawing/2014/main" val="20001"/>
                    </a:ext>
                  </a:extLst>
                </a:gridCol>
                <a:gridCol w="2114551">
                  <a:extLst>
                    <a:ext uri="{9D8B030D-6E8A-4147-A177-3AD203B41FA5}">
                      <a16:colId xmlns="" xmlns:a16="http://schemas.microsoft.com/office/drawing/2014/main" val="20002"/>
                    </a:ext>
                  </a:extLst>
                </a:gridCol>
                <a:gridCol w="2319184">
                  <a:extLst>
                    <a:ext uri="{9D8B030D-6E8A-4147-A177-3AD203B41FA5}">
                      <a16:colId xmlns="" xmlns:a16="http://schemas.microsoft.com/office/drawing/2014/main" val="20003"/>
                    </a:ext>
                  </a:extLst>
                </a:gridCol>
              </a:tblGrid>
              <a:tr h="274320">
                <a:tc>
                  <a:txBody>
                    <a:bodyPr/>
                    <a:lstStyle/>
                    <a:p>
                      <a:r>
                        <a:rPr lang="en-US" sz="1400" dirty="0"/>
                        <a:t>UIP Pattern (all</a:t>
                      </a:r>
                      <a:r>
                        <a:rPr lang="en-US" sz="1400" baseline="0" dirty="0"/>
                        <a:t> 4)</a:t>
                      </a:r>
                      <a:endParaRPr lang="en-US" sz="1400" dirty="0"/>
                    </a:p>
                  </a:txBody>
                  <a:tcPr marL="68580" marR="68580" marT="34290" marB="34290"/>
                </a:tc>
                <a:tc>
                  <a:txBody>
                    <a:bodyPr/>
                    <a:lstStyle/>
                    <a:p>
                      <a:r>
                        <a:rPr lang="en-US" sz="1400" dirty="0"/>
                        <a:t>Probable UIP Pattern</a:t>
                      </a:r>
                    </a:p>
                  </a:txBody>
                  <a:tcPr marL="68580" marR="68580" marT="34290" marB="34290"/>
                </a:tc>
                <a:tc>
                  <a:txBody>
                    <a:bodyPr/>
                    <a:lstStyle/>
                    <a:p>
                      <a:r>
                        <a:rPr lang="en-US" sz="1400" dirty="0"/>
                        <a:t>Possible UIP Pattern (all 3)</a:t>
                      </a:r>
                    </a:p>
                  </a:txBody>
                  <a:tcPr marL="68580" marR="68580" marT="34290" marB="34290"/>
                </a:tc>
                <a:tc>
                  <a:txBody>
                    <a:bodyPr/>
                    <a:lstStyle/>
                    <a:p>
                      <a:r>
                        <a:rPr lang="en-US" sz="1400" dirty="0"/>
                        <a:t>Non UIP Pattern</a:t>
                      </a:r>
                    </a:p>
                  </a:txBody>
                  <a:tcPr marL="68580" marR="68580" marT="34290" marB="34290"/>
                </a:tc>
                <a:extLst>
                  <a:ext uri="{0D108BD9-81ED-4DB2-BD59-A6C34878D82A}">
                    <a16:rowId xmlns="" xmlns:a16="http://schemas.microsoft.com/office/drawing/2014/main" val="10000"/>
                  </a:ext>
                </a:extLst>
              </a:tr>
              <a:tr h="1303020">
                <a:tc>
                  <a:txBody>
                    <a:bodyPr/>
                    <a:lstStyle/>
                    <a:p>
                      <a:r>
                        <a:rPr lang="en-US" sz="1400" dirty="0"/>
                        <a:t>Evidence of marked fibrosis/architectural</a:t>
                      </a:r>
                      <a:r>
                        <a:rPr lang="en-US" sz="1400" baseline="0" dirty="0"/>
                        <a:t> distortion +/- Honeycombing in a peripheral, </a:t>
                      </a:r>
                      <a:r>
                        <a:rPr lang="en-US" sz="1400" baseline="0" dirty="0" err="1"/>
                        <a:t>subpleural</a:t>
                      </a:r>
                      <a:r>
                        <a:rPr lang="en-US" sz="1400" baseline="0" dirty="0"/>
                        <a:t> location</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Evidence of marked fibrosis/architectural</a:t>
                      </a:r>
                      <a:r>
                        <a:rPr lang="en-US" sz="1400" baseline="0" dirty="0"/>
                        <a:t> distortion +/- Honeycombing in a peripheral, </a:t>
                      </a:r>
                      <a:r>
                        <a:rPr lang="en-US" sz="1400" baseline="0" dirty="0" err="1"/>
                        <a:t>subpleural</a:t>
                      </a:r>
                      <a:r>
                        <a:rPr lang="en-US" sz="1400" baseline="0" dirty="0"/>
                        <a:t> location</a:t>
                      </a:r>
                      <a:endParaRPr lang="en-US" sz="1400" dirty="0"/>
                    </a:p>
                    <a:p>
                      <a:endParaRPr lang="en-US" sz="1400" dirty="0"/>
                    </a:p>
                  </a:txBody>
                  <a:tcPr marL="68580" marR="68580" marT="34290" marB="34290"/>
                </a:tc>
                <a:tc>
                  <a:txBody>
                    <a:bodyPr/>
                    <a:lstStyle/>
                    <a:p>
                      <a:r>
                        <a:rPr lang="en-US" sz="1400" dirty="0"/>
                        <a:t>Patchy or diffuse involvement of lung by fibrosis</a:t>
                      </a:r>
                    </a:p>
                  </a:txBody>
                  <a:tcPr marL="68580" marR="68580" marT="34290" marB="34290"/>
                </a:tc>
                <a:tc>
                  <a:txBody>
                    <a:bodyPr/>
                    <a:lstStyle/>
                    <a:p>
                      <a:r>
                        <a:rPr lang="en-US" sz="1400" dirty="0"/>
                        <a:t>Hyaline membranes </a:t>
                      </a:r>
                    </a:p>
                  </a:txBody>
                  <a:tcPr marL="68580" marR="68580" marT="34290" marB="34290"/>
                </a:tc>
                <a:extLst>
                  <a:ext uri="{0D108BD9-81ED-4DB2-BD59-A6C34878D82A}">
                    <a16:rowId xmlns="" xmlns:a16="http://schemas.microsoft.com/office/drawing/2014/main" val="10001"/>
                  </a:ext>
                </a:extLst>
              </a:tr>
              <a:tr h="685800">
                <a:tc>
                  <a:txBody>
                    <a:bodyPr/>
                    <a:lstStyle/>
                    <a:p>
                      <a:r>
                        <a:rPr lang="en-US" sz="1400" dirty="0"/>
                        <a:t>Presence of patchy</a:t>
                      </a:r>
                      <a:r>
                        <a:rPr lang="en-US" sz="1400" baseline="0" dirty="0"/>
                        <a:t> lung fibrosis</a:t>
                      </a:r>
                      <a:endParaRPr lang="en-US" sz="1400" dirty="0"/>
                    </a:p>
                  </a:txBody>
                  <a:tcPr marL="68580" marR="68580" marT="34290" marB="34290"/>
                </a:tc>
                <a:tc>
                  <a:txBody>
                    <a:bodyPr/>
                    <a:lstStyle/>
                    <a:p>
                      <a:r>
                        <a:rPr lang="en-US" sz="1400" dirty="0"/>
                        <a:t>Absence of EITHER fibroblastic foci or patchy</a:t>
                      </a:r>
                      <a:r>
                        <a:rPr lang="en-US" sz="1400" baseline="0" dirty="0"/>
                        <a:t> fibrosis (but not both)</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Absence of</a:t>
                      </a:r>
                      <a:r>
                        <a:rPr lang="en-US" sz="1400" baseline="0" dirty="0"/>
                        <a:t> features against a diagnosis of UIP</a:t>
                      </a:r>
                      <a:endParaRPr lang="en-US" sz="1400" dirty="0"/>
                    </a:p>
                    <a:p>
                      <a:endParaRPr lang="en-US" sz="1400" dirty="0"/>
                    </a:p>
                  </a:txBody>
                  <a:tcPr marL="68580" marR="68580" marT="34290" marB="34290"/>
                </a:tc>
                <a:tc>
                  <a:txBody>
                    <a:bodyPr/>
                    <a:lstStyle/>
                    <a:p>
                      <a:r>
                        <a:rPr lang="en-US" sz="1400" dirty="0"/>
                        <a:t>OP</a:t>
                      </a:r>
                    </a:p>
                  </a:txBody>
                  <a:tcPr marL="68580" marR="68580" marT="34290" marB="34290"/>
                </a:tc>
                <a:extLst>
                  <a:ext uri="{0D108BD9-81ED-4DB2-BD59-A6C34878D82A}">
                    <a16:rowId xmlns="" xmlns:a16="http://schemas.microsoft.com/office/drawing/2014/main" val="10002"/>
                  </a:ext>
                </a:extLst>
              </a:tr>
              <a:tr h="685800">
                <a:tc>
                  <a:txBody>
                    <a:bodyPr/>
                    <a:lstStyle/>
                    <a:p>
                      <a:r>
                        <a:rPr lang="en-US" sz="1400" dirty="0"/>
                        <a:t>Presence of fibroblastic foci</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Absence of</a:t>
                      </a:r>
                      <a:r>
                        <a:rPr lang="en-US" sz="1400" baseline="0" dirty="0"/>
                        <a:t> features against a diagnosis of UIP</a:t>
                      </a:r>
                      <a:endParaRPr lang="en-US" sz="1400" dirty="0"/>
                    </a:p>
                    <a:p>
                      <a:endParaRPr lang="en-US" sz="1400" dirty="0"/>
                    </a:p>
                  </a:txBody>
                  <a:tcPr marL="68580" marR="68580" marT="34290" marB="34290"/>
                </a:tc>
                <a:tc>
                  <a:txBody>
                    <a:bodyPr/>
                    <a:lstStyle/>
                    <a:p>
                      <a:r>
                        <a:rPr lang="en-US" sz="1400" dirty="0"/>
                        <a:t>Absence of other features of UIP</a:t>
                      </a:r>
                    </a:p>
                  </a:txBody>
                  <a:tcPr marL="68580" marR="68580" marT="34290" marB="34290"/>
                </a:tc>
                <a:tc>
                  <a:txBody>
                    <a:bodyPr/>
                    <a:lstStyle/>
                    <a:p>
                      <a:r>
                        <a:rPr lang="en-US" sz="1400" dirty="0"/>
                        <a:t>Granulomas</a:t>
                      </a:r>
                    </a:p>
                  </a:txBody>
                  <a:tcPr marL="68580" marR="68580" marT="34290" marB="34290"/>
                </a:tc>
                <a:extLst>
                  <a:ext uri="{0D108BD9-81ED-4DB2-BD59-A6C34878D82A}">
                    <a16:rowId xmlns="" xmlns:a16="http://schemas.microsoft.com/office/drawing/2014/main" val="10003"/>
                  </a:ext>
                </a:extLst>
              </a:tr>
              <a:tr h="685800">
                <a:tc>
                  <a:txBody>
                    <a:bodyPr/>
                    <a:lstStyle/>
                    <a:p>
                      <a:r>
                        <a:rPr lang="en-US" sz="1400" dirty="0"/>
                        <a:t>Absence of</a:t>
                      </a:r>
                      <a:r>
                        <a:rPr lang="en-US" sz="1400" baseline="0" dirty="0"/>
                        <a:t> features against a diagnosis of UIP</a:t>
                      </a:r>
                      <a:endParaRPr lang="en-US" sz="1400" dirty="0"/>
                    </a:p>
                  </a:txBody>
                  <a:tcPr marL="68580" marR="68580" marT="34290" marB="34290"/>
                </a:tc>
                <a:tc>
                  <a:txBody>
                    <a:bodyPr/>
                    <a:lstStyle/>
                    <a:p>
                      <a:r>
                        <a:rPr lang="en-US" sz="1400" dirty="0"/>
                        <a:t>OR </a:t>
                      </a:r>
                    </a:p>
                    <a:p>
                      <a:r>
                        <a:rPr lang="en-US" sz="1400" dirty="0"/>
                        <a:t>Honeycombing only</a:t>
                      </a:r>
                    </a:p>
                  </a:txBody>
                  <a:tcPr marL="68580" marR="68580" marT="34290" marB="34290"/>
                </a:tc>
                <a:tc>
                  <a:txBody>
                    <a:bodyPr/>
                    <a:lstStyle/>
                    <a:p>
                      <a:endParaRPr lang="en-US" sz="1400"/>
                    </a:p>
                  </a:txBody>
                  <a:tcPr marL="68580" marR="68580" marT="34290" marB="34290"/>
                </a:tc>
                <a:tc>
                  <a:txBody>
                    <a:bodyPr/>
                    <a:lstStyle/>
                    <a:p>
                      <a:r>
                        <a:rPr lang="en-US" sz="1400" dirty="0"/>
                        <a:t>Marked interstitial inflammation</a:t>
                      </a:r>
                      <a:r>
                        <a:rPr lang="en-US" sz="1400" baseline="0" dirty="0"/>
                        <a:t> away from honeycombing</a:t>
                      </a:r>
                      <a:endParaRPr lang="en-US" sz="1400" dirty="0"/>
                    </a:p>
                  </a:txBody>
                  <a:tcPr marL="68580" marR="68580" marT="34290" marB="34290"/>
                </a:tc>
                <a:extLst>
                  <a:ext uri="{0D108BD9-81ED-4DB2-BD59-A6C34878D82A}">
                    <a16:rowId xmlns="" xmlns:a16="http://schemas.microsoft.com/office/drawing/2014/main" val="10004"/>
                  </a:ext>
                </a:extLst>
              </a:tr>
              <a:tr h="480060">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r>
                        <a:rPr lang="en-US" sz="1400" dirty="0"/>
                        <a:t>Predominant</a:t>
                      </a:r>
                      <a:r>
                        <a:rPr lang="en-US" sz="1400" baseline="0" dirty="0"/>
                        <a:t> airway centered changes</a:t>
                      </a:r>
                      <a:endParaRPr lang="en-US" sz="1400" dirty="0"/>
                    </a:p>
                  </a:txBody>
                  <a:tcPr marL="68580" marR="68580" marT="34290" marB="34290"/>
                </a:tc>
                <a:extLst>
                  <a:ext uri="{0D108BD9-81ED-4DB2-BD59-A6C34878D82A}">
                    <a16:rowId xmlns="" xmlns:a16="http://schemas.microsoft.com/office/drawing/2014/main" val="10005"/>
                  </a:ext>
                </a:extLst>
              </a:tr>
              <a:tr h="48006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r>
                        <a:rPr lang="en-US" sz="1400" dirty="0"/>
                        <a:t>Other features of alternative diagnoses</a:t>
                      </a:r>
                    </a:p>
                  </a:txBody>
                  <a:tcPr marL="68580" marR="68580" marT="34290" marB="34290"/>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703984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Multidisciplinary approach suggested</a:t>
            </a:r>
          </a:p>
        </p:txBody>
      </p:sp>
      <p:sp>
        <p:nvSpPr>
          <p:cNvPr id="3" name="Content Placeholder 2"/>
          <p:cNvSpPr>
            <a:spLocks noGrp="1"/>
          </p:cNvSpPr>
          <p:nvPr>
            <p:ph idx="1"/>
          </p:nvPr>
        </p:nvSpPr>
        <p:spPr/>
        <p:txBody>
          <a:bodyPr>
            <a:normAutofit/>
          </a:bodyPr>
          <a:lstStyle/>
          <a:p>
            <a:r>
              <a:rPr lang="en-US" dirty="0"/>
              <a:t>If clinical history is appropriate and UIP pattern on HRCT, then biopsy avoided</a:t>
            </a:r>
          </a:p>
          <a:p>
            <a:r>
              <a:rPr lang="en-US" dirty="0"/>
              <a:t>Possible UIP and inconsistent with UIP may prompt surgical biopsy*</a:t>
            </a:r>
          </a:p>
          <a:p>
            <a:r>
              <a:rPr lang="en-US" i="1" dirty="0">
                <a:solidFill>
                  <a:srgbClr val="FFFF00"/>
                </a:solidFill>
              </a:rPr>
              <a:t>No minimum requirements</a:t>
            </a:r>
          </a:p>
          <a:p>
            <a:pPr lvl="1"/>
            <a:r>
              <a:rPr lang="en-US" dirty="0"/>
              <a:t>At MIR, we aim</a:t>
            </a:r>
          </a:p>
          <a:p>
            <a:pPr lvl="2"/>
            <a:r>
              <a:rPr lang="en-US" dirty="0"/>
              <a:t>2 pulmonary staff</a:t>
            </a:r>
          </a:p>
          <a:p>
            <a:pPr lvl="2"/>
            <a:r>
              <a:rPr lang="en-US" dirty="0"/>
              <a:t>1-3 Radiology staff</a:t>
            </a:r>
          </a:p>
          <a:p>
            <a:pPr lvl="2"/>
            <a:r>
              <a:rPr lang="en-US" dirty="0"/>
              <a:t>1 Pulmonary Pathologist</a:t>
            </a:r>
          </a:p>
          <a:p>
            <a:pPr lvl="2"/>
            <a:r>
              <a:rPr lang="en-US" dirty="0"/>
              <a:t>1 Rheumatologist</a:t>
            </a:r>
          </a:p>
          <a:p>
            <a:endParaRPr lang="en-US" dirty="0"/>
          </a:p>
          <a:p>
            <a:endParaRPr lang="en-US" dirty="0"/>
          </a:p>
        </p:txBody>
      </p:sp>
      <p:sp>
        <p:nvSpPr>
          <p:cNvPr id="4" name="Rectangle 3"/>
          <p:cNvSpPr/>
          <p:nvPr/>
        </p:nvSpPr>
        <p:spPr>
          <a:xfrm>
            <a:off x="4114800" y="6294870"/>
            <a:ext cx="5257800" cy="369332"/>
          </a:xfrm>
          <a:prstGeom prst="rect">
            <a:avLst/>
          </a:prstGeom>
        </p:spPr>
        <p:txBody>
          <a:bodyPr wrap="square">
            <a:spAutoFit/>
          </a:bodyPr>
          <a:lstStyle/>
          <a:p>
            <a:r>
              <a:rPr lang="en-US" i="1" dirty="0">
                <a:solidFill>
                  <a:schemeClr val="accent2">
                    <a:lumMod val="40000"/>
                    <a:lumOff val="60000"/>
                  </a:schemeClr>
                </a:solidFill>
              </a:rPr>
              <a:t>Flaherty KR Am J </a:t>
            </a:r>
            <a:r>
              <a:rPr lang="en-US" i="1" dirty="0" err="1">
                <a:solidFill>
                  <a:schemeClr val="accent2">
                    <a:lumMod val="40000"/>
                    <a:lumOff val="60000"/>
                  </a:schemeClr>
                </a:solidFill>
              </a:rPr>
              <a:t>Respir</a:t>
            </a:r>
            <a:r>
              <a:rPr lang="en-US" i="1" dirty="0">
                <a:solidFill>
                  <a:schemeClr val="accent2">
                    <a:lumMod val="40000"/>
                    <a:lumOff val="60000"/>
                  </a:schemeClr>
                </a:solidFill>
              </a:rPr>
              <a:t> </a:t>
            </a:r>
            <a:r>
              <a:rPr lang="en-US" i="1" dirty="0" err="1">
                <a:solidFill>
                  <a:schemeClr val="accent2">
                    <a:lumMod val="40000"/>
                    <a:lumOff val="60000"/>
                  </a:schemeClr>
                </a:solidFill>
              </a:rPr>
              <a:t>Crit</a:t>
            </a:r>
            <a:r>
              <a:rPr lang="en-US" i="1" dirty="0">
                <a:solidFill>
                  <a:schemeClr val="accent2">
                    <a:lumMod val="40000"/>
                    <a:lumOff val="60000"/>
                  </a:schemeClr>
                </a:solidFill>
              </a:rPr>
              <a:t> Care Med 2004; </a:t>
            </a:r>
          </a:p>
        </p:txBody>
      </p:sp>
    </p:spTree>
    <p:extLst>
      <p:ext uri="{BB962C8B-B14F-4D97-AF65-F5344CB8AC3E}">
        <p14:creationId xmlns:p14="http://schemas.microsoft.com/office/powerpoint/2010/main" val="363038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Multidisciplinary approach suggested</a:t>
            </a:r>
          </a:p>
        </p:txBody>
      </p:sp>
      <p:sp>
        <p:nvSpPr>
          <p:cNvPr id="3" name="Content Placeholder 2"/>
          <p:cNvSpPr>
            <a:spLocks noGrp="1"/>
          </p:cNvSpPr>
          <p:nvPr>
            <p:ph idx="1"/>
          </p:nvPr>
        </p:nvSpPr>
        <p:spPr/>
        <p:txBody>
          <a:bodyPr>
            <a:normAutofit/>
          </a:bodyPr>
          <a:lstStyle/>
          <a:p>
            <a:r>
              <a:rPr lang="en-US" dirty="0"/>
              <a:t>The pathologic diagnosis changed by in approximately 20% of cases</a:t>
            </a:r>
          </a:p>
          <a:p>
            <a:r>
              <a:rPr lang="en-US" dirty="0"/>
              <a:t>In 50%, radiologists changed their diagnosis</a:t>
            </a:r>
          </a:p>
          <a:p>
            <a:r>
              <a:rPr lang="en-US" dirty="0"/>
              <a:t>In 33% pulmonologists changed their diagnoses</a:t>
            </a:r>
          </a:p>
          <a:p>
            <a:endParaRPr lang="en-US" dirty="0"/>
          </a:p>
        </p:txBody>
      </p:sp>
      <p:sp>
        <p:nvSpPr>
          <p:cNvPr id="5" name="Rectangle 4"/>
          <p:cNvSpPr/>
          <p:nvPr/>
        </p:nvSpPr>
        <p:spPr>
          <a:xfrm>
            <a:off x="4114800" y="6294870"/>
            <a:ext cx="5257800" cy="369332"/>
          </a:xfrm>
          <a:prstGeom prst="rect">
            <a:avLst/>
          </a:prstGeom>
        </p:spPr>
        <p:txBody>
          <a:bodyPr wrap="square">
            <a:spAutoFit/>
          </a:bodyPr>
          <a:lstStyle/>
          <a:p>
            <a:r>
              <a:rPr lang="en-US" i="1" dirty="0">
                <a:solidFill>
                  <a:schemeClr val="accent2">
                    <a:lumMod val="40000"/>
                    <a:lumOff val="60000"/>
                  </a:schemeClr>
                </a:solidFill>
              </a:rPr>
              <a:t>Flaherty KR Am J </a:t>
            </a:r>
            <a:r>
              <a:rPr lang="en-US" i="1" dirty="0" err="1">
                <a:solidFill>
                  <a:schemeClr val="accent2">
                    <a:lumMod val="40000"/>
                    <a:lumOff val="60000"/>
                  </a:schemeClr>
                </a:solidFill>
              </a:rPr>
              <a:t>Respir</a:t>
            </a:r>
            <a:r>
              <a:rPr lang="en-US" i="1" dirty="0">
                <a:solidFill>
                  <a:schemeClr val="accent2">
                    <a:lumMod val="40000"/>
                    <a:lumOff val="60000"/>
                  </a:schemeClr>
                </a:solidFill>
              </a:rPr>
              <a:t> </a:t>
            </a:r>
            <a:r>
              <a:rPr lang="en-US" i="1" dirty="0" err="1">
                <a:solidFill>
                  <a:schemeClr val="accent2">
                    <a:lumMod val="40000"/>
                    <a:lumOff val="60000"/>
                  </a:schemeClr>
                </a:solidFill>
              </a:rPr>
              <a:t>Crit</a:t>
            </a:r>
            <a:r>
              <a:rPr lang="en-US" i="1" dirty="0">
                <a:solidFill>
                  <a:schemeClr val="accent2">
                    <a:lumMod val="40000"/>
                    <a:lumOff val="60000"/>
                  </a:schemeClr>
                </a:solidFill>
              </a:rPr>
              <a:t> Care Med 2004; </a:t>
            </a:r>
          </a:p>
        </p:txBody>
      </p:sp>
    </p:spTree>
    <p:extLst>
      <p:ext uri="{BB962C8B-B14F-4D97-AF65-F5344CB8AC3E}">
        <p14:creationId xmlns:p14="http://schemas.microsoft.com/office/powerpoint/2010/main" val="833263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25" y="457200"/>
            <a:ext cx="8686800" cy="841375"/>
          </a:xfrm>
        </p:spPr>
        <p:txBody>
          <a:bodyPr/>
          <a:lstStyle/>
          <a:p>
            <a:pPr>
              <a:defRPr/>
            </a:pPr>
            <a:r>
              <a:rPr lang="en-US"/>
              <a:t>				</a:t>
            </a:r>
          </a:p>
        </p:txBody>
      </p:sp>
      <p:pic>
        <p:nvPicPr>
          <p:cNvPr id="104451" name="Picture 11"/>
          <p:cNvPicPr>
            <a:picLocks noChangeAspect="1" noChangeArrowheads="1"/>
          </p:cNvPicPr>
          <p:nvPr/>
        </p:nvPicPr>
        <p:blipFill>
          <a:blip r:embed="rId3">
            <a:extLst>
              <a:ext uri="{28A0092B-C50C-407E-A947-70E740481C1C}">
                <a14:useLocalDpi xmlns:a14="http://schemas.microsoft.com/office/drawing/2010/main" val="0"/>
              </a:ext>
            </a:extLst>
          </a:blip>
          <a:srcRect l="19281" t="32808" r="15984" b="28857"/>
          <a:stretch>
            <a:fillRect/>
          </a:stretch>
        </p:blipFill>
        <p:spPr bwMode="auto">
          <a:xfrm>
            <a:off x="0" y="0"/>
            <a:ext cx="4843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10"/>
          <p:cNvPicPr>
            <a:picLocks noChangeAspect="1" noChangeArrowheads="1"/>
          </p:cNvPicPr>
          <p:nvPr/>
        </p:nvPicPr>
        <p:blipFill>
          <a:blip r:embed="rId4">
            <a:extLst>
              <a:ext uri="{28A0092B-C50C-407E-A947-70E740481C1C}">
                <a14:useLocalDpi xmlns:a14="http://schemas.microsoft.com/office/drawing/2010/main" val="0"/>
              </a:ext>
            </a:extLst>
          </a:blip>
          <a:srcRect l="12206" t="37852" r="8424" b="23813"/>
          <a:stretch>
            <a:fillRect/>
          </a:stretch>
        </p:blipFill>
        <p:spPr bwMode="auto">
          <a:xfrm>
            <a:off x="1721390" y="3592513"/>
            <a:ext cx="5370502" cy="323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8"/>
          <p:cNvPicPr>
            <a:picLocks noChangeAspect="1" noChangeArrowheads="1"/>
          </p:cNvPicPr>
          <p:nvPr/>
        </p:nvPicPr>
        <p:blipFill>
          <a:blip r:embed="rId5">
            <a:extLst>
              <a:ext uri="{28A0092B-C50C-407E-A947-70E740481C1C}">
                <a14:useLocalDpi xmlns:a14="http://schemas.microsoft.com/office/drawing/2010/main" val="0"/>
              </a:ext>
            </a:extLst>
          </a:blip>
          <a:srcRect l="15984" t="29781" r="13464" b="25830"/>
          <a:stretch>
            <a:fillRect/>
          </a:stretch>
        </p:blipFill>
        <p:spPr bwMode="auto">
          <a:xfrm>
            <a:off x="4572000" y="0"/>
            <a:ext cx="45720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94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Parenchymal Findings:  5 questions</a:t>
            </a:r>
          </a:p>
        </p:txBody>
      </p:sp>
      <p:sp>
        <p:nvSpPr>
          <p:cNvPr id="3" name="Content Placeholder 2"/>
          <p:cNvSpPr>
            <a:spLocks noGrp="1"/>
          </p:cNvSpPr>
          <p:nvPr>
            <p:ph idx="1"/>
          </p:nvPr>
        </p:nvSpPr>
        <p:spPr>
          <a:xfrm>
            <a:off x="628651" y="1825624"/>
            <a:ext cx="4682938" cy="4602069"/>
          </a:xfrm>
        </p:spPr>
        <p:txBody>
          <a:bodyPr>
            <a:normAutofit fontScale="92500" lnSpcReduction="20000"/>
          </a:bodyPr>
          <a:lstStyle/>
          <a:p>
            <a:r>
              <a:rPr lang="en-US" dirty="0"/>
              <a:t>Demographics?  </a:t>
            </a:r>
            <a:r>
              <a:rPr lang="en-US" sz="1900" i="1" dirty="0"/>
              <a:t>Smoker, collagen vascular disease, immunocompromised, age</a:t>
            </a:r>
          </a:p>
          <a:p>
            <a:r>
              <a:rPr lang="en-US" dirty="0"/>
              <a:t>Acuity?  </a:t>
            </a:r>
            <a:r>
              <a:rPr lang="en-US" sz="1900" i="1" dirty="0"/>
              <a:t>Look at older studies</a:t>
            </a:r>
          </a:p>
          <a:p>
            <a:r>
              <a:rPr lang="en-US" dirty="0"/>
              <a:t>Location?  </a:t>
            </a:r>
          </a:p>
          <a:p>
            <a:pPr lvl="1"/>
            <a:r>
              <a:rPr lang="en-US" sz="1900" i="1" dirty="0"/>
              <a:t>Vertical (upper vs lower)</a:t>
            </a:r>
          </a:p>
          <a:p>
            <a:pPr lvl="1"/>
            <a:r>
              <a:rPr lang="en-US" sz="1900" i="1" dirty="0"/>
              <a:t>Horizontal (central vs peripheral)</a:t>
            </a:r>
          </a:p>
          <a:p>
            <a:r>
              <a:rPr lang="en-US" dirty="0"/>
              <a:t>Pattern?</a:t>
            </a:r>
          </a:p>
          <a:p>
            <a:pPr lvl="1"/>
            <a:r>
              <a:rPr lang="en-US" sz="1900" i="1" dirty="0"/>
              <a:t>Linear</a:t>
            </a:r>
          </a:p>
          <a:p>
            <a:pPr lvl="1"/>
            <a:r>
              <a:rPr lang="en-US" sz="1900" i="1" dirty="0"/>
              <a:t>Nodular</a:t>
            </a:r>
          </a:p>
          <a:p>
            <a:pPr lvl="1"/>
            <a:r>
              <a:rPr lang="en-US" sz="1900" i="1" dirty="0"/>
              <a:t>GGO</a:t>
            </a:r>
          </a:p>
          <a:p>
            <a:pPr lvl="1"/>
            <a:r>
              <a:rPr lang="en-US" sz="1900" i="1" dirty="0"/>
              <a:t>Consolidation</a:t>
            </a:r>
          </a:p>
          <a:p>
            <a:pPr lvl="1"/>
            <a:r>
              <a:rPr lang="en-US" sz="1900" i="1" dirty="0"/>
              <a:t>Mosaic</a:t>
            </a:r>
          </a:p>
          <a:p>
            <a:pPr lvl="1"/>
            <a:r>
              <a:rPr lang="en-US" sz="1900" i="1" dirty="0"/>
              <a:t>Cystic</a:t>
            </a:r>
          </a:p>
          <a:p>
            <a:r>
              <a:rPr lang="en-US" dirty="0"/>
              <a:t>Other?  </a:t>
            </a:r>
            <a:r>
              <a:rPr lang="en-US" sz="1900" i="1" dirty="0"/>
              <a:t>effusions, lymphadenopathy</a:t>
            </a:r>
          </a:p>
        </p:txBody>
      </p:sp>
      <p:pic>
        <p:nvPicPr>
          <p:cNvPr id="4" name="Picture 3"/>
          <p:cNvPicPr>
            <a:picLocks noChangeAspect="1"/>
          </p:cNvPicPr>
          <p:nvPr/>
        </p:nvPicPr>
        <p:blipFill>
          <a:blip r:embed="rId3"/>
          <a:stretch>
            <a:fillRect/>
          </a:stretch>
        </p:blipFill>
        <p:spPr>
          <a:xfrm>
            <a:off x="5082988" y="2603762"/>
            <a:ext cx="3639829" cy="3045791"/>
          </a:xfrm>
          <a:prstGeom prst="rect">
            <a:avLst/>
          </a:prstGeom>
        </p:spPr>
      </p:pic>
      <p:pic>
        <p:nvPicPr>
          <p:cNvPr id="5" name="Picture 4"/>
          <p:cNvPicPr>
            <a:picLocks noChangeAspect="1"/>
          </p:cNvPicPr>
          <p:nvPr/>
        </p:nvPicPr>
        <p:blipFill>
          <a:blip r:embed="rId4"/>
          <a:stretch>
            <a:fillRect/>
          </a:stretch>
        </p:blipFill>
        <p:spPr>
          <a:xfrm>
            <a:off x="4795557" y="2456766"/>
            <a:ext cx="4214689" cy="3763333"/>
          </a:xfrm>
          <a:prstGeom prst="rect">
            <a:avLst/>
          </a:prstGeom>
        </p:spPr>
      </p:pic>
    </p:spTree>
    <p:extLst>
      <p:ext uri="{BB962C8B-B14F-4D97-AF65-F5344CB8AC3E}">
        <p14:creationId xmlns:p14="http://schemas.microsoft.com/office/powerpoint/2010/main" val="574587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25" y="457200"/>
            <a:ext cx="8686800" cy="841375"/>
          </a:xfrm>
        </p:spPr>
        <p:txBody>
          <a:bodyPr/>
          <a:lstStyle/>
          <a:p>
            <a:pPr>
              <a:defRPr/>
            </a:pPr>
            <a:r>
              <a:rPr lang="en-US" dirty="0"/>
              <a:t>Inspiration			Expiration</a:t>
            </a:r>
          </a:p>
        </p:txBody>
      </p:sp>
      <p:pic>
        <p:nvPicPr>
          <p:cNvPr id="105475" name="Picture 6"/>
          <p:cNvPicPr>
            <a:picLocks noChangeAspect="1" noChangeArrowheads="1"/>
          </p:cNvPicPr>
          <p:nvPr/>
        </p:nvPicPr>
        <p:blipFill>
          <a:blip r:embed="rId3">
            <a:extLst>
              <a:ext uri="{28A0092B-C50C-407E-A947-70E740481C1C}">
                <a14:useLocalDpi xmlns:a14="http://schemas.microsoft.com/office/drawing/2010/main" val="0"/>
              </a:ext>
            </a:extLst>
          </a:blip>
          <a:srcRect l="17244" t="31900" r="13464" b="27042"/>
          <a:stretch>
            <a:fillRect/>
          </a:stretch>
        </p:blipFill>
        <p:spPr bwMode="auto">
          <a:xfrm>
            <a:off x="539646" y="1219200"/>
            <a:ext cx="381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7"/>
          <p:cNvPicPr>
            <a:picLocks noChangeAspect="1" noChangeArrowheads="1"/>
          </p:cNvPicPr>
          <p:nvPr/>
        </p:nvPicPr>
        <p:blipFill>
          <a:blip r:embed="rId4">
            <a:extLst>
              <a:ext uri="{28A0092B-C50C-407E-A947-70E740481C1C}">
                <a14:useLocalDpi xmlns:a14="http://schemas.microsoft.com/office/drawing/2010/main" val="0"/>
              </a:ext>
            </a:extLst>
          </a:blip>
          <a:srcRect l="17244" t="34879" r="15984" b="25830"/>
          <a:stretch>
            <a:fillRect/>
          </a:stretch>
        </p:blipFill>
        <p:spPr bwMode="auto">
          <a:xfrm>
            <a:off x="4958153" y="1219200"/>
            <a:ext cx="38369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2"/>
          <p:cNvPicPr>
            <a:picLocks noChangeAspect="1" noChangeArrowheads="1"/>
          </p:cNvPicPr>
          <p:nvPr/>
        </p:nvPicPr>
        <p:blipFill>
          <a:blip r:embed="rId5">
            <a:extLst>
              <a:ext uri="{28A0092B-C50C-407E-A947-70E740481C1C}">
                <a14:useLocalDpi xmlns:a14="http://schemas.microsoft.com/office/drawing/2010/main" val="0"/>
              </a:ext>
            </a:extLst>
          </a:blip>
          <a:srcRect l="13464" t="30791" r="9685" b="24821"/>
          <a:stretch>
            <a:fillRect/>
          </a:stretch>
        </p:blipFill>
        <p:spPr bwMode="auto">
          <a:xfrm>
            <a:off x="539646" y="4110038"/>
            <a:ext cx="38100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3"/>
          <p:cNvPicPr>
            <a:picLocks noChangeAspect="1" noChangeArrowheads="1"/>
          </p:cNvPicPr>
          <p:nvPr/>
        </p:nvPicPr>
        <p:blipFill>
          <a:blip r:embed="rId6">
            <a:extLst>
              <a:ext uri="{28A0092B-C50C-407E-A947-70E740481C1C}">
                <a14:useLocalDpi xmlns:a14="http://schemas.microsoft.com/office/drawing/2010/main" val="0"/>
              </a:ext>
            </a:extLst>
          </a:blip>
          <a:srcRect l="15984" t="33775" r="12206" b="24821"/>
          <a:stretch>
            <a:fillRect/>
          </a:stretch>
        </p:blipFill>
        <p:spPr bwMode="auto">
          <a:xfrm>
            <a:off x="4958153" y="4098561"/>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002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2536" y="79911"/>
            <a:ext cx="2948886" cy="1370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dirty="0">
                <a:solidFill>
                  <a:schemeClr val="bg1"/>
                </a:solidFill>
              </a:rPr>
              <a:t>Any underlying condition/cause for ILD?</a:t>
            </a:r>
          </a:p>
        </p:txBody>
      </p:sp>
      <p:sp>
        <p:nvSpPr>
          <p:cNvPr id="6" name="Right Arrow 5"/>
          <p:cNvSpPr/>
          <p:nvPr/>
        </p:nvSpPr>
        <p:spPr>
          <a:xfrm>
            <a:off x="6112407" y="516140"/>
            <a:ext cx="1039761"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YES</a:t>
            </a:r>
          </a:p>
        </p:txBody>
      </p:sp>
      <p:sp>
        <p:nvSpPr>
          <p:cNvPr id="7" name="Triangle 6"/>
          <p:cNvSpPr/>
          <p:nvPr/>
        </p:nvSpPr>
        <p:spPr>
          <a:xfrm>
            <a:off x="7239000" y="79912"/>
            <a:ext cx="1659194" cy="137001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Not IPF</a:t>
            </a:r>
          </a:p>
        </p:txBody>
      </p:sp>
      <p:sp>
        <p:nvSpPr>
          <p:cNvPr id="8" name="Right Arrow 7"/>
          <p:cNvSpPr/>
          <p:nvPr/>
        </p:nvSpPr>
        <p:spPr>
          <a:xfrm rot="5400000">
            <a:off x="3951119" y="1661025"/>
            <a:ext cx="851719"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NO</a:t>
            </a:r>
          </a:p>
        </p:txBody>
      </p:sp>
      <p:sp>
        <p:nvSpPr>
          <p:cNvPr id="9" name="Rectangle 8"/>
          <p:cNvSpPr/>
          <p:nvPr/>
        </p:nvSpPr>
        <p:spPr>
          <a:xfrm>
            <a:off x="3735424" y="2430155"/>
            <a:ext cx="1283110" cy="471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a:solidFill>
                  <a:schemeClr val="bg1"/>
                </a:solidFill>
              </a:rPr>
              <a:t>HRCT</a:t>
            </a:r>
            <a:endParaRPr lang="en-US" sz="2400" b="1" dirty="0">
              <a:solidFill>
                <a:schemeClr val="bg1"/>
              </a:solidFill>
            </a:endParaRPr>
          </a:p>
        </p:txBody>
      </p:sp>
      <p:sp>
        <p:nvSpPr>
          <p:cNvPr id="12" name="Right Arrow 11"/>
          <p:cNvSpPr/>
          <p:nvPr/>
        </p:nvSpPr>
        <p:spPr>
          <a:xfrm rot="2076929">
            <a:off x="1100392" y="3239917"/>
            <a:ext cx="2036918" cy="71550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UIP, probable, possible</a:t>
            </a:r>
          </a:p>
        </p:txBody>
      </p:sp>
      <p:sp>
        <p:nvSpPr>
          <p:cNvPr id="13" name="Triangle 12"/>
          <p:cNvSpPr/>
          <p:nvPr/>
        </p:nvSpPr>
        <p:spPr>
          <a:xfrm>
            <a:off x="7258050" y="1785003"/>
            <a:ext cx="1621094" cy="1145766"/>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IPF</a:t>
            </a:r>
          </a:p>
        </p:txBody>
      </p:sp>
      <p:sp>
        <p:nvSpPr>
          <p:cNvPr id="16" name="Left Arrow 15"/>
          <p:cNvSpPr/>
          <p:nvPr/>
        </p:nvSpPr>
        <p:spPr>
          <a:xfrm>
            <a:off x="1941565" y="2053955"/>
            <a:ext cx="1745008" cy="1203836"/>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Possible UIP</a:t>
            </a:r>
          </a:p>
          <a:p>
            <a:pPr algn="ctr"/>
            <a:r>
              <a:rPr lang="en-US" sz="1350" dirty="0"/>
              <a:t>Inconsistent with UIP</a:t>
            </a:r>
          </a:p>
        </p:txBody>
      </p:sp>
      <p:sp>
        <p:nvSpPr>
          <p:cNvPr id="17" name="Rectangle 16"/>
          <p:cNvSpPr/>
          <p:nvPr/>
        </p:nvSpPr>
        <p:spPr>
          <a:xfrm>
            <a:off x="551129" y="2316776"/>
            <a:ext cx="1283110" cy="698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dirty="0">
                <a:solidFill>
                  <a:schemeClr val="bg1"/>
                </a:solidFill>
              </a:rPr>
              <a:t>Lung Biopsy</a:t>
            </a:r>
          </a:p>
        </p:txBody>
      </p:sp>
      <p:sp>
        <p:nvSpPr>
          <p:cNvPr id="21" name="Right Arrow 20"/>
          <p:cNvSpPr/>
          <p:nvPr/>
        </p:nvSpPr>
        <p:spPr>
          <a:xfrm>
            <a:off x="5067385" y="2395128"/>
            <a:ext cx="2209714"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UIP</a:t>
            </a:r>
          </a:p>
        </p:txBody>
      </p:sp>
      <p:sp>
        <p:nvSpPr>
          <p:cNvPr id="22" name="Rectangle 21"/>
          <p:cNvSpPr/>
          <p:nvPr/>
        </p:nvSpPr>
        <p:spPr>
          <a:xfrm>
            <a:off x="3160252" y="4202989"/>
            <a:ext cx="2633747" cy="1105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dirty="0">
                <a:solidFill>
                  <a:schemeClr val="bg1"/>
                </a:solidFill>
              </a:rPr>
              <a:t>Multidisciplinary Conference</a:t>
            </a:r>
          </a:p>
        </p:txBody>
      </p:sp>
      <p:sp>
        <p:nvSpPr>
          <p:cNvPr id="18" name="Right Arrow 17"/>
          <p:cNvSpPr/>
          <p:nvPr/>
        </p:nvSpPr>
        <p:spPr>
          <a:xfrm rot="5400000">
            <a:off x="540345" y="3429682"/>
            <a:ext cx="1357915"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t>NOT UIP</a:t>
            </a:r>
            <a:endParaRPr lang="en-US" sz="1350" dirty="0"/>
          </a:p>
        </p:txBody>
      </p:sp>
      <p:sp>
        <p:nvSpPr>
          <p:cNvPr id="25" name="Triangle 24"/>
          <p:cNvSpPr/>
          <p:nvPr/>
        </p:nvSpPr>
        <p:spPr>
          <a:xfrm>
            <a:off x="412508" y="4383537"/>
            <a:ext cx="1659194" cy="137001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Not IPF</a:t>
            </a:r>
          </a:p>
        </p:txBody>
      </p:sp>
      <p:sp>
        <p:nvSpPr>
          <p:cNvPr id="26" name="Triangle 25"/>
          <p:cNvSpPr/>
          <p:nvPr/>
        </p:nvSpPr>
        <p:spPr>
          <a:xfrm>
            <a:off x="6632287" y="3597667"/>
            <a:ext cx="1659194" cy="137001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Not IPF</a:t>
            </a:r>
          </a:p>
        </p:txBody>
      </p:sp>
      <p:sp>
        <p:nvSpPr>
          <p:cNvPr id="27" name="Triangle 26"/>
          <p:cNvSpPr/>
          <p:nvPr/>
        </p:nvSpPr>
        <p:spPr>
          <a:xfrm>
            <a:off x="6345564" y="5180672"/>
            <a:ext cx="1621094" cy="1145766"/>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IPF</a:t>
            </a:r>
          </a:p>
        </p:txBody>
      </p:sp>
      <p:sp>
        <p:nvSpPr>
          <p:cNvPr id="28" name="Right Arrow 27"/>
          <p:cNvSpPr/>
          <p:nvPr/>
        </p:nvSpPr>
        <p:spPr>
          <a:xfrm>
            <a:off x="5793999" y="4337112"/>
            <a:ext cx="838288"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9" name="Right Arrow 28"/>
          <p:cNvSpPr/>
          <p:nvPr/>
        </p:nvSpPr>
        <p:spPr>
          <a:xfrm rot="1490111">
            <a:off x="5744085" y="5345121"/>
            <a:ext cx="890818"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Tree>
    <p:extLst>
      <p:ext uri="{BB962C8B-B14F-4D97-AF65-F5344CB8AC3E}">
        <p14:creationId xmlns:p14="http://schemas.microsoft.com/office/powerpoint/2010/main" val="2373414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2536" y="79911"/>
            <a:ext cx="2948886" cy="1370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dirty="0">
                <a:solidFill>
                  <a:schemeClr val="bg1"/>
                </a:solidFill>
              </a:rPr>
              <a:t>Any underlying condition/cause for ILD?</a:t>
            </a:r>
          </a:p>
        </p:txBody>
      </p:sp>
      <p:sp>
        <p:nvSpPr>
          <p:cNvPr id="6" name="Right Arrow 5"/>
          <p:cNvSpPr/>
          <p:nvPr/>
        </p:nvSpPr>
        <p:spPr>
          <a:xfrm>
            <a:off x="6112407" y="516140"/>
            <a:ext cx="1039761"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YES</a:t>
            </a:r>
          </a:p>
        </p:txBody>
      </p:sp>
      <p:sp>
        <p:nvSpPr>
          <p:cNvPr id="7" name="Triangle 6"/>
          <p:cNvSpPr/>
          <p:nvPr/>
        </p:nvSpPr>
        <p:spPr>
          <a:xfrm>
            <a:off x="7239000" y="79912"/>
            <a:ext cx="1659194" cy="137001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Not IPF</a:t>
            </a:r>
          </a:p>
        </p:txBody>
      </p:sp>
      <p:sp>
        <p:nvSpPr>
          <p:cNvPr id="8" name="Right Arrow 7"/>
          <p:cNvSpPr/>
          <p:nvPr/>
        </p:nvSpPr>
        <p:spPr>
          <a:xfrm rot="5400000">
            <a:off x="3951119" y="1661025"/>
            <a:ext cx="851719"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NO</a:t>
            </a:r>
          </a:p>
        </p:txBody>
      </p:sp>
      <p:sp>
        <p:nvSpPr>
          <p:cNvPr id="9" name="Rectangle 8"/>
          <p:cNvSpPr/>
          <p:nvPr/>
        </p:nvSpPr>
        <p:spPr>
          <a:xfrm>
            <a:off x="3735424" y="2430155"/>
            <a:ext cx="1283110" cy="471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a:solidFill>
                  <a:schemeClr val="bg1"/>
                </a:solidFill>
              </a:rPr>
              <a:t>HRCT</a:t>
            </a:r>
            <a:endParaRPr lang="en-US" sz="2400" b="1" dirty="0">
              <a:solidFill>
                <a:schemeClr val="bg1"/>
              </a:solidFill>
            </a:endParaRPr>
          </a:p>
        </p:txBody>
      </p:sp>
      <p:sp>
        <p:nvSpPr>
          <p:cNvPr id="12" name="Right Arrow 11"/>
          <p:cNvSpPr/>
          <p:nvPr/>
        </p:nvSpPr>
        <p:spPr>
          <a:xfrm rot="13334858">
            <a:off x="1507228" y="3527629"/>
            <a:ext cx="2036918" cy="71550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Left Arrow 15"/>
          <p:cNvSpPr/>
          <p:nvPr/>
        </p:nvSpPr>
        <p:spPr>
          <a:xfrm rot="5400000" flipH="1">
            <a:off x="3544112" y="3261428"/>
            <a:ext cx="1745008" cy="1203836"/>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Rectangle 16"/>
          <p:cNvSpPr/>
          <p:nvPr/>
        </p:nvSpPr>
        <p:spPr>
          <a:xfrm>
            <a:off x="228600" y="2638834"/>
            <a:ext cx="1462831" cy="884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dirty="0">
                <a:solidFill>
                  <a:schemeClr val="bg1"/>
                </a:solidFill>
              </a:rPr>
              <a:t>Lung Biopsy</a:t>
            </a:r>
          </a:p>
        </p:txBody>
      </p:sp>
      <p:sp>
        <p:nvSpPr>
          <p:cNvPr id="22" name="Rectangle 21"/>
          <p:cNvSpPr/>
          <p:nvPr/>
        </p:nvSpPr>
        <p:spPr>
          <a:xfrm>
            <a:off x="3160252" y="4694423"/>
            <a:ext cx="2633747" cy="1105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dirty="0">
                <a:solidFill>
                  <a:schemeClr val="bg1"/>
                </a:solidFill>
              </a:rPr>
              <a:t>Multidisciplinary Conference</a:t>
            </a:r>
          </a:p>
        </p:txBody>
      </p:sp>
      <p:sp>
        <p:nvSpPr>
          <p:cNvPr id="26" name="Triangle 25"/>
          <p:cNvSpPr/>
          <p:nvPr/>
        </p:nvSpPr>
        <p:spPr>
          <a:xfrm>
            <a:off x="6875110" y="5300667"/>
            <a:ext cx="1659194" cy="137001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Not IPF</a:t>
            </a:r>
          </a:p>
        </p:txBody>
      </p:sp>
      <p:sp>
        <p:nvSpPr>
          <p:cNvPr id="27" name="Triangle 26"/>
          <p:cNvSpPr/>
          <p:nvPr/>
        </p:nvSpPr>
        <p:spPr>
          <a:xfrm>
            <a:off x="6935161" y="4121540"/>
            <a:ext cx="1621094" cy="1145766"/>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1"/>
                </a:solidFill>
              </a:rPr>
              <a:t>IPF</a:t>
            </a:r>
          </a:p>
        </p:txBody>
      </p:sp>
      <p:sp>
        <p:nvSpPr>
          <p:cNvPr id="29" name="Right Arrow 28"/>
          <p:cNvSpPr/>
          <p:nvPr/>
        </p:nvSpPr>
        <p:spPr>
          <a:xfrm>
            <a:off x="5937829" y="4758664"/>
            <a:ext cx="890818" cy="5420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9" name="Right Arrow 18"/>
          <p:cNvSpPr/>
          <p:nvPr/>
        </p:nvSpPr>
        <p:spPr>
          <a:xfrm rot="2168788">
            <a:off x="5964124" y="5695420"/>
            <a:ext cx="890818" cy="60519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0" name="Right Arrow 19"/>
          <p:cNvSpPr/>
          <p:nvPr/>
        </p:nvSpPr>
        <p:spPr>
          <a:xfrm rot="2505140">
            <a:off x="1188116" y="4110673"/>
            <a:ext cx="2036918" cy="71550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Tree>
    <p:extLst>
      <p:ext uri="{BB962C8B-B14F-4D97-AF65-F5344CB8AC3E}">
        <p14:creationId xmlns:p14="http://schemas.microsoft.com/office/powerpoint/2010/main" val="981494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guidance issues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0257997"/>
              </p:ext>
            </p:extLst>
          </p:nvPr>
        </p:nvGraphicFramePr>
        <p:xfrm>
          <a:off x="152400" y="1690689"/>
          <a:ext cx="8839200" cy="4815840"/>
        </p:xfrm>
        <a:graphic>
          <a:graphicData uri="http://schemas.openxmlformats.org/drawingml/2006/table">
            <a:tbl>
              <a:tblPr firstRow="1" bandRow="1">
                <a:tableStyleId>{F5AB1C69-6EDB-4FF4-983F-18BD219EF322}</a:tableStyleId>
              </a:tblPr>
              <a:tblGrid>
                <a:gridCol w="2946400">
                  <a:extLst>
                    <a:ext uri="{9D8B030D-6E8A-4147-A177-3AD203B41FA5}">
                      <a16:colId xmlns="" xmlns:a16="http://schemas.microsoft.com/office/drawing/2014/main" val="20000"/>
                    </a:ext>
                  </a:extLst>
                </a:gridCol>
                <a:gridCol w="2946400">
                  <a:extLst>
                    <a:ext uri="{9D8B030D-6E8A-4147-A177-3AD203B41FA5}">
                      <a16:colId xmlns="" xmlns:a16="http://schemas.microsoft.com/office/drawing/2014/main" val="20001"/>
                    </a:ext>
                  </a:extLst>
                </a:gridCol>
                <a:gridCol w="2946400">
                  <a:extLst>
                    <a:ext uri="{9D8B030D-6E8A-4147-A177-3AD203B41FA5}">
                      <a16:colId xmlns="" xmlns:a16="http://schemas.microsoft.com/office/drawing/2014/main" val="20002"/>
                    </a:ext>
                  </a:extLst>
                </a:gridCol>
              </a:tblGrid>
              <a:tr h="340272">
                <a:tc>
                  <a:txBody>
                    <a:bodyPr/>
                    <a:lstStyle/>
                    <a:p>
                      <a:r>
                        <a:rPr lang="en-US" sz="2000" dirty="0"/>
                        <a:t>HRCT Pattern</a:t>
                      </a:r>
                    </a:p>
                  </a:txBody>
                  <a:tcPr marL="68580" marR="68580" marT="34290" marB="34290"/>
                </a:tc>
                <a:tc>
                  <a:txBody>
                    <a:bodyPr/>
                    <a:lstStyle/>
                    <a:p>
                      <a:r>
                        <a:rPr lang="en-US" sz="2000" dirty="0"/>
                        <a:t>Surgical Biopsy</a:t>
                      </a:r>
                    </a:p>
                  </a:txBody>
                  <a:tcPr marL="68580" marR="68580" marT="34290" marB="34290"/>
                </a:tc>
                <a:tc>
                  <a:txBody>
                    <a:bodyPr/>
                    <a:lstStyle/>
                    <a:p>
                      <a:r>
                        <a:rPr lang="en-US" sz="2000" dirty="0"/>
                        <a:t>Diagnosis of IPF?</a:t>
                      </a:r>
                    </a:p>
                  </a:txBody>
                  <a:tcPr marL="68580" marR="68580" marT="34290" marB="34290"/>
                </a:tc>
                <a:extLst>
                  <a:ext uri="{0D108BD9-81ED-4DB2-BD59-A6C34878D82A}">
                    <a16:rowId xmlns="" xmlns:a16="http://schemas.microsoft.com/office/drawing/2014/main" val="10000"/>
                  </a:ext>
                </a:extLst>
              </a:tr>
              <a:tr h="1112782">
                <a:tc>
                  <a:txBody>
                    <a:bodyPr/>
                    <a:lstStyle/>
                    <a:p>
                      <a:r>
                        <a:rPr lang="en-US" sz="2000" dirty="0"/>
                        <a:t>UIP</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UIP</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Probable UIP</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Possible UIP</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nonclassifiable</a:t>
                      </a:r>
                      <a:r>
                        <a:rPr lang="en-US" sz="2000" dirty="0"/>
                        <a:t> fibrosis</a:t>
                      </a:r>
                    </a:p>
                  </a:txBody>
                  <a:tcPr marL="68580" marR="68580" marT="34290" marB="34290"/>
                </a:tc>
                <a:tc>
                  <a:txBody>
                    <a:bodyPr/>
                    <a:lstStyle/>
                    <a:p>
                      <a:r>
                        <a:rPr lang="en-US" sz="2000" dirty="0"/>
                        <a:t>YES</a:t>
                      </a:r>
                    </a:p>
                  </a:txBody>
                  <a:tcPr marL="68580" marR="68580" marT="34290" marB="34290"/>
                </a:tc>
                <a:extLst>
                  <a:ext uri="{0D108BD9-81ED-4DB2-BD59-A6C34878D82A}">
                    <a16:rowId xmlns="" xmlns:a16="http://schemas.microsoft.com/office/drawing/2014/main" val="10001"/>
                  </a:ext>
                </a:extLst>
              </a:tr>
              <a:tr h="340272">
                <a:tc>
                  <a:txBody>
                    <a:bodyPr/>
                    <a:lstStyle/>
                    <a:p>
                      <a:r>
                        <a:rPr lang="en-US" sz="2000" dirty="0"/>
                        <a:t>UIP</a:t>
                      </a:r>
                    </a:p>
                  </a:txBody>
                  <a:tcPr marL="68580" marR="68580" marT="34290" marB="34290"/>
                </a:tc>
                <a:tc>
                  <a:txBody>
                    <a:bodyPr/>
                    <a:lstStyle/>
                    <a:p>
                      <a:r>
                        <a:rPr lang="en-US" sz="2000" dirty="0"/>
                        <a:t>Not UIP</a:t>
                      </a:r>
                    </a:p>
                  </a:txBody>
                  <a:tcPr marL="68580" marR="68580" marT="34290" marB="34290"/>
                </a:tc>
                <a:tc>
                  <a:txBody>
                    <a:bodyPr/>
                    <a:lstStyle/>
                    <a:p>
                      <a:r>
                        <a:rPr lang="en-US" sz="2000" dirty="0"/>
                        <a:t>NO</a:t>
                      </a:r>
                      <a:endParaRPr lang="en-US" sz="2000" dirty="0">
                        <a:solidFill>
                          <a:srgbClr val="FF0000"/>
                        </a:solidFill>
                      </a:endParaRPr>
                    </a:p>
                  </a:txBody>
                  <a:tcPr marL="68580" marR="68580" marT="34290" marB="34290"/>
                </a:tc>
                <a:extLst>
                  <a:ext uri="{0D108BD9-81ED-4DB2-BD59-A6C34878D82A}">
                    <a16:rowId xmlns="" xmlns:a16="http://schemas.microsoft.com/office/drawing/2014/main" val="10002"/>
                  </a:ext>
                </a:extLst>
              </a:tr>
              <a:tr h="340272">
                <a:tc>
                  <a:txBody>
                    <a:bodyPr/>
                    <a:lstStyle/>
                    <a:p>
                      <a:r>
                        <a:rPr lang="en-US" sz="2000" dirty="0"/>
                        <a:t>Possible UIP</a:t>
                      </a:r>
                    </a:p>
                  </a:txBody>
                  <a:tcPr marL="68580" marR="68580" marT="34290" marB="34290"/>
                </a:tc>
                <a:tc>
                  <a:txBody>
                    <a:bodyPr/>
                    <a:lstStyle/>
                    <a:p>
                      <a:r>
                        <a:rPr lang="en-US" sz="2000" dirty="0"/>
                        <a:t>UIP, Probable UIP</a:t>
                      </a:r>
                    </a:p>
                  </a:txBody>
                  <a:tcPr marL="68580" marR="68580" marT="34290" marB="34290"/>
                </a:tc>
                <a:tc>
                  <a:txBody>
                    <a:bodyPr/>
                    <a:lstStyle/>
                    <a:p>
                      <a:r>
                        <a:rPr lang="en-US" sz="2000" dirty="0"/>
                        <a:t>YES</a:t>
                      </a:r>
                    </a:p>
                  </a:txBody>
                  <a:tcPr marL="68580" marR="68580" marT="34290" marB="34290"/>
                </a:tc>
                <a:extLst>
                  <a:ext uri="{0D108BD9-81ED-4DB2-BD59-A6C34878D82A}">
                    <a16:rowId xmlns="" xmlns:a16="http://schemas.microsoft.com/office/drawing/2014/main" val="10003"/>
                  </a:ext>
                </a:extLst>
              </a:tr>
              <a:tr h="597775">
                <a:tc>
                  <a:txBody>
                    <a:bodyPr/>
                    <a:lstStyle/>
                    <a:p>
                      <a:r>
                        <a:rPr lang="en-US" sz="2000" dirty="0"/>
                        <a:t>Possible UIP</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Possible UIP</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nonclassifiable</a:t>
                      </a:r>
                      <a:r>
                        <a:rPr lang="en-US" sz="2000" dirty="0"/>
                        <a:t> fibrosis</a:t>
                      </a:r>
                    </a:p>
                  </a:txBody>
                  <a:tcPr marL="68580" marR="68580" marT="34290" marB="34290"/>
                </a:tc>
                <a:tc>
                  <a:txBody>
                    <a:bodyPr/>
                    <a:lstStyle/>
                    <a:p>
                      <a:r>
                        <a:rPr lang="en-US" sz="2000" dirty="0"/>
                        <a:t>Probable</a:t>
                      </a:r>
                    </a:p>
                  </a:txBody>
                  <a:tcPr marL="68580" marR="68580" marT="34290" marB="34290"/>
                </a:tc>
                <a:extLst>
                  <a:ext uri="{0D108BD9-81ED-4DB2-BD59-A6C34878D82A}">
                    <a16:rowId xmlns="" xmlns:a16="http://schemas.microsoft.com/office/drawing/2014/main" val="10004"/>
                  </a:ext>
                </a:extLst>
              </a:tr>
              <a:tr h="340272">
                <a:tc>
                  <a:txBody>
                    <a:bodyPr/>
                    <a:lstStyle/>
                    <a:p>
                      <a:r>
                        <a:rPr lang="en-US" sz="2000" dirty="0"/>
                        <a:t>Possible UIP</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Not</a:t>
                      </a:r>
                      <a:r>
                        <a:rPr lang="en-US" sz="2000" baseline="0" dirty="0"/>
                        <a:t> UIP</a:t>
                      </a:r>
                      <a:endParaRPr lang="en-US" sz="2000" dirty="0"/>
                    </a:p>
                  </a:txBody>
                  <a:tcPr marL="68580" marR="68580" marT="34290" marB="34290"/>
                </a:tc>
                <a:tc>
                  <a:txBody>
                    <a:bodyPr/>
                    <a:lstStyle/>
                    <a:p>
                      <a:r>
                        <a:rPr lang="en-US" sz="2000" dirty="0"/>
                        <a:t>NO</a:t>
                      </a:r>
                    </a:p>
                  </a:txBody>
                  <a:tcPr marL="68580" marR="68580" marT="34290" marB="34290"/>
                </a:tc>
                <a:extLst>
                  <a:ext uri="{0D108BD9-81ED-4DB2-BD59-A6C34878D82A}">
                    <a16:rowId xmlns="" xmlns:a16="http://schemas.microsoft.com/office/drawing/2014/main" val="10005"/>
                  </a:ext>
                </a:extLst>
              </a:tr>
              <a:tr h="340272">
                <a:tc>
                  <a:txBody>
                    <a:bodyPr/>
                    <a:lstStyle/>
                    <a:p>
                      <a:r>
                        <a:rPr lang="en-US" sz="2000" dirty="0"/>
                        <a:t>Inconsistent</a:t>
                      </a:r>
                      <a:r>
                        <a:rPr lang="en-US" sz="2000" baseline="0" dirty="0"/>
                        <a:t> with UIP</a:t>
                      </a:r>
                      <a:endParaRPr lang="en-US" sz="2000" dirty="0"/>
                    </a:p>
                  </a:txBody>
                  <a:tcPr marL="68580" marR="68580" marT="34290" marB="34290"/>
                </a:tc>
                <a:tc>
                  <a:txBody>
                    <a:bodyPr/>
                    <a:lstStyle/>
                    <a:p>
                      <a:r>
                        <a:rPr lang="en-US" sz="2000" dirty="0"/>
                        <a:t>UIP</a:t>
                      </a:r>
                    </a:p>
                  </a:txBody>
                  <a:tcPr marL="68580" marR="68580" marT="34290" marB="34290"/>
                </a:tc>
                <a:tc>
                  <a:txBody>
                    <a:bodyPr/>
                    <a:lstStyle/>
                    <a:p>
                      <a:r>
                        <a:rPr lang="en-US" sz="2000" dirty="0"/>
                        <a:t>Possible</a:t>
                      </a:r>
                      <a:endParaRPr lang="en-US" sz="2000" dirty="0">
                        <a:solidFill>
                          <a:srgbClr val="FF0000"/>
                        </a:solidFill>
                      </a:endParaRPr>
                    </a:p>
                  </a:txBody>
                  <a:tcPr marL="68580" marR="68580" marT="34290" marB="34290"/>
                </a:tc>
                <a:extLst>
                  <a:ext uri="{0D108BD9-81ED-4DB2-BD59-A6C34878D82A}">
                    <a16:rowId xmlns="" xmlns:a16="http://schemas.microsoft.com/office/drawing/2014/main" val="10006"/>
                  </a:ext>
                </a:extLst>
              </a:tr>
              <a:tr h="855279">
                <a:tc>
                  <a:txBody>
                    <a:bodyPr/>
                    <a:lstStyle/>
                    <a:p>
                      <a:r>
                        <a:rPr lang="en-US" sz="2000" dirty="0"/>
                        <a:t>Inconsistent with UIP</a:t>
                      </a:r>
                    </a:p>
                  </a:txBody>
                  <a:tcPr marL="68580" marR="68580" marT="34290" marB="34290"/>
                </a:tc>
                <a:tc>
                  <a:txBody>
                    <a:bodyPr/>
                    <a:lstStyle/>
                    <a:p>
                      <a:r>
                        <a:rPr lang="en-US" sz="2000" dirty="0"/>
                        <a:t>Probable</a:t>
                      </a:r>
                      <a:r>
                        <a:rPr lang="en-US" sz="2000" baseline="0" dirty="0"/>
                        <a:t> UIP</a:t>
                      </a:r>
                    </a:p>
                    <a:p>
                      <a:r>
                        <a:rPr lang="en-US" sz="2000" baseline="0" dirty="0" err="1"/>
                        <a:t>Nonclassifiable</a:t>
                      </a:r>
                      <a:r>
                        <a:rPr lang="en-US" sz="2000" baseline="0" dirty="0"/>
                        <a:t> fibrosis</a:t>
                      </a:r>
                    </a:p>
                    <a:p>
                      <a:r>
                        <a:rPr lang="en-US" sz="2000" baseline="0" dirty="0"/>
                        <a:t>Not UIP</a:t>
                      </a:r>
                      <a:endParaRPr lang="en-US" sz="2000" dirty="0"/>
                    </a:p>
                  </a:txBody>
                  <a:tcPr marL="68580" marR="68580" marT="34290" marB="34290"/>
                </a:tc>
                <a:tc>
                  <a:txBody>
                    <a:bodyPr/>
                    <a:lstStyle/>
                    <a:p>
                      <a:r>
                        <a:rPr lang="en-US" sz="2000" dirty="0"/>
                        <a:t>NO</a:t>
                      </a:r>
                    </a:p>
                  </a:txBody>
                  <a:tcPr marL="68580" marR="68580" marT="34290" marB="3429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154733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et6.png"/>
          <p:cNvPicPr>
            <a:picLocks noChangeAspect="1"/>
          </p:cNvPicPr>
          <p:nvPr/>
        </p:nvPicPr>
        <p:blipFill>
          <a:blip r:embed="rId3">
            <a:extLst>
              <a:ext uri="{28A0092B-C50C-407E-A947-70E740481C1C}">
                <a14:useLocalDpi xmlns:a14="http://schemas.microsoft.com/office/drawing/2010/main" val="0"/>
              </a:ext>
            </a:extLst>
          </a:blip>
          <a:srcRect l="12535" t="36667" r="15311" b="21111"/>
          <a:stretch>
            <a:fillRect/>
          </a:stretch>
        </p:blipFill>
        <p:spPr bwMode="auto">
          <a:xfrm>
            <a:off x="4556125" y="3352800"/>
            <a:ext cx="45878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et3.png"/>
          <p:cNvPicPr>
            <a:picLocks noChangeAspect="1"/>
          </p:cNvPicPr>
          <p:nvPr/>
        </p:nvPicPr>
        <p:blipFill>
          <a:blip r:embed="rId4">
            <a:extLst>
              <a:ext uri="{28A0092B-C50C-407E-A947-70E740481C1C}">
                <a14:useLocalDpi xmlns:a14="http://schemas.microsoft.com/office/drawing/2010/main" val="0"/>
              </a:ext>
            </a:extLst>
          </a:blip>
          <a:srcRect l="16742" t="43369" r="18042" b="27744"/>
          <a:stretch>
            <a:fillRect/>
          </a:stretch>
        </p:blipFill>
        <p:spPr bwMode="auto">
          <a:xfrm>
            <a:off x="0" y="0"/>
            <a:ext cx="4959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et4.png"/>
          <p:cNvPicPr>
            <a:picLocks noChangeAspect="1"/>
          </p:cNvPicPr>
          <p:nvPr/>
        </p:nvPicPr>
        <p:blipFill>
          <a:blip r:embed="rId5">
            <a:extLst>
              <a:ext uri="{28A0092B-C50C-407E-A947-70E740481C1C}">
                <a14:useLocalDpi xmlns:a14="http://schemas.microsoft.com/office/drawing/2010/main" val="0"/>
              </a:ext>
            </a:extLst>
          </a:blip>
          <a:srcRect l="15398" t="37848" r="15224" b="22153"/>
          <a:stretch>
            <a:fillRect/>
          </a:stretch>
        </p:blipFill>
        <p:spPr bwMode="auto">
          <a:xfrm>
            <a:off x="0" y="3352800"/>
            <a:ext cx="46561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descr="et5.png"/>
          <p:cNvPicPr>
            <a:picLocks noChangeAspect="1"/>
          </p:cNvPicPr>
          <p:nvPr/>
        </p:nvPicPr>
        <p:blipFill>
          <a:blip r:embed="rId6">
            <a:extLst>
              <a:ext uri="{28A0092B-C50C-407E-A947-70E740481C1C}">
                <a14:useLocalDpi xmlns:a14="http://schemas.microsoft.com/office/drawing/2010/main" val="0"/>
              </a:ext>
            </a:extLst>
          </a:blip>
          <a:srcRect l="15442" t="40105" r="16566" b="24339"/>
          <a:stretch>
            <a:fillRect/>
          </a:stretch>
        </p:blipFill>
        <p:spPr bwMode="auto">
          <a:xfrm>
            <a:off x="4876800" y="0"/>
            <a:ext cx="42672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386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of IPF based on HRCT?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25153597"/>
              </p:ext>
            </p:extLst>
          </p:nvPr>
        </p:nvGraphicFramePr>
        <p:xfrm>
          <a:off x="628650" y="1600200"/>
          <a:ext cx="7886700" cy="1737360"/>
        </p:xfrm>
        <a:graphic>
          <a:graphicData uri="http://schemas.openxmlformats.org/drawingml/2006/table">
            <a:tbl>
              <a:tblPr firstRow="1" bandRow="1">
                <a:tableStyleId>{F5AB1C69-6EDB-4FF4-983F-18BD219EF322}</a:tableStyleId>
              </a:tblPr>
              <a:tblGrid>
                <a:gridCol w="3943350">
                  <a:extLst>
                    <a:ext uri="{9D8B030D-6E8A-4147-A177-3AD203B41FA5}">
                      <a16:colId xmlns="" xmlns:a16="http://schemas.microsoft.com/office/drawing/2014/main" val="20000"/>
                    </a:ext>
                  </a:extLst>
                </a:gridCol>
                <a:gridCol w="3943350">
                  <a:extLst>
                    <a:ext uri="{9D8B030D-6E8A-4147-A177-3AD203B41FA5}">
                      <a16:colId xmlns="" xmlns:a16="http://schemas.microsoft.com/office/drawing/2014/main" val="20001"/>
                    </a:ext>
                  </a:extLst>
                </a:gridCol>
              </a:tblGrid>
              <a:tr h="99378">
                <a:tc>
                  <a:txBody>
                    <a:bodyPr/>
                    <a:lstStyle/>
                    <a:p>
                      <a:r>
                        <a:rPr lang="en-US" sz="2400" dirty="0"/>
                        <a:t>HRCT</a:t>
                      </a:r>
                      <a:r>
                        <a:rPr lang="en-US" sz="2400" baseline="0" dirty="0"/>
                        <a:t> Pattern</a:t>
                      </a:r>
                      <a:endParaRPr lang="en-US" sz="2400" dirty="0"/>
                    </a:p>
                  </a:txBody>
                  <a:tcPr marL="68580" marR="68580" marT="34290" marB="34290"/>
                </a:tc>
                <a:tc>
                  <a:txBody>
                    <a:bodyPr/>
                    <a:lstStyle/>
                    <a:p>
                      <a:r>
                        <a:rPr lang="en-US" sz="2400" dirty="0"/>
                        <a:t>What</a:t>
                      </a:r>
                      <a:r>
                        <a:rPr lang="en-US" sz="2400" baseline="0" dirty="0"/>
                        <a:t> percentage UIP/IPF?</a:t>
                      </a:r>
                      <a:endParaRPr lang="en-US" sz="2400" dirty="0"/>
                    </a:p>
                  </a:txBody>
                  <a:tcPr marL="68580" marR="68580" marT="34290" marB="34290"/>
                </a:tc>
                <a:extLst>
                  <a:ext uri="{0D108BD9-81ED-4DB2-BD59-A6C34878D82A}">
                    <a16:rowId xmlns="" xmlns:a16="http://schemas.microsoft.com/office/drawing/2014/main" val="10000"/>
                  </a:ext>
                </a:extLst>
              </a:tr>
              <a:tr h="278130">
                <a:tc>
                  <a:txBody>
                    <a:bodyPr/>
                    <a:lstStyle/>
                    <a:p>
                      <a:r>
                        <a:rPr lang="en-US" sz="2400" dirty="0"/>
                        <a:t>Definite (with honeycombing)</a:t>
                      </a:r>
                    </a:p>
                  </a:txBody>
                  <a:tcPr marL="68580" marR="68580" marT="34290" marB="34290"/>
                </a:tc>
                <a:tc>
                  <a:txBody>
                    <a:bodyPr/>
                    <a:lstStyle/>
                    <a:p>
                      <a:r>
                        <a:rPr lang="en-US" sz="2400" dirty="0"/>
                        <a:t>95 %</a:t>
                      </a:r>
                    </a:p>
                  </a:txBody>
                  <a:tcPr marL="68580" marR="68580" marT="34290" marB="34290"/>
                </a:tc>
                <a:extLst>
                  <a:ext uri="{0D108BD9-81ED-4DB2-BD59-A6C34878D82A}">
                    <a16:rowId xmlns="" xmlns:a16="http://schemas.microsoft.com/office/drawing/2014/main" val="10001"/>
                  </a:ext>
                </a:extLst>
              </a:tr>
              <a:tr h="278130">
                <a:tc>
                  <a:txBody>
                    <a:bodyPr/>
                    <a:lstStyle/>
                    <a:p>
                      <a:r>
                        <a:rPr lang="en-US" sz="2400" dirty="0"/>
                        <a:t>Possible</a:t>
                      </a:r>
                    </a:p>
                  </a:txBody>
                  <a:tcPr marL="68580" marR="68580" marT="34290" marB="34290"/>
                </a:tc>
                <a:tc>
                  <a:txBody>
                    <a:bodyPr/>
                    <a:lstStyle/>
                    <a:p>
                      <a:r>
                        <a:rPr lang="en-US" sz="2400" dirty="0"/>
                        <a:t>85 %</a:t>
                      </a:r>
                    </a:p>
                  </a:txBody>
                  <a:tcPr marL="68580" marR="68580" marT="34290" marB="34290"/>
                </a:tc>
                <a:extLst>
                  <a:ext uri="{0D108BD9-81ED-4DB2-BD59-A6C34878D82A}">
                    <a16:rowId xmlns="" xmlns:a16="http://schemas.microsoft.com/office/drawing/2014/main" val="10002"/>
                  </a:ext>
                </a:extLst>
              </a:tr>
              <a:tr h="278130">
                <a:tc>
                  <a:txBody>
                    <a:bodyPr/>
                    <a:lstStyle/>
                    <a:p>
                      <a:r>
                        <a:rPr lang="en-US" sz="2400" dirty="0"/>
                        <a:t>Inconsistent</a:t>
                      </a:r>
                      <a:r>
                        <a:rPr lang="en-US" sz="2400" baseline="0" dirty="0"/>
                        <a:t> with UIP </a:t>
                      </a:r>
                      <a:endParaRPr lang="en-US" sz="2400" dirty="0"/>
                    </a:p>
                  </a:txBody>
                  <a:tcPr marL="68580" marR="68580" marT="34290" marB="34290"/>
                </a:tc>
                <a:tc>
                  <a:txBody>
                    <a:bodyPr/>
                    <a:lstStyle/>
                    <a:p>
                      <a:r>
                        <a:rPr lang="en-US" sz="2400" dirty="0"/>
                        <a:t>25 %</a:t>
                      </a:r>
                    </a:p>
                  </a:txBody>
                  <a:tcPr marL="68580" marR="68580" marT="34290" marB="34290"/>
                </a:tc>
                <a:extLst>
                  <a:ext uri="{0D108BD9-81ED-4DB2-BD59-A6C34878D82A}">
                    <a16:rowId xmlns="" xmlns:a16="http://schemas.microsoft.com/office/drawing/2014/main" val="10003"/>
                  </a:ext>
                </a:extLst>
              </a:tr>
            </a:tbl>
          </a:graphicData>
        </a:graphic>
      </p:graphicFrame>
      <p:sp>
        <p:nvSpPr>
          <p:cNvPr id="6" name="Title 1"/>
          <p:cNvSpPr txBox="1">
            <a:spLocks/>
          </p:cNvSpPr>
          <p:nvPr/>
        </p:nvSpPr>
        <p:spPr>
          <a:xfrm>
            <a:off x="628650" y="3705900"/>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a:t>
            </a:r>
            <a:r>
              <a:rPr lang="en-US" dirty="0">
                <a:solidFill>
                  <a:srgbClr val="FFFF00"/>
                </a:solidFill>
              </a:rPr>
              <a:t> </a:t>
            </a:r>
            <a:r>
              <a:rPr lang="en-US" dirty="0"/>
              <a:t>% of UIP had HRCT?</a:t>
            </a:r>
          </a:p>
        </p:txBody>
      </p:sp>
      <p:graphicFrame>
        <p:nvGraphicFramePr>
          <p:cNvPr id="7" name="Content Placeholder 4"/>
          <p:cNvGraphicFramePr>
            <a:graphicFrameLocks/>
          </p:cNvGraphicFramePr>
          <p:nvPr>
            <p:extLst>
              <p:ext uri="{D42A27DB-BD31-4B8C-83A1-F6EECF244321}">
                <p14:modId xmlns:p14="http://schemas.microsoft.com/office/powerpoint/2010/main" val="3774872429"/>
              </p:ext>
            </p:extLst>
          </p:nvPr>
        </p:nvGraphicFramePr>
        <p:xfrm>
          <a:off x="628650" y="4612600"/>
          <a:ext cx="7886700" cy="1737360"/>
        </p:xfrm>
        <a:graphic>
          <a:graphicData uri="http://schemas.openxmlformats.org/drawingml/2006/table">
            <a:tbl>
              <a:tblPr firstRow="1" bandRow="1">
                <a:tableStyleId>{F5AB1C69-6EDB-4FF4-983F-18BD219EF322}</a:tableStyleId>
              </a:tblPr>
              <a:tblGrid>
                <a:gridCol w="3943350">
                  <a:extLst>
                    <a:ext uri="{9D8B030D-6E8A-4147-A177-3AD203B41FA5}">
                      <a16:colId xmlns="" xmlns:a16="http://schemas.microsoft.com/office/drawing/2014/main" val="20000"/>
                    </a:ext>
                  </a:extLst>
                </a:gridCol>
                <a:gridCol w="3943350">
                  <a:extLst>
                    <a:ext uri="{9D8B030D-6E8A-4147-A177-3AD203B41FA5}">
                      <a16:colId xmlns="" xmlns:a16="http://schemas.microsoft.com/office/drawing/2014/main" val="20001"/>
                    </a:ext>
                  </a:extLst>
                </a:gridCol>
              </a:tblGrid>
              <a:tr h="278130">
                <a:tc>
                  <a:txBody>
                    <a:bodyPr/>
                    <a:lstStyle/>
                    <a:p>
                      <a:r>
                        <a:rPr lang="en-US" sz="2400" dirty="0"/>
                        <a:t>HRCT</a:t>
                      </a:r>
                      <a:r>
                        <a:rPr lang="en-US" sz="2400" baseline="0" dirty="0"/>
                        <a:t> Pattern</a:t>
                      </a:r>
                      <a:endParaRPr lang="en-US" sz="2400" dirty="0"/>
                    </a:p>
                  </a:txBody>
                  <a:tcPr marL="68580" marR="68580" marT="34290" marB="34290"/>
                </a:tc>
                <a:tc>
                  <a:txBody>
                    <a:bodyPr/>
                    <a:lstStyle/>
                    <a:p>
                      <a:r>
                        <a:rPr lang="en-US" sz="2400" dirty="0"/>
                        <a:t>55</a:t>
                      </a:r>
                      <a:r>
                        <a:rPr lang="en-US" sz="2400" baseline="0" dirty="0"/>
                        <a:t> patients</a:t>
                      </a:r>
                      <a:endParaRPr lang="en-US" sz="2400" dirty="0"/>
                    </a:p>
                  </a:txBody>
                  <a:tcPr marL="68580" marR="68580" marT="34290" marB="34290"/>
                </a:tc>
                <a:extLst>
                  <a:ext uri="{0D108BD9-81ED-4DB2-BD59-A6C34878D82A}">
                    <a16:rowId xmlns="" xmlns:a16="http://schemas.microsoft.com/office/drawing/2014/main" val="10000"/>
                  </a:ext>
                </a:extLst>
              </a:tr>
              <a:tr h="278130">
                <a:tc>
                  <a:txBody>
                    <a:bodyPr/>
                    <a:lstStyle/>
                    <a:p>
                      <a:r>
                        <a:rPr lang="en-US" sz="2400" dirty="0"/>
                        <a:t>High </a:t>
                      </a:r>
                      <a:r>
                        <a:rPr lang="en-US" sz="2400" dirty="0" err="1"/>
                        <a:t>prob</a:t>
                      </a:r>
                      <a:r>
                        <a:rPr lang="en-US" sz="2400" dirty="0"/>
                        <a:t> of UIP</a:t>
                      </a:r>
                    </a:p>
                  </a:txBody>
                  <a:tcPr marL="68580" marR="68580" marT="34290" marB="34290"/>
                </a:tc>
                <a:tc>
                  <a:txBody>
                    <a:bodyPr/>
                    <a:lstStyle/>
                    <a:p>
                      <a:r>
                        <a:rPr lang="en-US" sz="2400" dirty="0"/>
                        <a:t>27 %</a:t>
                      </a:r>
                    </a:p>
                  </a:txBody>
                  <a:tcPr marL="68580" marR="68580" marT="34290" marB="34290"/>
                </a:tc>
                <a:extLst>
                  <a:ext uri="{0D108BD9-81ED-4DB2-BD59-A6C34878D82A}">
                    <a16:rowId xmlns="" xmlns:a16="http://schemas.microsoft.com/office/drawing/2014/main" val="10001"/>
                  </a:ext>
                </a:extLst>
              </a:tr>
              <a:tr h="278130">
                <a:tc>
                  <a:txBody>
                    <a:bodyPr/>
                    <a:lstStyle/>
                    <a:p>
                      <a:r>
                        <a:rPr lang="en-US" sz="2400" dirty="0"/>
                        <a:t>Intermediate </a:t>
                      </a:r>
                      <a:r>
                        <a:rPr lang="en-US" sz="2400" dirty="0" err="1"/>
                        <a:t>prob</a:t>
                      </a:r>
                      <a:r>
                        <a:rPr lang="en-US" sz="2400" dirty="0"/>
                        <a:t> of UIP</a:t>
                      </a:r>
                    </a:p>
                  </a:txBody>
                  <a:tcPr marL="68580" marR="68580" marT="34290" marB="34290"/>
                </a:tc>
                <a:tc>
                  <a:txBody>
                    <a:bodyPr/>
                    <a:lstStyle/>
                    <a:p>
                      <a:r>
                        <a:rPr lang="en-US" sz="2400" dirty="0"/>
                        <a:t>11 %</a:t>
                      </a:r>
                    </a:p>
                  </a:txBody>
                  <a:tcPr marL="68580" marR="68580" marT="34290" marB="34290"/>
                </a:tc>
                <a:extLst>
                  <a:ext uri="{0D108BD9-81ED-4DB2-BD59-A6C34878D82A}">
                    <a16:rowId xmlns="" xmlns:a16="http://schemas.microsoft.com/office/drawing/2014/main" val="10002"/>
                  </a:ext>
                </a:extLst>
              </a:tr>
              <a:tr h="278130">
                <a:tc>
                  <a:txBody>
                    <a:bodyPr/>
                    <a:lstStyle/>
                    <a:p>
                      <a:r>
                        <a:rPr lang="en-US" sz="2400" dirty="0"/>
                        <a:t>Low </a:t>
                      </a:r>
                      <a:r>
                        <a:rPr lang="en-US" sz="2400" dirty="0" err="1"/>
                        <a:t>prob</a:t>
                      </a:r>
                      <a:r>
                        <a:rPr lang="en-US" sz="2400" dirty="0"/>
                        <a:t> of UIP</a:t>
                      </a:r>
                    </a:p>
                  </a:txBody>
                  <a:tcPr marL="68580" marR="68580" marT="34290" marB="34290"/>
                </a:tc>
                <a:tc>
                  <a:txBody>
                    <a:bodyPr/>
                    <a:lstStyle/>
                    <a:p>
                      <a:r>
                        <a:rPr lang="en-US" sz="2400" dirty="0"/>
                        <a:t>62 %</a:t>
                      </a:r>
                    </a:p>
                  </a:txBody>
                  <a:tcPr marL="68580" marR="68580" marT="34290" marB="34290"/>
                </a:tc>
                <a:extLst>
                  <a:ext uri="{0D108BD9-81ED-4DB2-BD59-A6C34878D82A}">
                    <a16:rowId xmlns="" xmlns:a16="http://schemas.microsoft.com/office/drawing/2014/main" val="10003"/>
                  </a:ext>
                </a:extLst>
              </a:tr>
            </a:tbl>
          </a:graphicData>
        </a:graphic>
      </p:graphicFrame>
      <p:sp>
        <p:nvSpPr>
          <p:cNvPr id="8" name="TextBox 7"/>
          <p:cNvSpPr txBox="1"/>
          <p:nvPr/>
        </p:nvSpPr>
        <p:spPr>
          <a:xfrm>
            <a:off x="6163697" y="6488668"/>
            <a:ext cx="2980303" cy="369332"/>
          </a:xfrm>
          <a:prstGeom prst="rect">
            <a:avLst/>
          </a:prstGeom>
          <a:noFill/>
        </p:spPr>
        <p:txBody>
          <a:bodyPr wrap="none" rtlCol="0">
            <a:spAutoFit/>
          </a:bodyPr>
          <a:lstStyle/>
          <a:p>
            <a:r>
              <a:rPr lang="en-US" i="1" dirty="0" err="1">
                <a:solidFill>
                  <a:schemeClr val="accent2">
                    <a:lumMod val="40000"/>
                    <a:lumOff val="60000"/>
                  </a:schemeClr>
                </a:solidFill>
              </a:rPr>
              <a:t>Sverzellati</a:t>
            </a:r>
            <a:r>
              <a:rPr lang="en-US" i="1" dirty="0">
                <a:solidFill>
                  <a:schemeClr val="accent2">
                    <a:lumMod val="40000"/>
                    <a:lumOff val="60000"/>
                  </a:schemeClr>
                </a:solidFill>
              </a:rPr>
              <a:t>, Radiology 2010</a:t>
            </a:r>
          </a:p>
        </p:txBody>
      </p:sp>
    </p:spTree>
    <p:extLst>
      <p:ext uri="{BB962C8B-B14F-4D97-AF65-F5344CB8AC3E}">
        <p14:creationId xmlns:p14="http://schemas.microsoft.com/office/powerpoint/2010/main" val="1059985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06426"/>
            <a:ext cx="7886700" cy="1325563"/>
          </a:xfrm>
        </p:spPr>
        <p:txBody>
          <a:bodyPr/>
          <a:lstStyle/>
          <a:p>
            <a:pPr algn="ctr"/>
            <a:r>
              <a:rPr lang="en-US" dirty="0"/>
              <a:t>Idiopathic Pneumonias</a:t>
            </a:r>
          </a:p>
        </p:txBody>
      </p:sp>
      <p:sp>
        <p:nvSpPr>
          <p:cNvPr id="18" name="Rectangle 17"/>
          <p:cNvSpPr/>
          <p:nvPr/>
        </p:nvSpPr>
        <p:spPr>
          <a:xfrm>
            <a:off x="34119" y="1629868"/>
            <a:ext cx="9106602" cy="4068761"/>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7" descr="5703743_9822635_3_21"/>
          <p:cNvPicPr>
            <a:picLocks noChangeAspect="1" noChangeArrowheads="1"/>
          </p:cNvPicPr>
          <p:nvPr/>
        </p:nvPicPr>
        <p:blipFill rotWithShape="1">
          <a:blip r:embed="rId3">
            <a:lum contrast="6000"/>
            <a:extLst>
              <a:ext uri="{28A0092B-C50C-407E-A947-70E740481C1C}">
                <a14:useLocalDpi xmlns:a14="http://schemas.microsoft.com/office/drawing/2010/main" val="0"/>
              </a:ext>
            </a:extLst>
          </a:blip>
          <a:srcRect l="12500" t="12500" r="52084" b="29167"/>
          <a:stretch/>
        </p:blipFill>
        <p:spPr bwMode="auto">
          <a:xfrm>
            <a:off x="34119" y="2541452"/>
            <a:ext cx="1447800" cy="2384612"/>
          </a:xfrm>
          <a:prstGeom prst="rect">
            <a:avLst/>
          </a:prstGeom>
          <a:ln>
            <a:solidFill>
              <a:schemeClr val="tx2"/>
            </a:solidFill>
            <a:headEnd/>
            <a:tailEnd/>
          </a:ln>
          <a:extLst/>
        </p:spPr>
        <p:style>
          <a:lnRef idx="2">
            <a:schemeClr val="accent1"/>
          </a:lnRef>
          <a:fillRef idx="1">
            <a:schemeClr val="lt1"/>
          </a:fillRef>
          <a:effectRef idx="0">
            <a:schemeClr val="accent1"/>
          </a:effectRef>
          <a:fontRef idx="minor">
            <a:schemeClr val="dk1"/>
          </a:fontRef>
        </p:style>
      </p:pic>
      <p:pic>
        <p:nvPicPr>
          <p:cNvPr id="20" name="Picture 4" descr="ct_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92" r="54079"/>
          <a:stretch/>
        </p:blipFill>
        <p:spPr bwMode="auto">
          <a:xfrm>
            <a:off x="1530733" y="2541452"/>
            <a:ext cx="1385012" cy="2384612"/>
          </a:xfrm>
          <a:prstGeom prst="rect">
            <a:avLst/>
          </a:prstGeom>
          <a:ln>
            <a:solidFill>
              <a:schemeClr val="tx2"/>
            </a:solidFill>
            <a:headEnd/>
            <a:tailEnd/>
          </a:ln>
          <a:extLst/>
        </p:spPr>
        <p:style>
          <a:lnRef idx="2">
            <a:schemeClr val="accent1"/>
          </a:lnRef>
          <a:fillRef idx="1">
            <a:schemeClr val="lt1"/>
          </a:fillRef>
          <a:effectRef idx="0">
            <a:schemeClr val="accent1"/>
          </a:effectRef>
          <a:fontRef idx="minor">
            <a:schemeClr val="dk1"/>
          </a:fontRef>
        </p:style>
      </p:pic>
      <p:pic>
        <p:nvPicPr>
          <p:cNvPr id="2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2075" t="21211" r="30818" b="24242"/>
          <a:stretch/>
        </p:blipFill>
        <p:spPr bwMode="auto">
          <a:xfrm>
            <a:off x="2964559" y="2613021"/>
            <a:ext cx="1165661" cy="2314180"/>
          </a:xfrm>
          <a:prstGeom prst="rect">
            <a:avLst/>
          </a:prstGeom>
          <a:ln>
            <a:solidFill>
              <a:schemeClr val="tx2"/>
            </a:solidFill>
            <a:headEnd/>
            <a:tailEnd/>
          </a:ln>
          <a:extLst/>
        </p:spPr>
        <p:style>
          <a:lnRef idx="2">
            <a:schemeClr val="accent1"/>
          </a:lnRef>
          <a:fillRef idx="1">
            <a:schemeClr val="lt1"/>
          </a:fillRef>
          <a:effectRef idx="0">
            <a:schemeClr val="accent1"/>
          </a:effectRef>
          <a:fontRef idx="minor">
            <a:schemeClr val="dk1"/>
          </a:fontRef>
        </p:style>
      </p:pic>
      <p:pic>
        <p:nvPicPr>
          <p:cNvPr id="22" name="Picture 6" descr="faerie ring1.png"/>
          <p:cNvPicPr>
            <a:picLocks noChangeAspect="1"/>
          </p:cNvPicPr>
          <p:nvPr/>
        </p:nvPicPr>
        <p:blipFill>
          <a:blip r:embed="rId6">
            <a:extLst>
              <a:ext uri="{28A0092B-C50C-407E-A947-70E740481C1C}">
                <a14:useLocalDpi xmlns:a14="http://schemas.microsoft.com/office/drawing/2010/main" val="0"/>
              </a:ext>
            </a:extLst>
          </a:blip>
          <a:srcRect l="48782" t="35922" r="26060" b="13573"/>
          <a:stretch>
            <a:fillRect/>
          </a:stretch>
        </p:blipFill>
        <p:spPr bwMode="auto">
          <a:xfrm>
            <a:off x="4179034" y="2613021"/>
            <a:ext cx="1877321" cy="2346025"/>
          </a:xfrm>
          <a:prstGeom prst="rect">
            <a:avLst/>
          </a:prstGeom>
          <a:ln>
            <a:solidFill>
              <a:schemeClr val="tx2"/>
            </a:solidFill>
            <a:headEnd/>
            <a:tailEnd/>
          </a:ln>
          <a:extLst/>
        </p:spPr>
        <p:style>
          <a:lnRef idx="2">
            <a:schemeClr val="accent1"/>
          </a:lnRef>
          <a:fillRef idx="1">
            <a:schemeClr val="lt1"/>
          </a:fillRef>
          <a:effectRef idx="0">
            <a:schemeClr val="accent1"/>
          </a:effectRef>
          <a:fontRef idx="minor">
            <a:schemeClr val="dk1"/>
          </a:fontRef>
        </p:style>
      </p:pic>
      <p:pic>
        <p:nvPicPr>
          <p:cNvPr id="23" name="Picture 5" descr="ct_3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936" t="18956" r="2438"/>
          <a:stretch/>
        </p:blipFill>
        <p:spPr bwMode="auto">
          <a:xfrm>
            <a:off x="5879749" y="2597624"/>
            <a:ext cx="1600200" cy="2368245"/>
          </a:xfrm>
          <a:prstGeom prst="rect">
            <a:avLst/>
          </a:prstGeom>
          <a:ln>
            <a:solidFill>
              <a:schemeClr val="tx2"/>
            </a:solidFill>
            <a:headEnd/>
            <a:tailEnd/>
          </a:ln>
          <a:extLst/>
        </p:spPr>
        <p:style>
          <a:lnRef idx="2">
            <a:schemeClr val="accent1"/>
          </a:lnRef>
          <a:fillRef idx="1">
            <a:schemeClr val="lt1"/>
          </a:fillRef>
          <a:effectRef idx="0">
            <a:schemeClr val="accent1"/>
          </a:effectRef>
          <a:fontRef idx="minor">
            <a:schemeClr val="dk1"/>
          </a:fontRef>
        </p:style>
      </p:pic>
      <p:pic>
        <p:nvPicPr>
          <p:cNvPr id="24" name="Picture 4" descr="rbh1.jpg"/>
          <p:cNvPicPr>
            <a:picLocks noChangeAspect="1"/>
          </p:cNvPicPr>
          <p:nvPr/>
        </p:nvPicPr>
        <p:blipFill rotWithShape="1">
          <a:blip r:embed="rId8">
            <a:extLst>
              <a:ext uri="{28A0092B-C50C-407E-A947-70E740481C1C}">
                <a14:useLocalDpi xmlns:a14="http://schemas.microsoft.com/office/drawing/2010/main" val="0"/>
              </a:ext>
            </a:extLst>
          </a:blip>
          <a:srcRect l="22292" t="44479" r="46133" b="22186"/>
          <a:stretch/>
        </p:blipFill>
        <p:spPr bwMode="auto">
          <a:xfrm>
            <a:off x="7344121" y="2590800"/>
            <a:ext cx="1796600" cy="2368245"/>
          </a:xfrm>
          <a:prstGeom prst="rect">
            <a:avLst/>
          </a:prstGeom>
          <a:ln>
            <a:solidFill>
              <a:schemeClr val="tx2"/>
            </a:solidFill>
            <a:headEnd/>
            <a:tailEnd/>
          </a:ln>
          <a:extLst/>
        </p:spPr>
        <p:style>
          <a:lnRef idx="2">
            <a:schemeClr val="accent1"/>
          </a:lnRef>
          <a:fillRef idx="1">
            <a:schemeClr val="lt1"/>
          </a:fillRef>
          <a:effectRef idx="0">
            <a:schemeClr val="accent1"/>
          </a:effectRef>
          <a:fontRef idx="minor">
            <a:schemeClr val="dk1"/>
          </a:fontRef>
        </p:style>
      </p:pic>
      <p:sp>
        <p:nvSpPr>
          <p:cNvPr id="25" name="TextBox 24"/>
          <p:cNvSpPr txBox="1"/>
          <p:nvPr/>
        </p:nvSpPr>
        <p:spPr>
          <a:xfrm>
            <a:off x="297570" y="1791185"/>
            <a:ext cx="1902765" cy="52322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a:solidFill>
                  <a:schemeClr val="bg1"/>
                </a:solidFill>
              </a:rPr>
              <a:t>FIBROSING</a:t>
            </a:r>
            <a:r>
              <a:rPr lang="en-US" sz="2800" b="1" dirty="0">
                <a:solidFill>
                  <a:schemeClr val="accent2">
                    <a:lumMod val="40000"/>
                    <a:lumOff val="60000"/>
                  </a:schemeClr>
                </a:solidFill>
              </a:rPr>
              <a:t> </a:t>
            </a:r>
          </a:p>
        </p:txBody>
      </p:sp>
      <p:sp>
        <p:nvSpPr>
          <p:cNvPr id="26" name="TextBox 25"/>
          <p:cNvSpPr txBox="1"/>
          <p:nvPr/>
        </p:nvSpPr>
        <p:spPr>
          <a:xfrm>
            <a:off x="3547389" y="1820493"/>
            <a:ext cx="1333763" cy="52322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a:solidFill>
                  <a:schemeClr val="bg1"/>
                </a:solidFill>
              </a:rPr>
              <a:t>INJURY </a:t>
            </a:r>
          </a:p>
        </p:txBody>
      </p:sp>
      <p:sp>
        <p:nvSpPr>
          <p:cNvPr id="27" name="TextBox 26"/>
          <p:cNvSpPr txBox="1"/>
          <p:nvPr/>
        </p:nvSpPr>
        <p:spPr>
          <a:xfrm>
            <a:off x="6666695" y="1629869"/>
            <a:ext cx="1774845" cy="954107"/>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i="1" dirty="0">
                <a:solidFill>
                  <a:schemeClr val="bg1"/>
                </a:solidFill>
              </a:rPr>
              <a:t>SMOKING-</a:t>
            </a:r>
          </a:p>
          <a:p>
            <a:r>
              <a:rPr lang="en-US" sz="2800" b="1" i="1" dirty="0">
                <a:solidFill>
                  <a:schemeClr val="bg1"/>
                </a:solidFill>
              </a:rPr>
              <a:t>RELATED </a:t>
            </a:r>
          </a:p>
        </p:txBody>
      </p:sp>
      <p:sp>
        <p:nvSpPr>
          <p:cNvPr id="28" name="TextBox 27"/>
          <p:cNvSpPr txBox="1"/>
          <p:nvPr/>
        </p:nvSpPr>
        <p:spPr>
          <a:xfrm>
            <a:off x="459475" y="5086290"/>
            <a:ext cx="673711" cy="40011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i="1"/>
              <a:t>UIP </a:t>
            </a:r>
          </a:p>
        </p:txBody>
      </p:sp>
      <p:sp>
        <p:nvSpPr>
          <p:cNvPr id="29" name="Frame 28"/>
          <p:cNvSpPr/>
          <p:nvPr/>
        </p:nvSpPr>
        <p:spPr>
          <a:xfrm>
            <a:off x="34120" y="1629869"/>
            <a:ext cx="2912172" cy="4068763"/>
          </a:xfrm>
          <a:prstGeom prst="frame">
            <a:avLst>
              <a:gd name="adj1" fmla="val 2085"/>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30" name="TextBox 29"/>
          <p:cNvSpPr txBox="1"/>
          <p:nvPr/>
        </p:nvSpPr>
        <p:spPr>
          <a:xfrm>
            <a:off x="1856860" y="5086290"/>
            <a:ext cx="845231" cy="40011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i="1" dirty="0"/>
              <a:t>NSIP </a:t>
            </a:r>
          </a:p>
        </p:txBody>
      </p:sp>
      <p:sp>
        <p:nvSpPr>
          <p:cNvPr id="31" name="Frame 30"/>
          <p:cNvSpPr/>
          <p:nvPr/>
        </p:nvSpPr>
        <p:spPr>
          <a:xfrm>
            <a:off x="2905388" y="1629870"/>
            <a:ext cx="2912172" cy="4068760"/>
          </a:xfrm>
          <a:prstGeom prst="frame">
            <a:avLst>
              <a:gd name="adj1" fmla="val 2085"/>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32" name="TextBox 31"/>
          <p:cNvSpPr txBox="1"/>
          <p:nvPr/>
        </p:nvSpPr>
        <p:spPr>
          <a:xfrm>
            <a:off x="3217747" y="5098465"/>
            <a:ext cx="659283" cy="40011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i="1" dirty="0"/>
              <a:t>AIP </a:t>
            </a:r>
          </a:p>
        </p:txBody>
      </p:sp>
      <p:sp>
        <p:nvSpPr>
          <p:cNvPr id="33" name="TextBox 32"/>
          <p:cNvSpPr txBox="1"/>
          <p:nvPr/>
        </p:nvSpPr>
        <p:spPr>
          <a:xfrm>
            <a:off x="4638411" y="5086290"/>
            <a:ext cx="801951" cy="40011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i="1" dirty="0"/>
              <a:t>COP </a:t>
            </a:r>
          </a:p>
        </p:txBody>
      </p:sp>
      <p:sp>
        <p:nvSpPr>
          <p:cNvPr id="34" name="Frame 33"/>
          <p:cNvSpPr/>
          <p:nvPr/>
        </p:nvSpPr>
        <p:spPr>
          <a:xfrm>
            <a:off x="5787012" y="1629868"/>
            <a:ext cx="3356987" cy="4068761"/>
          </a:xfrm>
          <a:prstGeom prst="frame">
            <a:avLst>
              <a:gd name="adj1" fmla="val 2085"/>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35" name="TextBox 34"/>
          <p:cNvSpPr txBox="1"/>
          <p:nvPr/>
        </p:nvSpPr>
        <p:spPr>
          <a:xfrm>
            <a:off x="6210960" y="5086290"/>
            <a:ext cx="673711" cy="40011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i="1" dirty="0"/>
              <a:t>DIP </a:t>
            </a:r>
          </a:p>
        </p:txBody>
      </p:sp>
      <p:sp>
        <p:nvSpPr>
          <p:cNvPr id="36" name="TextBox 35"/>
          <p:cNvSpPr txBox="1"/>
          <p:nvPr/>
        </p:nvSpPr>
        <p:spPr>
          <a:xfrm>
            <a:off x="7917070" y="5086290"/>
            <a:ext cx="1067111" cy="400110"/>
          </a:xfrm>
          <a:prstGeom prst="rect">
            <a:avLst/>
          </a:prstGeom>
          <a:solidFill>
            <a:schemeClr val="tx1">
              <a:lumMod val="6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i="1" dirty="0"/>
              <a:t>RBILD</a:t>
            </a:r>
          </a:p>
        </p:txBody>
      </p:sp>
    </p:spTree>
    <p:extLst>
      <p:ext uri="{BB962C8B-B14F-4D97-AF65-F5344CB8AC3E}">
        <p14:creationId xmlns:p14="http://schemas.microsoft.com/office/powerpoint/2010/main" val="3366204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4059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2013 ATS/ERS IIP Classifications</a:t>
            </a:r>
          </a:p>
        </p:txBody>
      </p:sp>
      <p:sp>
        <p:nvSpPr>
          <p:cNvPr id="3" name="Content Placeholder 2"/>
          <p:cNvSpPr>
            <a:spLocks noGrp="1"/>
          </p:cNvSpPr>
          <p:nvPr>
            <p:ph idx="1"/>
          </p:nvPr>
        </p:nvSpPr>
        <p:spPr>
          <a:xfrm>
            <a:off x="628650" y="1825625"/>
            <a:ext cx="5982012" cy="4351338"/>
          </a:xfrm>
        </p:spPr>
        <p:txBody>
          <a:bodyPr>
            <a:normAutofit lnSpcReduction="10000"/>
          </a:bodyPr>
          <a:lstStyle/>
          <a:p>
            <a:r>
              <a:rPr lang="en-US" dirty="0"/>
              <a:t>Major</a:t>
            </a:r>
          </a:p>
          <a:p>
            <a:pPr lvl="1"/>
            <a:r>
              <a:rPr lang="en-US" dirty="0">
                <a:solidFill>
                  <a:schemeClr val="accent2"/>
                </a:solidFill>
              </a:rPr>
              <a:t>Idiopathic pulmonary fibrosis (IPF)</a:t>
            </a:r>
          </a:p>
          <a:p>
            <a:pPr lvl="1"/>
            <a:r>
              <a:rPr lang="en-US" dirty="0">
                <a:solidFill>
                  <a:schemeClr val="accent2"/>
                </a:solidFill>
              </a:rPr>
              <a:t>Nonspecific interstitial pneumonia (NSIP)</a:t>
            </a:r>
          </a:p>
          <a:p>
            <a:pPr lvl="1"/>
            <a:r>
              <a:rPr lang="en-US" dirty="0">
                <a:solidFill>
                  <a:schemeClr val="accent1"/>
                </a:solidFill>
              </a:rPr>
              <a:t>Respiratory bronchiolitis –ILD (RB-ILD)</a:t>
            </a:r>
          </a:p>
          <a:p>
            <a:pPr lvl="1"/>
            <a:r>
              <a:rPr lang="en-US" dirty="0" err="1">
                <a:solidFill>
                  <a:schemeClr val="accent1"/>
                </a:solidFill>
              </a:rPr>
              <a:t>Desquamative</a:t>
            </a:r>
            <a:r>
              <a:rPr lang="en-US" dirty="0">
                <a:solidFill>
                  <a:schemeClr val="accent1"/>
                </a:solidFill>
              </a:rPr>
              <a:t> interstitial pneumonia (DIP)</a:t>
            </a:r>
          </a:p>
          <a:p>
            <a:pPr lvl="1"/>
            <a:r>
              <a:rPr lang="en-US" dirty="0">
                <a:solidFill>
                  <a:srgbClr val="FFFF00"/>
                </a:solidFill>
              </a:rPr>
              <a:t>Cryptogenic organizing pneumonia (COP)</a:t>
            </a:r>
          </a:p>
          <a:p>
            <a:pPr lvl="1"/>
            <a:r>
              <a:rPr lang="en-US" dirty="0">
                <a:solidFill>
                  <a:srgbClr val="FFFF00"/>
                </a:solidFill>
              </a:rPr>
              <a:t>Acute interstitial pneumonia (AIP)</a:t>
            </a:r>
          </a:p>
          <a:p>
            <a:r>
              <a:rPr lang="en-US" i="1" dirty="0">
                <a:solidFill>
                  <a:schemeClr val="tx1">
                    <a:lumMod val="75000"/>
                  </a:schemeClr>
                </a:solidFill>
              </a:rPr>
              <a:t>Minor </a:t>
            </a:r>
          </a:p>
          <a:p>
            <a:pPr lvl="1"/>
            <a:r>
              <a:rPr lang="en-US" i="1" dirty="0">
                <a:solidFill>
                  <a:schemeClr val="tx1">
                    <a:lumMod val="75000"/>
                  </a:schemeClr>
                </a:solidFill>
              </a:rPr>
              <a:t>Lymphocytic interstitial pneumonia (LIP)</a:t>
            </a:r>
          </a:p>
          <a:p>
            <a:pPr lvl="1"/>
            <a:r>
              <a:rPr lang="en-US" i="1" dirty="0" err="1">
                <a:solidFill>
                  <a:schemeClr val="tx1">
                    <a:lumMod val="75000"/>
                  </a:schemeClr>
                </a:solidFill>
              </a:rPr>
              <a:t>Pleuroparenchymal</a:t>
            </a:r>
            <a:r>
              <a:rPr lang="en-US" i="1" dirty="0">
                <a:solidFill>
                  <a:schemeClr val="tx1">
                    <a:lumMod val="75000"/>
                  </a:schemeClr>
                </a:solidFill>
              </a:rPr>
              <a:t> pulmonary </a:t>
            </a:r>
            <a:r>
              <a:rPr lang="en-US" i="1" dirty="0" err="1">
                <a:solidFill>
                  <a:schemeClr val="tx1">
                    <a:lumMod val="75000"/>
                  </a:schemeClr>
                </a:solidFill>
              </a:rPr>
              <a:t>fibroelastosis</a:t>
            </a:r>
            <a:r>
              <a:rPr lang="en-US" i="1" dirty="0">
                <a:solidFill>
                  <a:schemeClr val="tx1">
                    <a:lumMod val="75000"/>
                  </a:schemeClr>
                </a:solidFill>
              </a:rPr>
              <a:t> </a:t>
            </a:r>
          </a:p>
        </p:txBody>
      </p:sp>
      <p:sp>
        <p:nvSpPr>
          <p:cNvPr id="5" name="Right Arrow 4"/>
          <p:cNvSpPr/>
          <p:nvPr/>
        </p:nvSpPr>
        <p:spPr>
          <a:xfrm>
            <a:off x="6466769" y="2462030"/>
            <a:ext cx="978408" cy="48463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404067" y="3155706"/>
            <a:ext cx="1703095" cy="369332"/>
          </a:xfrm>
          <a:prstGeom prst="rect">
            <a:avLst/>
          </a:prstGeom>
          <a:noFill/>
        </p:spPr>
        <p:txBody>
          <a:bodyPr wrap="none" rtlCol="0">
            <a:spAutoFit/>
          </a:bodyPr>
          <a:lstStyle/>
          <a:p>
            <a:r>
              <a:rPr lang="en-US" dirty="0"/>
              <a:t>Smoking related</a:t>
            </a:r>
          </a:p>
        </p:txBody>
      </p:sp>
      <p:sp>
        <p:nvSpPr>
          <p:cNvPr id="7" name="Right Arrow 6"/>
          <p:cNvSpPr/>
          <p:nvPr/>
        </p:nvSpPr>
        <p:spPr>
          <a:xfrm>
            <a:off x="6466769" y="3089067"/>
            <a:ext cx="978408" cy="48463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04067" y="2519680"/>
            <a:ext cx="1805879" cy="369332"/>
          </a:xfrm>
          <a:prstGeom prst="rect">
            <a:avLst/>
          </a:prstGeom>
          <a:noFill/>
        </p:spPr>
        <p:txBody>
          <a:bodyPr wrap="none" rtlCol="0">
            <a:spAutoFit/>
          </a:bodyPr>
          <a:lstStyle/>
          <a:p>
            <a:r>
              <a:rPr lang="en-US" dirty="0"/>
              <a:t>Chronic </a:t>
            </a:r>
            <a:r>
              <a:rPr lang="en-US" dirty="0" err="1"/>
              <a:t>Fibrosing</a:t>
            </a:r>
            <a:endParaRPr lang="en-US" dirty="0"/>
          </a:p>
        </p:txBody>
      </p:sp>
      <p:sp>
        <p:nvSpPr>
          <p:cNvPr id="9" name="Right Arrow 8"/>
          <p:cNvSpPr/>
          <p:nvPr/>
        </p:nvSpPr>
        <p:spPr>
          <a:xfrm>
            <a:off x="6466769" y="4001294"/>
            <a:ext cx="978408" cy="48463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067" y="4058944"/>
            <a:ext cx="1666034" cy="369332"/>
          </a:xfrm>
          <a:prstGeom prst="rect">
            <a:avLst/>
          </a:prstGeom>
          <a:noFill/>
        </p:spPr>
        <p:txBody>
          <a:bodyPr wrap="none" rtlCol="0">
            <a:spAutoFit/>
          </a:bodyPr>
          <a:lstStyle/>
          <a:p>
            <a:r>
              <a:rPr lang="en-US" dirty="0"/>
              <a:t>Acute/subacute</a:t>
            </a:r>
          </a:p>
        </p:txBody>
      </p:sp>
    </p:spTree>
    <p:extLst>
      <p:ext uri="{BB962C8B-B14F-4D97-AF65-F5344CB8AC3E}">
        <p14:creationId xmlns:p14="http://schemas.microsoft.com/office/powerpoint/2010/main" val="29348049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91806535"/>
              </p:ext>
            </p:extLst>
          </p:nvPr>
        </p:nvGraphicFramePr>
        <p:xfrm>
          <a:off x="108091" y="262163"/>
          <a:ext cx="8931196" cy="1899433"/>
        </p:xfrm>
        <a:graphic>
          <a:graphicData uri="http://schemas.openxmlformats.org/drawingml/2006/table">
            <a:tbl>
              <a:tblPr firstRow="1" bandRow="1">
                <a:tableStyleId>{F5AB1C69-6EDB-4FF4-983F-18BD219EF322}</a:tableStyleId>
              </a:tblPr>
              <a:tblGrid>
                <a:gridCol w="2232799">
                  <a:extLst>
                    <a:ext uri="{9D8B030D-6E8A-4147-A177-3AD203B41FA5}">
                      <a16:colId xmlns="" xmlns:a16="http://schemas.microsoft.com/office/drawing/2014/main" val="20000"/>
                    </a:ext>
                  </a:extLst>
                </a:gridCol>
                <a:gridCol w="2232799">
                  <a:extLst>
                    <a:ext uri="{9D8B030D-6E8A-4147-A177-3AD203B41FA5}">
                      <a16:colId xmlns="" xmlns:a16="http://schemas.microsoft.com/office/drawing/2014/main" val="20001"/>
                    </a:ext>
                  </a:extLst>
                </a:gridCol>
                <a:gridCol w="2232799">
                  <a:extLst>
                    <a:ext uri="{9D8B030D-6E8A-4147-A177-3AD203B41FA5}">
                      <a16:colId xmlns="" xmlns:a16="http://schemas.microsoft.com/office/drawing/2014/main" val="20002"/>
                    </a:ext>
                  </a:extLst>
                </a:gridCol>
                <a:gridCol w="2232799">
                  <a:extLst>
                    <a:ext uri="{9D8B030D-6E8A-4147-A177-3AD203B41FA5}">
                      <a16:colId xmlns="" xmlns:a16="http://schemas.microsoft.com/office/drawing/2014/main" val="20003"/>
                    </a:ext>
                  </a:extLst>
                </a:gridCol>
              </a:tblGrid>
              <a:tr h="435861">
                <a:tc>
                  <a:txBody>
                    <a:bodyPr/>
                    <a:lstStyle/>
                    <a:p>
                      <a:r>
                        <a:rPr lang="en-US" dirty="0"/>
                        <a:t>Disease</a:t>
                      </a:r>
                    </a:p>
                  </a:txBody>
                  <a:tcPr/>
                </a:tc>
                <a:tc>
                  <a:txBody>
                    <a:bodyPr/>
                    <a:lstStyle/>
                    <a:p>
                      <a:r>
                        <a:rPr lang="en-US" dirty="0"/>
                        <a:t>Clinical</a:t>
                      </a:r>
                    </a:p>
                  </a:txBody>
                  <a:tcPr/>
                </a:tc>
                <a:tc>
                  <a:txBody>
                    <a:bodyPr/>
                    <a:lstStyle/>
                    <a:p>
                      <a:r>
                        <a:rPr lang="en-US" dirty="0"/>
                        <a:t>Radiology</a:t>
                      </a:r>
                    </a:p>
                  </a:txBody>
                  <a:tcPr/>
                </a:tc>
                <a:tc>
                  <a:txBody>
                    <a:bodyPr/>
                    <a:lstStyle/>
                    <a:p>
                      <a:r>
                        <a:rPr lang="en-US" dirty="0"/>
                        <a:t>Pathology</a:t>
                      </a:r>
                    </a:p>
                  </a:txBody>
                  <a:tcPr/>
                </a:tc>
                <a:extLst>
                  <a:ext uri="{0D108BD9-81ED-4DB2-BD59-A6C34878D82A}">
                    <a16:rowId xmlns="" xmlns:a16="http://schemas.microsoft.com/office/drawing/2014/main" val="10000"/>
                  </a:ext>
                </a:extLst>
              </a:tr>
              <a:tr h="1463572">
                <a:tc>
                  <a:txBody>
                    <a:bodyPr/>
                    <a:lstStyle/>
                    <a:p>
                      <a:r>
                        <a:rPr lang="en-US" dirty="0"/>
                        <a:t>Usual Interstitial Pneumonia (UIP)/Idiopathic Pulmonary Fibrosis(IPF)</a:t>
                      </a:r>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r>
                        <a:rPr lang="en-US" dirty="0"/>
                        <a:t>1° &gt; 2°</a:t>
                      </a:r>
                    </a:p>
                    <a:p>
                      <a:r>
                        <a:rPr lang="en-US" dirty="0"/>
                        <a:t>Idiopathic</a:t>
                      </a:r>
                      <a:r>
                        <a:rPr lang="en-US" baseline="0" dirty="0"/>
                        <a:t> (IPF), Rheumatoid, Hypersensitivity, Asbestosis </a:t>
                      </a:r>
                      <a:endParaRPr lang="en-US"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r>
                        <a:rPr lang="en-US" b="1" dirty="0"/>
                        <a:t>Honeycombing</a:t>
                      </a:r>
                      <a:r>
                        <a:rPr lang="en-US" i="1" dirty="0"/>
                        <a:t>, </a:t>
                      </a:r>
                      <a:r>
                        <a:rPr lang="en-US" i="1" dirty="0" err="1"/>
                        <a:t>subpleural</a:t>
                      </a:r>
                      <a:r>
                        <a:rPr lang="en-US" i="1" dirty="0"/>
                        <a:t> or basilar, </a:t>
                      </a:r>
                    </a:p>
                    <a:p>
                      <a:r>
                        <a:rPr lang="en-US" i="1" dirty="0"/>
                        <a:t>reticulation</a:t>
                      </a:r>
                      <a:endParaRPr lang="en-US"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r>
                        <a:rPr lang="en-US" dirty="0"/>
                        <a:t>Temporal and spatial</a:t>
                      </a:r>
                      <a:r>
                        <a:rPr lang="en-US" baseline="0" dirty="0"/>
                        <a:t> heterogeneity + Fibroblastic foci (pulmonary cirrhosis)</a:t>
                      </a:r>
                      <a:endParaRPr lang="en-US"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extLst>
                  <a:ext uri="{0D108BD9-81ED-4DB2-BD59-A6C34878D82A}">
                    <a16:rowId xmlns="" xmlns:a16="http://schemas.microsoft.com/office/drawing/2014/main" val="10001"/>
                  </a:ext>
                </a:extLst>
              </a:tr>
            </a:tbl>
          </a:graphicData>
        </a:graphic>
      </p:graphicFrame>
      <p:sp>
        <p:nvSpPr>
          <p:cNvPr id="6" name="TextBox 5"/>
          <p:cNvSpPr txBox="1"/>
          <p:nvPr/>
        </p:nvSpPr>
        <p:spPr>
          <a:xfrm>
            <a:off x="3580584" y="4417761"/>
            <a:ext cx="184666" cy="369332"/>
          </a:xfrm>
          <a:prstGeom prst="rect">
            <a:avLst/>
          </a:prstGeom>
          <a:noFill/>
        </p:spPr>
        <p:txBody>
          <a:bodyPr wrap="none" rtlCol="0">
            <a:spAutoFit/>
          </a:bodyPr>
          <a:lstStyle/>
          <a:p>
            <a:endParaRPr lang="en-US" dirty="0"/>
          </a:p>
        </p:txBody>
      </p:sp>
      <p:pic>
        <p:nvPicPr>
          <p:cNvPr id="7" name="Picture 7" descr="5703743_9822635_3_21"/>
          <p:cNvPicPr>
            <a:picLocks noChangeAspect="1" noChangeArrowheads="1"/>
          </p:cNvPicPr>
          <p:nvPr/>
        </p:nvPicPr>
        <p:blipFill>
          <a:blip r:embed="rId3">
            <a:lum contrast="6000"/>
            <a:extLst>
              <a:ext uri="{28A0092B-C50C-407E-A947-70E740481C1C}">
                <a14:useLocalDpi xmlns:a14="http://schemas.microsoft.com/office/drawing/2010/main" val="0"/>
              </a:ext>
            </a:extLst>
          </a:blip>
          <a:srcRect l="12500" t="12500" r="12500" b="29167"/>
          <a:stretch>
            <a:fillRect/>
          </a:stretch>
        </p:blipFill>
        <p:spPr bwMode="auto">
          <a:xfrm>
            <a:off x="1905000" y="2362200"/>
            <a:ext cx="5486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954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KuesCT1_8"/>
          <p:cNvPicPr>
            <a:picLocks noChangeAspect="1" noChangeArrowheads="1"/>
          </p:cNvPicPr>
          <p:nvPr/>
        </p:nvPicPr>
        <p:blipFill>
          <a:blip r:embed="rId3">
            <a:extLst>
              <a:ext uri="{28A0092B-C50C-407E-A947-70E740481C1C}">
                <a14:useLocalDpi xmlns:a14="http://schemas.microsoft.com/office/drawing/2010/main" val="0"/>
              </a:ext>
            </a:extLst>
          </a:blip>
          <a:srcRect l="17278" t="33241" r="18404" b="18185"/>
          <a:stretch>
            <a:fillRect/>
          </a:stretch>
        </p:blipFill>
        <p:spPr bwMode="auto">
          <a:xfrm>
            <a:off x="0" y="0"/>
            <a:ext cx="4641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KuesCT2_11"/>
          <p:cNvPicPr>
            <a:picLocks noChangeAspect="1" noChangeArrowheads="1"/>
          </p:cNvPicPr>
          <p:nvPr/>
        </p:nvPicPr>
        <p:blipFill>
          <a:blip r:embed="rId4">
            <a:extLst>
              <a:ext uri="{28A0092B-C50C-407E-A947-70E740481C1C}">
                <a14:useLocalDpi xmlns:a14="http://schemas.microsoft.com/office/drawing/2010/main" val="0"/>
              </a:ext>
            </a:extLst>
          </a:blip>
          <a:srcRect l="14906" t="29637" r="15527" b="15588"/>
          <a:stretch>
            <a:fillRect/>
          </a:stretch>
        </p:blipFill>
        <p:spPr bwMode="auto">
          <a:xfrm>
            <a:off x="4641850" y="0"/>
            <a:ext cx="45481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uesCT4_18"/>
          <p:cNvPicPr>
            <a:picLocks noChangeAspect="1" noChangeArrowheads="1"/>
          </p:cNvPicPr>
          <p:nvPr/>
        </p:nvPicPr>
        <p:blipFill>
          <a:blip r:embed="rId5">
            <a:extLst>
              <a:ext uri="{28A0092B-C50C-407E-A947-70E740481C1C}">
                <a14:useLocalDpi xmlns:a14="http://schemas.microsoft.com/office/drawing/2010/main" val="0"/>
              </a:ext>
            </a:extLst>
          </a:blip>
          <a:srcRect l="10902" t="27257" r="10051" b="14677"/>
          <a:stretch>
            <a:fillRect/>
          </a:stretch>
        </p:blipFill>
        <p:spPr bwMode="auto">
          <a:xfrm>
            <a:off x="0" y="3498850"/>
            <a:ext cx="45720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KuesCT5_20"/>
          <p:cNvPicPr>
            <a:picLocks noChangeAspect="1" noChangeArrowheads="1"/>
          </p:cNvPicPr>
          <p:nvPr/>
        </p:nvPicPr>
        <p:blipFill>
          <a:blip r:embed="rId6">
            <a:extLst>
              <a:ext uri="{28A0092B-C50C-407E-A947-70E740481C1C}">
                <a14:useLocalDpi xmlns:a14="http://schemas.microsoft.com/office/drawing/2010/main" val="0"/>
              </a:ext>
            </a:extLst>
          </a:blip>
          <a:srcRect l="10143" t="26572" r="8244" b="15666"/>
          <a:stretch>
            <a:fillRect/>
          </a:stretch>
        </p:blipFill>
        <p:spPr bwMode="auto">
          <a:xfrm>
            <a:off x="4453233" y="3498850"/>
            <a:ext cx="473680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196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413" t="15528" r="20087" b="19956"/>
          <a:stretch/>
        </p:blipFill>
        <p:spPr bwMode="auto">
          <a:xfrm>
            <a:off x="342043" y="3376074"/>
            <a:ext cx="4541950" cy="336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5058" t="23795" r="22573" b="20105"/>
          <a:stretch/>
        </p:blipFill>
        <p:spPr bwMode="auto">
          <a:xfrm>
            <a:off x="448292" y="300414"/>
            <a:ext cx="4435701" cy="296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510"/>
          <a:stretch/>
        </p:blipFill>
        <p:spPr bwMode="auto">
          <a:xfrm>
            <a:off x="5216236" y="28083"/>
            <a:ext cx="3330508" cy="343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7810"/>
          <a:stretch/>
        </p:blipFill>
        <p:spPr bwMode="auto">
          <a:xfrm>
            <a:off x="5216236" y="3262745"/>
            <a:ext cx="3330508" cy="359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6952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5891</TotalTime>
  <Words>5209</Words>
  <Application>Microsoft Macintosh PowerPoint</Application>
  <PresentationFormat>On-screen Show (4:3)</PresentationFormat>
  <Paragraphs>879</Paragraphs>
  <Slides>57</Slides>
  <Notes>52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Primer on Interstitial Lung Disease</vt:lpstr>
      <vt:lpstr>PowerPoint Presentation</vt:lpstr>
      <vt:lpstr>Goals and Objectives</vt:lpstr>
      <vt:lpstr>High resolution CT Protocol</vt:lpstr>
      <vt:lpstr>Parenchymal Findings:  5 questions</vt:lpstr>
      <vt:lpstr>2013 ATS/ERS IIP Classifications</vt:lpstr>
      <vt:lpstr>PowerPoint Presentation</vt:lpstr>
      <vt:lpstr>PowerPoint Presentation</vt:lpstr>
      <vt:lpstr>PowerPoint Presentation</vt:lpstr>
      <vt:lpstr>Honeycombing</vt:lpstr>
      <vt:lpstr>Reticulation</vt:lpstr>
      <vt:lpstr>PowerPoint Presentation</vt:lpstr>
      <vt:lpstr>PowerPoint Presentation</vt:lpstr>
      <vt:lpstr>PowerPoint Presentation</vt:lpstr>
      <vt:lpstr>PowerPoint Presentation</vt:lpstr>
      <vt:lpstr>Connective Tissue Diseases </vt:lpstr>
      <vt:lpstr>PowerPoint Presentation</vt:lpstr>
      <vt:lpstr>PowerPoint Presentation</vt:lpstr>
      <vt:lpstr>RB 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IPF</vt:lpstr>
      <vt:lpstr>IPF</vt:lpstr>
      <vt:lpstr>UIP is not IPF</vt:lpstr>
      <vt:lpstr>Why does it Matter?</vt:lpstr>
      <vt:lpstr>2011 HRCT Criteria</vt:lpstr>
      <vt:lpstr>2011 HRCT Criteria</vt:lpstr>
      <vt:lpstr>PowerPoint Presentation</vt:lpstr>
      <vt:lpstr>PowerPoint Presentation</vt:lpstr>
      <vt:lpstr>2011 HRCT Criteria</vt:lpstr>
      <vt:lpstr>PowerPoint Presentation</vt:lpstr>
      <vt:lpstr>PowerPoint Presentation</vt:lpstr>
      <vt:lpstr>PowerPoint Presentation</vt:lpstr>
      <vt:lpstr>2011 HRCT Criteria</vt:lpstr>
      <vt:lpstr>2011 HRCT Criteria</vt:lpstr>
      <vt:lpstr>2011 HRCT Criteria</vt:lpstr>
      <vt:lpstr>2011 HRCT Criteria</vt:lpstr>
      <vt:lpstr>2011 HRCT Criteria</vt:lpstr>
      <vt:lpstr>Histopathology criteria for UIP</vt:lpstr>
      <vt:lpstr>Multidisciplinary approach suggested</vt:lpstr>
      <vt:lpstr>Multidisciplinary approach suggested</vt:lpstr>
      <vt:lpstr>    </vt:lpstr>
      <vt:lpstr>Inspiration   Expiration</vt:lpstr>
      <vt:lpstr>PowerPoint Presentation</vt:lpstr>
      <vt:lpstr>PowerPoint Presentation</vt:lpstr>
      <vt:lpstr>Management guidance issues</vt:lpstr>
      <vt:lpstr>PowerPoint Presentation</vt:lpstr>
      <vt:lpstr>% of IPF based on HRCT?</vt:lpstr>
      <vt:lpstr>Idiopathic Pneumonias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 on Intersititial Lung Dx</dc:title>
  <dc:creator>Demetrios Raptis</dc:creator>
  <cp:lastModifiedBy>Demetrios Raptis</cp:lastModifiedBy>
  <cp:revision>121</cp:revision>
  <dcterms:created xsi:type="dcterms:W3CDTF">2017-04-09T22:38:30Z</dcterms:created>
  <dcterms:modified xsi:type="dcterms:W3CDTF">2017-04-26T12:47:26Z</dcterms:modified>
</cp:coreProperties>
</file>