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2" r:id="rId2"/>
  </p:sldMasterIdLst>
  <p:notesMasterIdLst>
    <p:notesMasterId r:id="rId51"/>
  </p:notesMasterIdLst>
  <p:handoutMasterIdLst>
    <p:handoutMasterId r:id="rId52"/>
  </p:handoutMasterIdLst>
  <p:sldIdLst>
    <p:sldId id="256" r:id="rId3"/>
    <p:sldId id="389" r:id="rId4"/>
    <p:sldId id="467" r:id="rId5"/>
    <p:sldId id="399" r:id="rId6"/>
    <p:sldId id="407" r:id="rId7"/>
    <p:sldId id="458" r:id="rId8"/>
    <p:sldId id="411" r:id="rId9"/>
    <p:sldId id="412" r:id="rId10"/>
    <p:sldId id="395" r:id="rId11"/>
    <p:sldId id="398" r:id="rId12"/>
    <p:sldId id="416" r:id="rId13"/>
    <p:sldId id="419" r:id="rId14"/>
    <p:sldId id="420" r:id="rId15"/>
    <p:sldId id="421" r:id="rId16"/>
    <p:sldId id="422" r:id="rId17"/>
    <p:sldId id="428" r:id="rId18"/>
    <p:sldId id="429" r:id="rId19"/>
    <p:sldId id="430" r:id="rId20"/>
    <p:sldId id="431" r:id="rId21"/>
    <p:sldId id="460" r:id="rId22"/>
    <p:sldId id="462" r:id="rId23"/>
    <p:sldId id="464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53" r:id="rId36"/>
    <p:sldId id="443" r:id="rId37"/>
    <p:sldId id="457" r:id="rId38"/>
    <p:sldId id="445" r:id="rId39"/>
    <p:sldId id="446" r:id="rId40"/>
    <p:sldId id="447" r:id="rId41"/>
    <p:sldId id="448" r:id="rId42"/>
    <p:sldId id="449" r:id="rId43"/>
    <p:sldId id="470" r:id="rId44"/>
    <p:sldId id="468" r:id="rId45"/>
    <p:sldId id="469" r:id="rId46"/>
    <p:sldId id="450" r:id="rId47"/>
    <p:sldId id="451" r:id="rId48"/>
    <p:sldId id="471" r:id="rId49"/>
    <p:sldId id="330" r:id="rId50"/>
  </p:sldIdLst>
  <p:sldSz cx="9144000" cy="6858000" type="screen4x3"/>
  <p:notesSz cx="7016750" cy="9302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A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2817" autoAdjust="0"/>
  </p:normalViewPr>
  <p:slideViewPr>
    <p:cSldViewPr snapToGrid="0">
      <p:cViewPr varScale="1">
        <p:scale>
          <a:sx n="101" d="100"/>
          <a:sy n="101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78-4E3D-8573-24507F63A1B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78-4E3D-8573-24507F63A1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78-4E3D-8573-24507F63A1B4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78-4E3D-8573-24507F63A1B4}"/>
              </c:ext>
            </c:extLst>
          </c:dPt>
          <c:cat>
            <c:strRef>
              <c:f>Sheet1!$A$2:$A$5</c:f>
              <c:strCache>
                <c:ptCount val="4"/>
                <c:pt idx="0">
                  <c:v>Quality</c:v>
                </c:pt>
                <c:pt idx="1">
                  <c:v>Clinical Practice Improvement Activities</c:v>
                </c:pt>
                <c:pt idx="2">
                  <c:v>Advancing Care Information</c:v>
                </c:pt>
                <c:pt idx="3">
                  <c:v>Cost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78-4E3D-8573-24507F63A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42859859640532E-4"/>
          <c:y val="4.3473961265194969E-2"/>
          <c:w val="0.63124359903127458"/>
          <c:h val="0.946865158453650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78-4E3D-8573-24507F63A1B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78-4E3D-8573-24507F63A1B4}"/>
              </c:ext>
            </c:extLst>
          </c:dPt>
          <c:cat>
            <c:strRef>
              <c:f>Sheet1!$A$2:$A$3</c:f>
              <c:strCache>
                <c:ptCount val="2"/>
                <c:pt idx="0">
                  <c:v>Quality</c:v>
                </c:pt>
                <c:pt idx="1">
                  <c:v>Clinical Practice Improvement Activities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78-4E3D-8573-24507F63A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A-4D56-9587-57D10B3DDB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A-4D56-9587-57D10B3DDB7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6A-4D56-9587-57D10B3DDB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6A-4D56-9587-57D10B3DD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A-4D56-9587-57D10B3DD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B-495C-B2E6-C71FA7AD330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B-495C-B2E6-C71FA7AD3306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EB-495C-B2E6-C71FA7AD33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B-495C-B2E6-C71FA7AD3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B-495C-B2E6-C71FA7AD3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F1-4052-8B70-BC69A963A56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F1-4052-8B70-BC69A963A56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F1-4052-8B70-BC69A963A5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1-4052-8B70-BC69A963A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1-4052-8B70-BC69A963A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85024154589372E-2"/>
          <c:y val="3.1390128987301119E-2"/>
          <c:w val="0.97342995169082125"/>
          <c:h val="0.8775521913858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2019 - 2024</c:v>
                </c:pt>
                <c:pt idx="1">
                  <c:v>2026 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82-49B8-A682-9934938E6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108008"/>
        <c:axId val="113108400"/>
      </c:barChart>
      <c:catAx>
        <c:axId val="11310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08400"/>
        <c:crosses val="autoZero"/>
        <c:auto val="1"/>
        <c:lblAlgn val="ctr"/>
        <c:lblOffset val="100"/>
        <c:noMultiLvlLbl val="0"/>
      </c:catAx>
      <c:valAx>
        <c:axId val="113108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10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23E8EF82-315B-491E-9C8A-5CED189FED0C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234E0F32-BBCF-4BD0-A73B-53FB8208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B599CF69-F1A9-4CA9-93A1-3D6C1297F744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4650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7A1CBFD1-7C3B-469C-A55F-1D0CDE8B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BFD1-7C3B-469C-A55F-1D0CDE8BE1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3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7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9364F-1968-44C0-AF2E-893F8331A7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49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6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9364F-1968-44C0-AF2E-893F8331A7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95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2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BFD1-7C3B-469C-A55F-1D0CDE8BE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7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5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4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6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8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4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D528A-2674-4EDB-A727-05CB7B21DC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86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94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4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2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531F5-2898-4156-845B-213FEC33AAA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32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1040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2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531F5-2898-4156-845B-213FEC33AAA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32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437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BFD1-7C3B-469C-A55F-1D0CDE8BE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4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9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91D0-A8C5-4D2A-A854-2D928AAA0F4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3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0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75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9C3B2-AA87-4571-B8B4-F06411C5B95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1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91D0-A8C5-4D2A-A854-2D928AAA0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2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531F5-2898-4156-845B-213FEC33AAA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32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167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31F5-2898-4156-845B-213FEC33AA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8BCAF-89FF-4902-AF7A-04931DA1C5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63624"/>
            <a:ext cx="9144000" cy="39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263" y="0"/>
            <a:ext cx="6858000" cy="6472410"/>
          </a:xfrm>
        </p:spPr>
        <p:txBody>
          <a:bodyPr anchor="ctr" anchorCtr="0"/>
          <a:lstStyle>
            <a:lvl1pPr algn="ctr">
              <a:defRPr sz="3375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C21F83-01D9-4915-B725-AD90A04C5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11" y="6492878"/>
            <a:ext cx="588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" y="2549157"/>
            <a:ext cx="8686800" cy="177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4362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6517"/>
            <a:ext cx="9144000" cy="30296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95" y="632384"/>
            <a:ext cx="1112462" cy="6651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4368191"/>
            <a:ext cx="9144000" cy="248981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13">
                <a:solidFill>
                  <a:schemeClr val="tx2"/>
                </a:solidFill>
              </a:defRPr>
            </a:lvl1pPr>
            <a:lvl2pPr marL="257175" indent="0" algn="ctr">
              <a:buNone/>
              <a:defRPr sz="900">
                <a:solidFill>
                  <a:schemeClr val="tx2"/>
                </a:solidFill>
              </a:defRPr>
            </a:lvl2pPr>
            <a:lvl3pPr marL="514350" indent="0" algn="ctr">
              <a:buNone/>
              <a:defRPr sz="788">
                <a:solidFill>
                  <a:schemeClr val="tx2"/>
                </a:solidFill>
              </a:defRPr>
            </a:lvl3pPr>
            <a:lvl4pPr marL="771525" indent="0" algn="ctr">
              <a:buNone/>
              <a:defRPr sz="675">
                <a:solidFill>
                  <a:schemeClr val="tx2"/>
                </a:solidFill>
              </a:defRPr>
            </a:lvl4pPr>
            <a:lvl5pPr marL="1028700" indent="0" algn="ctr">
              <a:buNone/>
              <a:defRPr sz="675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846875" y="6478346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F93517-2418-4E12-A3EA-3949F4C33B90}" type="slidenum">
              <a:rPr lang="en-US" sz="563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129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63622"/>
            <a:ext cx="9144000" cy="39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263" y="0"/>
            <a:ext cx="6858000" cy="6472410"/>
          </a:xfrm>
        </p:spPr>
        <p:txBody>
          <a:bodyPr anchor="ctr" anchorCtr="0"/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C21F83-01D9-4915-B725-AD90A04C5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11" y="6492876"/>
            <a:ext cx="588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63622"/>
            <a:ext cx="9144000" cy="39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C21F83-01D9-4915-B725-AD90A04C5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11" y="6492876"/>
            <a:ext cx="588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609600"/>
          </a:xfrm>
        </p:spPr>
        <p:txBody>
          <a:bodyPr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9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9771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rgbClr val="00446A"/>
                </a:solidFill>
              </a:defRPr>
            </a:lvl1pPr>
          </a:lstStyle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63622"/>
            <a:ext cx="9144000" cy="394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26" y="2"/>
            <a:ext cx="8871774" cy="128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26" y="1444893"/>
            <a:ext cx="8679820" cy="4753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10" y="6492876"/>
            <a:ext cx="7928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EASTERN RADIOLOGICAL SOCIETY MEETING  |  APRIL 24,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0093" y="6492876"/>
            <a:ext cx="1230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A0C21F83-01D9-4915-B725-AD90A04C5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4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300" b="1" kern="1200" dirty="0">
          <a:solidFill>
            <a:schemeClr val="tx1">
              <a:lumMod val="50000"/>
              <a:lumOff val="50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MACRA: </a:t>
            </a:r>
            <a:br>
              <a:rPr lang="en-US" dirty="0"/>
            </a:br>
            <a:r>
              <a:rPr lang="en-US" dirty="0"/>
              <a:t>Is History Repeating Itself?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Zeke Silva III, MD, FACR, FSIR, RCC</a:t>
            </a:r>
          </a:p>
          <a:p>
            <a:r>
              <a:rPr lang="en-US" sz="2200" dirty="0"/>
              <a:t>Chairman, ACR Commission on Economics</a:t>
            </a:r>
          </a:p>
          <a:p>
            <a:r>
              <a:rPr lang="en-US" sz="2200" dirty="0"/>
              <a:t>Eastern Radiological Society Meeting</a:t>
            </a:r>
          </a:p>
          <a:p>
            <a:r>
              <a:rPr lang="en-US" sz="2200" dirty="0"/>
              <a:t>San Antonio, TX</a:t>
            </a:r>
          </a:p>
          <a:p>
            <a:r>
              <a:rPr lang="en-US" dirty="0"/>
              <a:t>April 24,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10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7554" y="1524000"/>
            <a:ext cx="8281328" cy="3418747"/>
            <a:chOff x="2099672" y="2010581"/>
            <a:chExt cx="7996828" cy="3301297"/>
          </a:xfrm>
        </p:grpSpPr>
        <p:sp>
          <p:nvSpPr>
            <p:cNvPr id="8" name="Rounded Rectangle 7"/>
            <p:cNvSpPr/>
            <p:nvPr/>
          </p:nvSpPr>
          <p:spPr>
            <a:xfrm>
              <a:off x="2099672" y="2010581"/>
              <a:ext cx="1714500" cy="66224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Claims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99672" y="3110712"/>
              <a:ext cx="1714500" cy="66584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Episode Identification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52900" y="3110712"/>
              <a:ext cx="1714500" cy="66584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Assignment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67450" y="3110712"/>
              <a:ext cx="1714500" cy="66584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Association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82000" y="3110712"/>
              <a:ext cx="1714500" cy="66584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Risk Adjustment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64981" y="3997300"/>
              <a:ext cx="1196396" cy="566594"/>
            </a:xfrm>
            <a:prstGeom prst="roundRect">
              <a:avLst>
                <a:gd name="adj" fmla="val 0"/>
              </a:avLst>
            </a:prstGeom>
            <a:gradFill>
              <a:gsLst>
                <a:gs pos="1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Trigger Rules 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and Codes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4981" y="4745284"/>
              <a:ext cx="1196396" cy="566594"/>
            </a:xfrm>
            <a:prstGeom prst="roundRect">
              <a:avLst>
                <a:gd name="adj" fmla="val 0"/>
              </a:avLst>
            </a:prstGeom>
            <a:gradFill>
              <a:gsLst>
                <a:gs pos="1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Combinations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38650" y="3997300"/>
              <a:ext cx="1196396" cy="566594"/>
            </a:xfrm>
            <a:prstGeom prst="roundRect">
              <a:avLst>
                <a:gd name="adj" fmla="val 0"/>
              </a:avLst>
            </a:prstGeom>
            <a:gradFill>
              <a:gsLst>
                <a:gs pos="1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Relevant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Services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38650" y="4745284"/>
              <a:ext cx="1196396" cy="566594"/>
            </a:xfrm>
            <a:prstGeom prst="roundRect">
              <a:avLst>
                <a:gd name="adj" fmla="val 0"/>
              </a:avLst>
            </a:prstGeom>
            <a:gradFill>
              <a:gsLst>
                <a:gs pos="1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Relevant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Diagnoses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96050" y="3997300"/>
              <a:ext cx="1196396" cy="566594"/>
            </a:xfrm>
            <a:prstGeom prst="roundRect">
              <a:avLst>
                <a:gd name="adj" fmla="val 0"/>
              </a:avLst>
            </a:prstGeom>
            <a:gradFill>
              <a:gsLst>
                <a:gs pos="1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Sequelae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96050" y="4745284"/>
              <a:ext cx="1196396" cy="566594"/>
            </a:xfrm>
            <a:prstGeom prst="roundRect">
              <a:avLst>
                <a:gd name="adj" fmla="val 0"/>
              </a:avLst>
            </a:prstGeom>
            <a:gradFill>
              <a:gsLst>
                <a:gs pos="1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Indications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382000" y="4291627"/>
              <a:ext cx="1714500" cy="66224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2825520" y="2833514"/>
              <a:ext cx="215251" cy="19522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1" name="Isosceles Triangle 20"/>
            <p:cNvSpPr/>
            <p:nvPr/>
          </p:nvSpPr>
          <p:spPr>
            <a:xfrm rot="16200000" flipV="1">
              <a:off x="3886758" y="3294050"/>
              <a:ext cx="215251" cy="19522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2" name="Isosceles Triangle 21"/>
            <p:cNvSpPr/>
            <p:nvPr/>
          </p:nvSpPr>
          <p:spPr>
            <a:xfrm rot="16200000" flipV="1">
              <a:off x="5971690" y="3294051"/>
              <a:ext cx="215251" cy="19522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3" name="Isosceles Triangle 22"/>
            <p:cNvSpPr/>
            <p:nvPr/>
          </p:nvSpPr>
          <p:spPr>
            <a:xfrm rot="16200000" flipV="1">
              <a:off x="8086240" y="3294052"/>
              <a:ext cx="215251" cy="19522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Isosceles Triangle 23"/>
            <p:cNvSpPr/>
            <p:nvPr/>
          </p:nvSpPr>
          <p:spPr>
            <a:xfrm flipV="1">
              <a:off x="9124951" y="3923717"/>
              <a:ext cx="215251" cy="19522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5842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5795963" cy="16287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0" y="3886200"/>
            <a:ext cx="6848525" cy="13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#3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1775" y="2971800"/>
            <a:ext cx="8680450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MACRA the </a:t>
            </a:r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21455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3102168"/>
            <a:ext cx="9144000" cy="992187"/>
          </a:xfrm>
        </p:spPr>
        <p:txBody>
          <a:bodyPr lIns="91440">
            <a:normAutofit/>
          </a:bodyPr>
          <a:lstStyle/>
          <a:p>
            <a:pPr marL="0" lvl="1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Medicare </a:t>
            </a:r>
            <a:r>
              <a:rPr lang="en-US" sz="3200" b="1" dirty="0">
                <a:solidFill>
                  <a:schemeClr val="accent1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ccess and </a:t>
            </a:r>
            <a:r>
              <a:rPr lang="en-US" sz="3200" b="1" dirty="0">
                <a:solidFill>
                  <a:schemeClr val="accent1"/>
                </a:solidFill>
              </a:rPr>
              <a:t>C</a:t>
            </a:r>
            <a:r>
              <a:rPr lang="en-US" sz="3200" dirty="0">
                <a:solidFill>
                  <a:schemeClr val="accent1"/>
                </a:solidFill>
              </a:rPr>
              <a:t>hip </a:t>
            </a:r>
            <a:r>
              <a:rPr lang="en-US" sz="3200" b="1" dirty="0">
                <a:solidFill>
                  <a:schemeClr val="accent1"/>
                </a:solidFill>
              </a:rPr>
              <a:t>R</a:t>
            </a:r>
            <a:r>
              <a:rPr lang="en-US" sz="3200" dirty="0">
                <a:solidFill>
                  <a:schemeClr val="accent1"/>
                </a:solidFill>
              </a:rPr>
              <a:t>eauthorization </a:t>
            </a:r>
            <a:r>
              <a:rPr lang="en-US" sz="3200" b="1" dirty="0">
                <a:solidFill>
                  <a:schemeClr val="accent1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05882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3200" b="1" kern="0" dirty="0">
                <a:solidFill>
                  <a:schemeClr val="accent3"/>
                </a:solidFill>
                <a:latin typeface="+mj-lt"/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317" y="305643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3200" b="1" kern="0" dirty="0">
                <a:solidFill>
                  <a:schemeClr val="accent3"/>
                </a:solidFill>
                <a:latin typeface="+mj-lt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3262" y="305750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3200" b="1" kern="0" dirty="0">
                <a:solidFill>
                  <a:schemeClr val="accent3"/>
                </a:solidFill>
                <a:latin typeface="+mj-lt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8781" y="305643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3200" b="1" kern="0" dirty="0">
                <a:solidFill>
                  <a:schemeClr val="accent3"/>
                </a:solidFill>
                <a:latin typeface="+mj-lt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8528" y="305643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sz="3200" b="1" kern="0" dirty="0">
                <a:solidFill>
                  <a:schemeClr val="accent3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97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69 L 0.33142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19739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0035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5417 0.0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32378 -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  <p:bldP spid="3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237" y="3687554"/>
            <a:ext cx="457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MIPS</a:t>
            </a:r>
          </a:p>
        </p:txBody>
      </p:sp>
      <p:sp>
        <p:nvSpPr>
          <p:cNvPr id="5" name="Freeform 4"/>
          <p:cNvSpPr/>
          <p:nvPr/>
        </p:nvSpPr>
        <p:spPr>
          <a:xfrm rot="1979429" flipV="1">
            <a:off x="4363897" y="2602860"/>
            <a:ext cx="1549578" cy="767638"/>
          </a:xfrm>
          <a:custGeom>
            <a:avLst/>
            <a:gdLst>
              <a:gd name="connsiteX0" fmla="*/ 0 w 9609826"/>
              <a:gd name="connsiteY0" fmla="*/ 1362974 h 1362974"/>
              <a:gd name="connsiteX1" fmla="*/ 8436634 w 9609826"/>
              <a:gd name="connsiteY1" fmla="*/ 232913 h 1362974"/>
              <a:gd name="connsiteX2" fmla="*/ 8272732 w 9609826"/>
              <a:gd name="connsiteY2" fmla="*/ 0 h 1362974"/>
              <a:gd name="connsiteX3" fmla="*/ 9609826 w 9609826"/>
              <a:gd name="connsiteY3" fmla="*/ 250166 h 1362974"/>
              <a:gd name="connsiteX4" fmla="*/ 8497018 w 9609826"/>
              <a:gd name="connsiteY4" fmla="*/ 828136 h 1362974"/>
              <a:gd name="connsiteX5" fmla="*/ 8531524 w 9609826"/>
              <a:gd name="connsiteY5" fmla="*/ 586596 h 1362974"/>
              <a:gd name="connsiteX6" fmla="*/ 0 w 9609826"/>
              <a:gd name="connsiteY6" fmla="*/ 1362974 h 1362974"/>
              <a:gd name="connsiteX0" fmla="*/ 0 w 9609826"/>
              <a:gd name="connsiteY0" fmla="*/ 1362974 h 1362974"/>
              <a:gd name="connsiteX1" fmla="*/ 8479766 w 9609826"/>
              <a:gd name="connsiteY1" fmla="*/ 250166 h 1362974"/>
              <a:gd name="connsiteX2" fmla="*/ 8272732 w 9609826"/>
              <a:gd name="connsiteY2" fmla="*/ 0 h 1362974"/>
              <a:gd name="connsiteX3" fmla="*/ 9609826 w 9609826"/>
              <a:gd name="connsiteY3" fmla="*/ 250166 h 1362974"/>
              <a:gd name="connsiteX4" fmla="*/ 8497018 w 9609826"/>
              <a:gd name="connsiteY4" fmla="*/ 828136 h 1362974"/>
              <a:gd name="connsiteX5" fmla="*/ 8531524 w 9609826"/>
              <a:gd name="connsiteY5" fmla="*/ 586596 h 1362974"/>
              <a:gd name="connsiteX6" fmla="*/ 0 w 9609826"/>
              <a:gd name="connsiteY6" fmla="*/ 1362974 h 1362974"/>
              <a:gd name="connsiteX0" fmla="*/ 0 w 9609826"/>
              <a:gd name="connsiteY0" fmla="*/ 1362974 h 1362974"/>
              <a:gd name="connsiteX1" fmla="*/ 8479766 w 9609826"/>
              <a:gd name="connsiteY1" fmla="*/ 250166 h 1362974"/>
              <a:gd name="connsiteX2" fmla="*/ 8272732 w 9609826"/>
              <a:gd name="connsiteY2" fmla="*/ 0 h 1362974"/>
              <a:gd name="connsiteX3" fmla="*/ 9609826 w 9609826"/>
              <a:gd name="connsiteY3" fmla="*/ 250166 h 1362974"/>
              <a:gd name="connsiteX4" fmla="*/ 8497018 w 9609826"/>
              <a:gd name="connsiteY4" fmla="*/ 865243 h 1362974"/>
              <a:gd name="connsiteX5" fmla="*/ 8531524 w 9609826"/>
              <a:gd name="connsiteY5" fmla="*/ 586596 h 1362974"/>
              <a:gd name="connsiteX6" fmla="*/ 0 w 9609826"/>
              <a:gd name="connsiteY6" fmla="*/ 1362974 h 1362974"/>
              <a:gd name="connsiteX0" fmla="*/ 0 w 9035951"/>
              <a:gd name="connsiteY0" fmla="*/ 1112506 h 1112506"/>
              <a:gd name="connsiteX1" fmla="*/ 7905891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50166 h 1112506"/>
              <a:gd name="connsiteX4" fmla="*/ 7923143 w 9035951"/>
              <a:gd name="connsiteY4" fmla="*/ 865243 h 1112506"/>
              <a:gd name="connsiteX5" fmla="*/ 7957649 w 9035951"/>
              <a:gd name="connsiteY5" fmla="*/ 586596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50166 h 1112506"/>
              <a:gd name="connsiteX4" fmla="*/ 7923143 w 9035951"/>
              <a:gd name="connsiteY4" fmla="*/ 865243 h 1112506"/>
              <a:gd name="connsiteX5" fmla="*/ 7957649 w 9035951"/>
              <a:gd name="connsiteY5" fmla="*/ 586596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923143 w 9035951"/>
              <a:gd name="connsiteY4" fmla="*/ 865243 h 1112506"/>
              <a:gd name="connsiteX5" fmla="*/ 7957649 w 9035951"/>
              <a:gd name="connsiteY5" fmla="*/ 586596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923143 w 9035951"/>
              <a:gd name="connsiteY4" fmla="*/ 865243 h 1112506"/>
              <a:gd name="connsiteX5" fmla="*/ 7996555 w 9035951"/>
              <a:gd name="connsiteY5" fmla="*/ 577320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884236 w 9035951"/>
              <a:gd name="connsiteY4" fmla="*/ 865243 h 1112506"/>
              <a:gd name="connsiteX5" fmla="*/ 7996555 w 9035951"/>
              <a:gd name="connsiteY5" fmla="*/ 577320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879124 w 9035951"/>
              <a:gd name="connsiteY1" fmla="*/ 198665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884236 w 9035951"/>
              <a:gd name="connsiteY4" fmla="*/ 865243 h 1112506"/>
              <a:gd name="connsiteX5" fmla="*/ 7996555 w 9035951"/>
              <a:gd name="connsiteY5" fmla="*/ 577320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879124 w 9035951"/>
              <a:gd name="connsiteY1" fmla="*/ 198665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884236 w 9035951"/>
              <a:gd name="connsiteY4" fmla="*/ 865243 h 1112506"/>
              <a:gd name="connsiteX5" fmla="*/ 7977906 w 9035951"/>
              <a:gd name="connsiteY5" fmla="*/ 634544 h 1112506"/>
              <a:gd name="connsiteX6" fmla="*/ 0 w 9035951"/>
              <a:gd name="connsiteY6" fmla="*/ 1112506 h 1112506"/>
              <a:gd name="connsiteX0" fmla="*/ 0 w 9091899"/>
              <a:gd name="connsiteY0" fmla="*/ 1032392 h 1032392"/>
              <a:gd name="connsiteX1" fmla="*/ 7935072 w 9091899"/>
              <a:gd name="connsiteY1" fmla="*/ 198665 h 1032392"/>
              <a:gd name="connsiteX2" fmla="*/ 7754805 w 9091899"/>
              <a:gd name="connsiteY2" fmla="*/ 0 h 1032392"/>
              <a:gd name="connsiteX3" fmla="*/ 9091899 w 9091899"/>
              <a:gd name="connsiteY3" fmla="*/ 287271 h 1032392"/>
              <a:gd name="connsiteX4" fmla="*/ 7940184 w 9091899"/>
              <a:gd name="connsiteY4" fmla="*/ 865243 h 1032392"/>
              <a:gd name="connsiteX5" fmla="*/ 8033854 w 9091899"/>
              <a:gd name="connsiteY5" fmla="*/ 634544 h 1032392"/>
              <a:gd name="connsiteX6" fmla="*/ 0 w 9091899"/>
              <a:gd name="connsiteY6" fmla="*/ 1032392 h 1032392"/>
              <a:gd name="connsiteX0" fmla="*/ 0 w 9091899"/>
              <a:gd name="connsiteY0" fmla="*/ 1074148 h 1074148"/>
              <a:gd name="connsiteX1" fmla="*/ 7935072 w 9091899"/>
              <a:gd name="connsiteY1" fmla="*/ 240421 h 1074148"/>
              <a:gd name="connsiteX2" fmla="*/ 7688640 w 9091899"/>
              <a:gd name="connsiteY2" fmla="*/ 0 h 1074148"/>
              <a:gd name="connsiteX3" fmla="*/ 9091899 w 9091899"/>
              <a:gd name="connsiteY3" fmla="*/ 329027 h 1074148"/>
              <a:gd name="connsiteX4" fmla="*/ 7940184 w 9091899"/>
              <a:gd name="connsiteY4" fmla="*/ 906999 h 1074148"/>
              <a:gd name="connsiteX5" fmla="*/ 8033854 w 9091899"/>
              <a:gd name="connsiteY5" fmla="*/ 676300 h 1074148"/>
              <a:gd name="connsiteX6" fmla="*/ 0 w 9091899"/>
              <a:gd name="connsiteY6" fmla="*/ 1074148 h 1074148"/>
              <a:gd name="connsiteX0" fmla="*/ 0 w 9091899"/>
              <a:gd name="connsiteY0" fmla="*/ 1074148 h 1074148"/>
              <a:gd name="connsiteX1" fmla="*/ 7891345 w 9091899"/>
              <a:gd name="connsiteY1" fmla="*/ 210897 h 1074148"/>
              <a:gd name="connsiteX2" fmla="*/ 7688640 w 9091899"/>
              <a:gd name="connsiteY2" fmla="*/ 0 h 1074148"/>
              <a:gd name="connsiteX3" fmla="*/ 9091899 w 9091899"/>
              <a:gd name="connsiteY3" fmla="*/ 329027 h 1074148"/>
              <a:gd name="connsiteX4" fmla="*/ 7940184 w 9091899"/>
              <a:gd name="connsiteY4" fmla="*/ 906999 h 1074148"/>
              <a:gd name="connsiteX5" fmla="*/ 8033854 w 9091899"/>
              <a:gd name="connsiteY5" fmla="*/ 676300 h 1074148"/>
              <a:gd name="connsiteX6" fmla="*/ 0 w 9091899"/>
              <a:gd name="connsiteY6" fmla="*/ 1074148 h 1074148"/>
              <a:gd name="connsiteX0" fmla="*/ 0 w 9152116"/>
              <a:gd name="connsiteY0" fmla="*/ 1043216 h 1043216"/>
              <a:gd name="connsiteX1" fmla="*/ 7951562 w 9152116"/>
              <a:gd name="connsiteY1" fmla="*/ 210897 h 1043216"/>
              <a:gd name="connsiteX2" fmla="*/ 7748857 w 9152116"/>
              <a:gd name="connsiteY2" fmla="*/ 0 h 1043216"/>
              <a:gd name="connsiteX3" fmla="*/ 9152116 w 9152116"/>
              <a:gd name="connsiteY3" fmla="*/ 329027 h 1043216"/>
              <a:gd name="connsiteX4" fmla="*/ 8000401 w 9152116"/>
              <a:gd name="connsiteY4" fmla="*/ 906999 h 1043216"/>
              <a:gd name="connsiteX5" fmla="*/ 8094071 w 9152116"/>
              <a:gd name="connsiteY5" fmla="*/ 676300 h 1043216"/>
              <a:gd name="connsiteX6" fmla="*/ 0 w 9152116"/>
              <a:gd name="connsiteY6" fmla="*/ 1043216 h 1043216"/>
              <a:gd name="connsiteX0" fmla="*/ 0 w 9152116"/>
              <a:gd name="connsiteY0" fmla="*/ 1043216 h 1043216"/>
              <a:gd name="connsiteX1" fmla="*/ 7951562 w 9152116"/>
              <a:gd name="connsiteY1" fmla="*/ 210897 h 1043216"/>
              <a:gd name="connsiteX2" fmla="*/ 7748857 w 9152116"/>
              <a:gd name="connsiteY2" fmla="*/ 0 h 1043216"/>
              <a:gd name="connsiteX3" fmla="*/ 9152116 w 9152116"/>
              <a:gd name="connsiteY3" fmla="*/ 329027 h 1043216"/>
              <a:gd name="connsiteX4" fmla="*/ 8000401 w 9152116"/>
              <a:gd name="connsiteY4" fmla="*/ 906999 h 1043216"/>
              <a:gd name="connsiteX5" fmla="*/ 8084469 w 9152116"/>
              <a:gd name="connsiteY5" fmla="*/ 644535 h 1043216"/>
              <a:gd name="connsiteX6" fmla="*/ 0 w 9152116"/>
              <a:gd name="connsiteY6" fmla="*/ 1043216 h 1043216"/>
              <a:gd name="connsiteX0" fmla="*/ 0 w 9152116"/>
              <a:gd name="connsiteY0" fmla="*/ 1043216 h 1043216"/>
              <a:gd name="connsiteX1" fmla="*/ 7951562 w 9152116"/>
              <a:gd name="connsiteY1" fmla="*/ 210897 h 1043216"/>
              <a:gd name="connsiteX2" fmla="*/ 7748857 w 9152116"/>
              <a:gd name="connsiteY2" fmla="*/ 0 h 1043216"/>
              <a:gd name="connsiteX3" fmla="*/ 9152116 w 9152116"/>
              <a:gd name="connsiteY3" fmla="*/ 329027 h 1043216"/>
              <a:gd name="connsiteX4" fmla="*/ 8021481 w 9152116"/>
              <a:gd name="connsiteY4" fmla="*/ 888170 h 1043216"/>
              <a:gd name="connsiteX5" fmla="*/ 8084469 w 9152116"/>
              <a:gd name="connsiteY5" fmla="*/ 644535 h 1043216"/>
              <a:gd name="connsiteX6" fmla="*/ 0 w 9152116"/>
              <a:gd name="connsiteY6" fmla="*/ 1043216 h 1043216"/>
              <a:gd name="connsiteX0" fmla="*/ 1 w 7722441"/>
              <a:gd name="connsiteY0" fmla="*/ 1630979 h 1630979"/>
              <a:gd name="connsiteX1" fmla="*/ 6521887 w 7722441"/>
              <a:gd name="connsiteY1" fmla="*/ 210897 h 1630979"/>
              <a:gd name="connsiteX2" fmla="*/ 6319182 w 7722441"/>
              <a:gd name="connsiteY2" fmla="*/ 0 h 1630979"/>
              <a:gd name="connsiteX3" fmla="*/ 7722441 w 7722441"/>
              <a:gd name="connsiteY3" fmla="*/ 329027 h 1630979"/>
              <a:gd name="connsiteX4" fmla="*/ 6591806 w 7722441"/>
              <a:gd name="connsiteY4" fmla="*/ 888170 h 1630979"/>
              <a:gd name="connsiteX5" fmla="*/ 6654794 w 7722441"/>
              <a:gd name="connsiteY5" fmla="*/ 644535 h 1630979"/>
              <a:gd name="connsiteX6" fmla="*/ 1 w 7722441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6521895"/>
              <a:gd name="connsiteY0" fmla="*/ 1490392 h 1490392"/>
              <a:gd name="connsiteX1" fmla="*/ 5321341 w 6521895"/>
              <a:gd name="connsiteY1" fmla="*/ 210897 h 1490392"/>
              <a:gd name="connsiteX2" fmla="*/ 5118636 w 6521895"/>
              <a:gd name="connsiteY2" fmla="*/ 0 h 1490392"/>
              <a:gd name="connsiteX3" fmla="*/ 6521895 w 6521895"/>
              <a:gd name="connsiteY3" fmla="*/ 329027 h 1490392"/>
              <a:gd name="connsiteX4" fmla="*/ 5391260 w 6521895"/>
              <a:gd name="connsiteY4" fmla="*/ 888170 h 1490392"/>
              <a:gd name="connsiteX5" fmla="*/ 5454248 w 6521895"/>
              <a:gd name="connsiteY5" fmla="*/ 644535 h 1490392"/>
              <a:gd name="connsiteX6" fmla="*/ 0 w 6521895"/>
              <a:gd name="connsiteY6" fmla="*/ 1490392 h 1490392"/>
              <a:gd name="connsiteX0" fmla="*/ 0 w 6521895"/>
              <a:gd name="connsiteY0" fmla="*/ 1490392 h 1490392"/>
              <a:gd name="connsiteX1" fmla="*/ 5321341 w 6521895"/>
              <a:gd name="connsiteY1" fmla="*/ 210897 h 1490392"/>
              <a:gd name="connsiteX2" fmla="*/ 5118636 w 6521895"/>
              <a:gd name="connsiteY2" fmla="*/ 0 h 1490392"/>
              <a:gd name="connsiteX3" fmla="*/ 6521895 w 6521895"/>
              <a:gd name="connsiteY3" fmla="*/ 329027 h 1490392"/>
              <a:gd name="connsiteX4" fmla="*/ 5391260 w 6521895"/>
              <a:gd name="connsiteY4" fmla="*/ 888170 h 1490392"/>
              <a:gd name="connsiteX5" fmla="*/ 5454248 w 6521895"/>
              <a:gd name="connsiteY5" fmla="*/ 644535 h 1490392"/>
              <a:gd name="connsiteX6" fmla="*/ 0 w 6521895"/>
              <a:gd name="connsiteY6" fmla="*/ 1490392 h 1490392"/>
              <a:gd name="connsiteX0" fmla="*/ 0 w 6521895"/>
              <a:gd name="connsiteY0" fmla="*/ 1490392 h 1490392"/>
              <a:gd name="connsiteX1" fmla="*/ 5321341 w 6521895"/>
              <a:gd name="connsiteY1" fmla="*/ 210897 h 1490392"/>
              <a:gd name="connsiteX2" fmla="*/ 5118636 w 6521895"/>
              <a:gd name="connsiteY2" fmla="*/ 0 h 1490392"/>
              <a:gd name="connsiteX3" fmla="*/ 6521895 w 6521895"/>
              <a:gd name="connsiteY3" fmla="*/ 329027 h 1490392"/>
              <a:gd name="connsiteX4" fmla="*/ 5391260 w 6521895"/>
              <a:gd name="connsiteY4" fmla="*/ 888170 h 1490392"/>
              <a:gd name="connsiteX5" fmla="*/ 5454248 w 6521895"/>
              <a:gd name="connsiteY5" fmla="*/ 644535 h 1490392"/>
              <a:gd name="connsiteX6" fmla="*/ 0 w 6521895"/>
              <a:gd name="connsiteY6" fmla="*/ 1490392 h 1490392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148036"/>
              <a:gd name="connsiteY0" fmla="*/ 1605176 h 1605176"/>
              <a:gd name="connsiteX1" fmla="*/ 5947482 w 7148036"/>
              <a:gd name="connsiteY1" fmla="*/ 210897 h 1605176"/>
              <a:gd name="connsiteX2" fmla="*/ 5744777 w 7148036"/>
              <a:gd name="connsiteY2" fmla="*/ 0 h 1605176"/>
              <a:gd name="connsiteX3" fmla="*/ 7148036 w 7148036"/>
              <a:gd name="connsiteY3" fmla="*/ 329027 h 1605176"/>
              <a:gd name="connsiteX4" fmla="*/ 6017401 w 7148036"/>
              <a:gd name="connsiteY4" fmla="*/ 888170 h 1605176"/>
              <a:gd name="connsiteX5" fmla="*/ 6080389 w 7148036"/>
              <a:gd name="connsiteY5" fmla="*/ 644535 h 1605176"/>
              <a:gd name="connsiteX6" fmla="*/ 0 w 7148036"/>
              <a:gd name="connsiteY6" fmla="*/ 1605176 h 1605176"/>
              <a:gd name="connsiteX0" fmla="*/ 0 w 7148036"/>
              <a:gd name="connsiteY0" fmla="*/ 1605176 h 1605176"/>
              <a:gd name="connsiteX1" fmla="*/ 5947482 w 7148036"/>
              <a:gd name="connsiteY1" fmla="*/ 210897 h 1605176"/>
              <a:gd name="connsiteX2" fmla="*/ 5744777 w 7148036"/>
              <a:gd name="connsiteY2" fmla="*/ 0 h 1605176"/>
              <a:gd name="connsiteX3" fmla="*/ 7148036 w 7148036"/>
              <a:gd name="connsiteY3" fmla="*/ 329027 h 1605176"/>
              <a:gd name="connsiteX4" fmla="*/ 6017401 w 7148036"/>
              <a:gd name="connsiteY4" fmla="*/ 888170 h 1605176"/>
              <a:gd name="connsiteX5" fmla="*/ 6080389 w 7148036"/>
              <a:gd name="connsiteY5" fmla="*/ 644535 h 1605176"/>
              <a:gd name="connsiteX6" fmla="*/ 0 w 7148036"/>
              <a:gd name="connsiteY6" fmla="*/ 1605176 h 1605176"/>
              <a:gd name="connsiteX0" fmla="*/ 0 w 7148036"/>
              <a:gd name="connsiteY0" fmla="*/ 1605176 h 1605176"/>
              <a:gd name="connsiteX1" fmla="*/ 5947482 w 7148036"/>
              <a:gd name="connsiteY1" fmla="*/ 210897 h 1605176"/>
              <a:gd name="connsiteX2" fmla="*/ 5744777 w 7148036"/>
              <a:gd name="connsiteY2" fmla="*/ 0 h 1605176"/>
              <a:gd name="connsiteX3" fmla="*/ 7148036 w 7148036"/>
              <a:gd name="connsiteY3" fmla="*/ 329027 h 1605176"/>
              <a:gd name="connsiteX4" fmla="*/ 6017401 w 7148036"/>
              <a:gd name="connsiteY4" fmla="*/ 888170 h 1605176"/>
              <a:gd name="connsiteX5" fmla="*/ 6080389 w 7148036"/>
              <a:gd name="connsiteY5" fmla="*/ 644535 h 1605176"/>
              <a:gd name="connsiteX6" fmla="*/ 0 w 7148036"/>
              <a:gd name="connsiteY6" fmla="*/ 1605176 h 1605176"/>
              <a:gd name="connsiteX0" fmla="*/ 0 w 7148036"/>
              <a:gd name="connsiteY0" fmla="*/ 1632380 h 1632380"/>
              <a:gd name="connsiteX1" fmla="*/ 5947482 w 7148036"/>
              <a:gd name="connsiteY1" fmla="*/ 238101 h 1632380"/>
              <a:gd name="connsiteX2" fmla="*/ 5713229 w 7148036"/>
              <a:gd name="connsiteY2" fmla="*/ 0 h 1632380"/>
              <a:gd name="connsiteX3" fmla="*/ 7148036 w 7148036"/>
              <a:gd name="connsiteY3" fmla="*/ 356231 h 1632380"/>
              <a:gd name="connsiteX4" fmla="*/ 6017401 w 7148036"/>
              <a:gd name="connsiteY4" fmla="*/ 915374 h 1632380"/>
              <a:gd name="connsiteX5" fmla="*/ 6080389 w 7148036"/>
              <a:gd name="connsiteY5" fmla="*/ 671739 h 1632380"/>
              <a:gd name="connsiteX6" fmla="*/ 0 w 7148036"/>
              <a:gd name="connsiteY6" fmla="*/ 1632380 h 1632380"/>
              <a:gd name="connsiteX0" fmla="*/ 0 w 7263193"/>
              <a:gd name="connsiteY0" fmla="*/ 1643284 h 1643284"/>
              <a:gd name="connsiteX1" fmla="*/ 6062639 w 7263193"/>
              <a:gd name="connsiteY1" fmla="*/ 238101 h 1643284"/>
              <a:gd name="connsiteX2" fmla="*/ 5828386 w 7263193"/>
              <a:gd name="connsiteY2" fmla="*/ 0 h 1643284"/>
              <a:gd name="connsiteX3" fmla="*/ 7263193 w 7263193"/>
              <a:gd name="connsiteY3" fmla="*/ 356231 h 1643284"/>
              <a:gd name="connsiteX4" fmla="*/ 6132558 w 7263193"/>
              <a:gd name="connsiteY4" fmla="*/ 915374 h 1643284"/>
              <a:gd name="connsiteX5" fmla="*/ 6195546 w 7263193"/>
              <a:gd name="connsiteY5" fmla="*/ 671739 h 1643284"/>
              <a:gd name="connsiteX6" fmla="*/ 0 w 7263193"/>
              <a:gd name="connsiteY6" fmla="*/ 1643284 h 1643284"/>
              <a:gd name="connsiteX0" fmla="*/ 0 w 7263193"/>
              <a:gd name="connsiteY0" fmla="*/ 1643284 h 1643284"/>
              <a:gd name="connsiteX1" fmla="*/ 6062639 w 7263193"/>
              <a:gd name="connsiteY1" fmla="*/ 238101 h 1643284"/>
              <a:gd name="connsiteX2" fmla="*/ 5828386 w 7263193"/>
              <a:gd name="connsiteY2" fmla="*/ 0 h 1643284"/>
              <a:gd name="connsiteX3" fmla="*/ 7263193 w 7263193"/>
              <a:gd name="connsiteY3" fmla="*/ 356231 h 1643284"/>
              <a:gd name="connsiteX4" fmla="*/ 6132558 w 7263193"/>
              <a:gd name="connsiteY4" fmla="*/ 915374 h 1643284"/>
              <a:gd name="connsiteX5" fmla="*/ 6195546 w 7263193"/>
              <a:gd name="connsiteY5" fmla="*/ 671739 h 1643284"/>
              <a:gd name="connsiteX6" fmla="*/ 0 w 7263193"/>
              <a:gd name="connsiteY6" fmla="*/ 1643284 h 1643284"/>
              <a:gd name="connsiteX0" fmla="*/ 0 w 7320149"/>
              <a:gd name="connsiteY0" fmla="*/ 1603212 h 1603212"/>
              <a:gd name="connsiteX1" fmla="*/ 6119595 w 7320149"/>
              <a:gd name="connsiteY1" fmla="*/ 238101 h 1603212"/>
              <a:gd name="connsiteX2" fmla="*/ 5885342 w 7320149"/>
              <a:gd name="connsiteY2" fmla="*/ 0 h 1603212"/>
              <a:gd name="connsiteX3" fmla="*/ 7320149 w 7320149"/>
              <a:gd name="connsiteY3" fmla="*/ 356231 h 1603212"/>
              <a:gd name="connsiteX4" fmla="*/ 6189514 w 7320149"/>
              <a:gd name="connsiteY4" fmla="*/ 915374 h 1603212"/>
              <a:gd name="connsiteX5" fmla="*/ 6252502 w 7320149"/>
              <a:gd name="connsiteY5" fmla="*/ 671739 h 1603212"/>
              <a:gd name="connsiteX6" fmla="*/ 0 w 7320149"/>
              <a:gd name="connsiteY6" fmla="*/ 1603212 h 1603212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65773 w 7433420"/>
              <a:gd name="connsiteY5" fmla="*/ 671739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65773 w 7433420"/>
              <a:gd name="connsiteY5" fmla="*/ 671739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65773 w 7433420"/>
              <a:gd name="connsiteY5" fmla="*/ 671739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79169 w 7433420"/>
              <a:gd name="connsiteY5" fmla="*/ 647738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79169 w 7433420"/>
              <a:gd name="connsiteY5" fmla="*/ 647738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79169 w 7433420"/>
              <a:gd name="connsiteY5" fmla="*/ 647738 h 1619620"/>
              <a:gd name="connsiteX6" fmla="*/ 0 w 7433420"/>
              <a:gd name="connsiteY6" fmla="*/ 1619620 h 1619620"/>
              <a:gd name="connsiteX0" fmla="*/ -1 w 8035154"/>
              <a:gd name="connsiteY0" fmla="*/ 1756160 h 1756160"/>
              <a:gd name="connsiteX1" fmla="*/ 6834600 w 8035154"/>
              <a:gd name="connsiteY1" fmla="*/ 238101 h 1756160"/>
              <a:gd name="connsiteX2" fmla="*/ 6600347 w 8035154"/>
              <a:gd name="connsiteY2" fmla="*/ 0 h 1756160"/>
              <a:gd name="connsiteX3" fmla="*/ 8035154 w 8035154"/>
              <a:gd name="connsiteY3" fmla="*/ 356231 h 1756160"/>
              <a:gd name="connsiteX4" fmla="*/ 6904519 w 8035154"/>
              <a:gd name="connsiteY4" fmla="*/ 915374 h 1756160"/>
              <a:gd name="connsiteX5" fmla="*/ 6980903 w 8035154"/>
              <a:gd name="connsiteY5" fmla="*/ 647738 h 1756160"/>
              <a:gd name="connsiteX6" fmla="*/ -1 w 8035154"/>
              <a:gd name="connsiteY6" fmla="*/ 1756160 h 1756160"/>
              <a:gd name="connsiteX0" fmla="*/ 0 w 8035155"/>
              <a:gd name="connsiteY0" fmla="*/ 1756160 h 1756160"/>
              <a:gd name="connsiteX1" fmla="*/ 6834601 w 8035155"/>
              <a:gd name="connsiteY1" fmla="*/ 238101 h 1756160"/>
              <a:gd name="connsiteX2" fmla="*/ 6600348 w 8035155"/>
              <a:gd name="connsiteY2" fmla="*/ 0 h 1756160"/>
              <a:gd name="connsiteX3" fmla="*/ 8035155 w 8035155"/>
              <a:gd name="connsiteY3" fmla="*/ 356231 h 1756160"/>
              <a:gd name="connsiteX4" fmla="*/ 6904520 w 8035155"/>
              <a:gd name="connsiteY4" fmla="*/ 915374 h 1756160"/>
              <a:gd name="connsiteX5" fmla="*/ 6980904 w 8035155"/>
              <a:gd name="connsiteY5" fmla="*/ 647738 h 1756160"/>
              <a:gd name="connsiteX6" fmla="*/ 0 w 8035155"/>
              <a:gd name="connsiteY6" fmla="*/ 1756160 h 1756160"/>
              <a:gd name="connsiteX0" fmla="*/ 0 w 8194072"/>
              <a:gd name="connsiteY0" fmla="*/ 1765524 h 1765524"/>
              <a:gd name="connsiteX1" fmla="*/ 6993518 w 8194072"/>
              <a:gd name="connsiteY1" fmla="*/ 238101 h 1765524"/>
              <a:gd name="connsiteX2" fmla="*/ 6759265 w 8194072"/>
              <a:gd name="connsiteY2" fmla="*/ 0 h 1765524"/>
              <a:gd name="connsiteX3" fmla="*/ 8194072 w 8194072"/>
              <a:gd name="connsiteY3" fmla="*/ 356231 h 1765524"/>
              <a:gd name="connsiteX4" fmla="*/ 7063437 w 8194072"/>
              <a:gd name="connsiteY4" fmla="*/ 915374 h 1765524"/>
              <a:gd name="connsiteX5" fmla="*/ 7139821 w 8194072"/>
              <a:gd name="connsiteY5" fmla="*/ 647738 h 1765524"/>
              <a:gd name="connsiteX6" fmla="*/ 0 w 8194072"/>
              <a:gd name="connsiteY6" fmla="*/ 1765524 h 1765524"/>
              <a:gd name="connsiteX0" fmla="*/ 0 w 8194072"/>
              <a:gd name="connsiteY0" fmla="*/ 1765524 h 1765524"/>
              <a:gd name="connsiteX1" fmla="*/ 7030580 w 8194072"/>
              <a:gd name="connsiteY1" fmla="*/ 251642 h 1765524"/>
              <a:gd name="connsiteX2" fmla="*/ 6759265 w 8194072"/>
              <a:gd name="connsiteY2" fmla="*/ 0 h 1765524"/>
              <a:gd name="connsiteX3" fmla="*/ 8194072 w 8194072"/>
              <a:gd name="connsiteY3" fmla="*/ 356231 h 1765524"/>
              <a:gd name="connsiteX4" fmla="*/ 7063437 w 8194072"/>
              <a:gd name="connsiteY4" fmla="*/ 915374 h 1765524"/>
              <a:gd name="connsiteX5" fmla="*/ 7139821 w 8194072"/>
              <a:gd name="connsiteY5" fmla="*/ 647738 h 1765524"/>
              <a:gd name="connsiteX6" fmla="*/ 0 w 8194072"/>
              <a:gd name="connsiteY6" fmla="*/ 1765524 h 1765524"/>
              <a:gd name="connsiteX0" fmla="*/ 0 w 8194072"/>
              <a:gd name="connsiteY0" fmla="*/ 1780499 h 1780499"/>
              <a:gd name="connsiteX1" fmla="*/ 7030580 w 8194072"/>
              <a:gd name="connsiteY1" fmla="*/ 266617 h 1780499"/>
              <a:gd name="connsiteX2" fmla="*/ 6797369 w 8194072"/>
              <a:gd name="connsiteY2" fmla="*/ 0 h 1780499"/>
              <a:gd name="connsiteX3" fmla="*/ 8194072 w 8194072"/>
              <a:gd name="connsiteY3" fmla="*/ 371206 h 1780499"/>
              <a:gd name="connsiteX4" fmla="*/ 7063437 w 8194072"/>
              <a:gd name="connsiteY4" fmla="*/ 930349 h 1780499"/>
              <a:gd name="connsiteX5" fmla="*/ 7139821 w 8194072"/>
              <a:gd name="connsiteY5" fmla="*/ 662713 h 1780499"/>
              <a:gd name="connsiteX6" fmla="*/ 0 w 8194072"/>
              <a:gd name="connsiteY6" fmla="*/ 1780499 h 178049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6560987"/>
              <a:gd name="connsiteY0" fmla="*/ 1464797 h 1464797"/>
              <a:gd name="connsiteX1" fmla="*/ 5371569 w 6560987"/>
              <a:gd name="connsiteY1" fmla="*/ 266617 h 1464797"/>
              <a:gd name="connsiteX2" fmla="*/ 5138358 w 6560987"/>
              <a:gd name="connsiteY2" fmla="*/ 0 h 1464797"/>
              <a:gd name="connsiteX3" fmla="*/ 6560987 w 6560987"/>
              <a:gd name="connsiteY3" fmla="*/ 400585 h 1464797"/>
              <a:gd name="connsiteX4" fmla="*/ 5404426 w 6560987"/>
              <a:gd name="connsiteY4" fmla="*/ 930349 h 1464797"/>
              <a:gd name="connsiteX5" fmla="*/ 5480810 w 6560987"/>
              <a:gd name="connsiteY5" fmla="*/ 662713 h 1464797"/>
              <a:gd name="connsiteX6" fmla="*/ 0 w 6560987"/>
              <a:gd name="connsiteY6" fmla="*/ 1464797 h 1464797"/>
              <a:gd name="connsiteX0" fmla="*/ 0 w 6560987"/>
              <a:gd name="connsiteY0" fmla="*/ 1464797 h 1464797"/>
              <a:gd name="connsiteX1" fmla="*/ 5371569 w 6560987"/>
              <a:gd name="connsiteY1" fmla="*/ 266617 h 1464797"/>
              <a:gd name="connsiteX2" fmla="*/ 5138358 w 6560987"/>
              <a:gd name="connsiteY2" fmla="*/ 0 h 1464797"/>
              <a:gd name="connsiteX3" fmla="*/ 6560987 w 6560987"/>
              <a:gd name="connsiteY3" fmla="*/ 400585 h 1464797"/>
              <a:gd name="connsiteX4" fmla="*/ 5404426 w 6560987"/>
              <a:gd name="connsiteY4" fmla="*/ 930349 h 1464797"/>
              <a:gd name="connsiteX5" fmla="*/ 5480810 w 6560987"/>
              <a:gd name="connsiteY5" fmla="*/ 662713 h 1464797"/>
              <a:gd name="connsiteX6" fmla="*/ 0 w 6560987"/>
              <a:gd name="connsiteY6" fmla="*/ 1464797 h 1464797"/>
              <a:gd name="connsiteX0" fmla="*/ 0 w 6560987"/>
              <a:gd name="connsiteY0" fmla="*/ 1464797 h 1464797"/>
              <a:gd name="connsiteX1" fmla="*/ 5371569 w 6560987"/>
              <a:gd name="connsiteY1" fmla="*/ 266617 h 1464797"/>
              <a:gd name="connsiteX2" fmla="*/ 5138358 w 6560987"/>
              <a:gd name="connsiteY2" fmla="*/ 0 h 1464797"/>
              <a:gd name="connsiteX3" fmla="*/ 6560987 w 6560987"/>
              <a:gd name="connsiteY3" fmla="*/ 400585 h 1464797"/>
              <a:gd name="connsiteX4" fmla="*/ 5404426 w 6560987"/>
              <a:gd name="connsiteY4" fmla="*/ 930349 h 1464797"/>
              <a:gd name="connsiteX5" fmla="*/ 5480810 w 6560987"/>
              <a:gd name="connsiteY5" fmla="*/ 662713 h 1464797"/>
              <a:gd name="connsiteX6" fmla="*/ 0 w 6560987"/>
              <a:gd name="connsiteY6" fmla="*/ 1464797 h 1464797"/>
              <a:gd name="connsiteX0" fmla="*/ 0 w 6650400"/>
              <a:gd name="connsiteY0" fmla="*/ 1438138 h 1438138"/>
              <a:gd name="connsiteX1" fmla="*/ 5460982 w 6650400"/>
              <a:gd name="connsiteY1" fmla="*/ 266617 h 1438138"/>
              <a:gd name="connsiteX2" fmla="*/ 5227771 w 6650400"/>
              <a:gd name="connsiteY2" fmla="*/ 0 h 1438138"/>
              <a:gd name="connsiteX3" fmla="*/ 6650400 w 6650400"/>
              <a:gd name="connsiteY3" fmla="*/ 400585 h 1438138"/>
              <a:gd name="connsiteX4" fmla="*/ 5493839 w 6650400"/>
              <a:gd name="connsiteY4" fmla="*/ 930349 h 1438138"/>
              <a:gd name="connsiteX5" fmla="*/ 5570223 w 6650400"/>
              <a:gd name="connsiteY5" fmla="*/ 662713 h 1438138"/>
              <a:gd name="connsiteX6" fmla="*/ 0 w 6650400"/>
              <a:gd name="connsiteY6" fmla="*/ 1438138 h 1438138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37244"/>
              <a:gd name="connsiteY0" fmla="*/ 1393367 h 1393367"/>
              <a:gd name="connsiteX1" fmla="*/ 5547826 w 6737244"/>
              <a:gd name="connsiteY1" fmla="*/ 266617 h 1393367"/>
              <a:gd name="connsiteX2" fmla="*/ 5314615 w 6737244"/>
              <a:gd name="connsiteY2" fmla="*/ 0 h 1393367"/>
              <a:gd name="connsiteX3" fmla="*/ 6737244 w 6737244"/>
              <a:gd name="connsiteY3" fmla="*/ 400585 h 1393367"/>
              <a:gd name="connsiteX4" fmla="*/ 5580683 w 6737244"/>
              <a:gd name="connsiteY4" fmla="*/ 930349 h 1393367"/>
              <a:gd name="connsiteX5" fmla="*/ 5657067 w 6737244"/>
              <a:gd name="connsiteY5" fmla="*/ 662713 h 1393367"/>
              <a:gd name="connsiteX6" fmla="*/ 0 w 6737244"/>
              <a:gd name="connsiteY6" fmla="*/ 1393367 h 1393367"/>
              <a:gd name="connsiteX0" fmla="*/ 0 w 6737244"/>
              <a:gd name="connsiteY0" fmla="*/ 1393367 h 1393367"/>
              <a:gd name="connsiteX1" fmla="*/ 5547826 w 6737244"/>
              <a:gd name="connsiteY1" fmla="*/ 266617 h 1393367"/>
              <a:gd name="connsiteX2" fmla="*/ 5314615 w 6737244"/>
              <a:gd name="connsiteY2" fmla="*/ 0 h 1393367"/>
              <a:gd name="connsiteX3" fmla="*/ 6737244 w 6737244"/>
              <a:gd name="connsiteY3" fmla="*/ 400585 h 1393367"/>
              <a:gd name="connsiteX4" fmla="*/ 5580683 w 6737244"/>
              <a:gd name="connsiteY4" fmla="*/ 930349 h 1393367"/>
              <a:gd name="connsiteX5" fmla="*/ 5657067 w 6737244"/>
              <a:gd name="connsiteY5" fmla="*/ 662713 h 1393367"/>
              <a:gd name="connsiteX6" fmla="*/ 0 w 6737244"/>
              <a:gd name="connsiteY6" fmla="*/ 1393367 h 1393367"/>
              <a:gd name="connsiteX0" fmla="*/ 0 w 6737244"/>
              <a:gd name="connsiteY0" fmla="*/ 1393367 h 1393367"/>
              <a:gd name="connsiteX1" fmla="*/ 5547826 w 6737244"/>
              <a:gd name="connsiteY1" fmla="*/ 266617 h 1393367"/>
              <a:gd name="connsiteX2" fmla="*/ 5314615 w 6737244"/>
              <a:gd name="connsiteY2" fmla="*/ 0 h 1393367"/>
              <a:gd name="connsiteX3" fmla="*/ 6737244 w 6737244"/>
              <a:gd name="connsiteY3" fmla="*/ 400585 h 1393367"/>
              <a:gd name="connsiteX4" fmla="*/ 5580683 w 6737244"/>
              <a:gd name="connsiteY4" fmla="*/ 930349 h 1393367"/>
              <a:gd name="connsiteX5" fmla="*/ 5657067 w 6737244"/>
              <a:gd name="connsiteY5" fmla="*/ 662713 h 1393367"/>
              <a:gd name="connsiteX6" fmla="*/ 0 w 6737244"/>
              <a:gd name="connsiteY6" fmla="*/ 1393367 h 139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7244" h="1393367">
                <a:moveTo>
                  <a:pt x="0" y="1393367"/>
                </a:moveTo>
                <a:cubicBezTo>
                  <a:pt x="2421008" y="826348"/>
                  <a:pt x="3368454" y="460797"/>
                  <a:pt x="5547826" y="266617"/>
                </a:cubicBezTo>
                <a:lnTo>
                  <a:pt x="5314615" y="0"/>
                </a:lnTo>
                <a:lnTo>
                  <a:pt x="6737244" y="400585"/>
                </a:lnTo>
                <a:lnTo>
                  <a:pt x="5580683" y="930349"/>
                </a:lnTo>
                <a:lnTo>
                  <a:pt x="5657067" y="662713"/>
                </a:lnTo>
                <a:cubicBezTo>
                  <a:pt x="3879681" y="758245"/>
                  <a:pt x="2524534" y="938128"/>
                  <a:pt x="0" y="1393367"/>
                </a:cubicBezTo>
                <a:close/>
              </a:path>
            </a:pathLst>
          </a:custGeom>
          <a:gradFill>
            <a:gsLst>
              <a:gs pos="6000">
                <a:schemeClr val="accent3"/>
              </a:gs>
              <a:gs pos="60000">
                <a:schemeClr val="accent3">
                  <a:alpha val="46000"/>
                </a:schemeClr>
              </a:gs>
              <a:gs pos="100000">
                <a:schemeClr val="accent3">
                  <a:alpha val="20000"/>
                </a:schemeClr>
              </a:gs>
            </a:gsLst>
            <a:lin ang="12600000" scaled="0"/>
          </a:gradFill>
          <a:ln w="10795" cap="flat" cmpd="sng" algn="ctr">
            <a:solidFill>
              <a:schemeClr val="bg1"/>
            </a:solidFill>
            <a:prstDash val="solid"/>
          </a:ln>
          <a:effectLst>
            <a:outerShdw blurRad="254000" dist="139700" dir="6000000" algn="tl" rotWithShape="0">
              <a:prstClr val="black">
                <a:alpha val="42000"/>
              </a:prstClr>
            </a:outerShdw>
          </a:effectLst>
        </p:spPr>
        <p:txBody>
          <a:bodyPr lIns="114067" tIns="57034" rIns="114067" bIns="57034" rtlCol="0" anchor="ctr"/>
          <a:lstStyle/>
          <a:p>
            <a:pPr algn="ctr" defTabSz="569899"/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9620571" flipH="1" flipV="1">
            <a:off x="3227306" y="2569784"/>
            <a:ext cx="1549578" cy="767638"/>
          </a:xfrm>
          <a:custGeom>
            <a:avLst/>
            <a:gdLst>
              <a:gd name="connsiteX0" fmla="*/ 0 w 9609826"/>
              <a:gd name="connsiteY0" fmla="*/ 1362974 h 1362974"/>
              <a:gd name="connsiteX1" fmla="*/ 8436634 w 9609826"/>
              <a:gd name="connsiteY1" fmla="*/ 232913 h 1362974"/>
              <a:gd name="connsiteX2" fmla="*/ 8272732 w 9609826"/>
              <a:gd name="connsiteY2" fmla="*/ 0 h 1362974"/>
              <a:gd name="connsiteX3" fmla="*/ 9609826 w 9609826"/>
              <a:gd name="connsiteY3" fmla="*/ 250166 h 1362974"/>
              <a:gd name="connsiteX4" fmla="*/ 8497018 w 9609826"/>
              <a:gd name="connsiteY4" fmla="*/ 828136 h 1362974"/>
              <a:gd name="connsiteX5" fmla="*/ 8531524 w 9609826"/>
              <a:gd name="connsiteY5" fmla="*/ 586596 h 1362974"/>
              <a:gd name="connsiteX6" fmla="*/ 0 w 9609826"/>
              <a:gd name="connsiteY6" fmla="*/ 1362974 h 1362974"/>
              <a:gd name="connsiteX0" fmla="*/ 0 w 9609826"/>
              <a:gd name="connsiteY0" fmla="*/ 1362974 h 1362974"/>
              <a:gd name="connsiteX1" fmla="*/ 8479766 w 9609826"/>
              <a:gd name="connsiteY1" fmla="*/ 250166 h 1362974"/>
              <a:gd name="connsiteX2" fmla="*/ 8272732 w 9609826"/>
              <a:gd name="connsiteY2" fmla="*/ 0 h 1362974"/>
              <a:gd name="connsiteX3" fmla="*/ 9609826 w 9609826"/>
              <a:gd name="connsiteY3" fmla="*/ 250166 h 1362974"/>
              <a:gd name="connsiteX4" fmla="*/ 8497018 w 9609826"/>
              <a:gd name="connsiteY4" fmla="*/ 828136 h 1362974"/>
              <a:gd name="connsiteX5" fmla="*/ 8531524 w 9609826"/>
              <a:gd name="connsiteY5" fmla="*/ 586596 h 1362974"/>
              <a:gd name="connsiteX6" fmla="*/ 0 w 9609826"/>
              <a:gd name="connsiteY6" fmla="*/ 1362974 h 1362974"/>
              <a:gd name="connsiteX0" fmla="*/ 0 w 9609826"/>
              <a:gd name="connsiteY0" fmla="*/ 1362974 h 1362974"/>
              <a:gd name="connsiteX1" fmla="*/ 8479766 w 9609826"/>
              <a:gd name="connsiteY1" fmla="*/ 250166 h 1362974"/>
              <a:gd name="connsiteX2" fmla="*/ 8272732 w 9609826"/>
              <a:gd name="connsiteY2" fmla="*/ 0 h 1362974"/>
              <a:gd name="connsiteX3" fmla="*/ 9609826 w 9609826"/>
              <a:gd name="connsiteY3" fmla="*/ 250166 h 1362974"/>
              <a:gd name="connsiteX4" fmla="*/ 8497018 w 9609826"/>
              <a:gd name="connsiteY4" fmla="*/ 865243 h 1362974"/>
              <a:gd name="connsiteX5" fmla="*/ 8531524 w 9609826"/>
              <a:gd name="connsiteY5" fmla="*/ 586596 h 1362974"/>
              <a:gd name="connsiteX6" fmla="*/ 0 w 9609826"/>
              <a:gd name="connsiteY6" fmla="*/ 1362974 h 1362974"/>
              <a:gd name="connsiteX0" fmla="*/ 0 w 9035951"/>
              <a:gd name="connsiteY0" fmla="*/ 1112506 h 1112506"/>
              <a:gd name="connsiteX1" fmla="*/ 7905891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50166 h 1112506"/>
              <a:gd name="connsiteX4" fmla="*/ 7923143 w 9035951"/>
              <a:gd name="connsiteY4" fmla="*/ 865243 h 1112506"/>
              <a:gd name="connsiteX5" fmla="*/ 7957649 w 9035951"/>
              <a:gd name="connsiteY5" fmla="*/ 586596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50166 h 1112506"/>
              <a:gd name="connsiteX4" fmla="*/ 7923143 w 9035951"/>
              <a:gd name="connsiteY4" fmla="*/ 865243 h 1112506"/>
              <a:gd name="connsiteX5" fmla="*/ 7957649 w 9035951"/>
              <a:gd name="connsiteY5" fmla="*/ 586596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923143 w 9035951"/>
              <a:gd name="connsiteY4" fmla="*/ 865243 h 1112506"/>
              <a:gd name="connsiteX5" fmla="*/ 7957649 w 9035951"/>
              <a:gd name="connsiteY5" fmla="*/ 586596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923143 w 9035951"/>
              <a:gd name="connsiteY4" fmla="*/ 865243 h 1112506"/>
              <a:gd name="connsiteX5" fmla="*/ 7996555 w 9035951"/>
              <a:gd name="connsiteY5" fmla="*/ 577320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935072 w 9035951"/>
              <a:gd name="connsiteY1" fmla="*/ 250166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884236 w 9035951"/>
              <a:gd name="connsiteY4" fmla="*/ 865243 h 1112506"/>
              <a:gd name="connsiteX5" fmla="*/ 7996555 w 9035951"/>
              <a:gd name="connsiteY5" fmla="*/ 577320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879124 w 9035951"/>
              <a:gd name="connsiteY1" fmla="*/ 198665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884236 w 9035951"/>
              <a:gd name="connsiteY4" fmla="*/ 865243 h 1112506"/>
              <a:gd name="connsiteX5" fmla="*/ 7996555 w 9035951"/>
              <a:gd name="connsiteY5" fmla="*/ 577320 h 1112506"/>
              <a:gd name="connsiteX6" fmla="*/ 0 w 9035951"/>
              <a:gd name="connsiteY6" fmla="*/ 1112506 h 1112506"/>
              <a:gd name="connsiteX0" fmla="*/ 0 w 9035951"/>
              <a:gd name="connsiteY0" fmla="*/ 1112506 h 1112506"/>
              <a:gd name="connsiteX1" fmla="*/ 7879124 w 9035951"/>
              <a:gd name="connsiteY1" fmla="*/ 198665 h 1112506"/>
              <a:gd name="connsiteX2" fmla="*/ 7698857 w 9035951"/>
              <a:gd name="connsiteY2" fmla="*/ 0 h 1112506"/>
              <a:gd name="connsiteX3" fmla="*/ 9035951 w 9035951"/>
              <a:gd name="connsiteY3" fmla="*/ 287271 h 1112506"/>
              <a:gd name="connsiteX4" fmla="*/ 7884236 w 9035951"/>
              <a:gd name="connsiteY4" fmla="*/ 865243 h 1112506"/>
              <a:gd name="connsiteX5" fmla="*/ 7977906 w 9035951"/>
              <a:gd name="connsiteY5" fmla="*/ 634544 h 1112506"/>
              <a:gd name="connsiteX6" fmla="*/ 0 w 9035951"/>
              <a:gd name="connsiteY6" fmla="*/ 1112506 h 1112506"/>
              <a:gd name="connsiteX0" fmla="*/ 0 w 9091899"/>
              <a:gd name="connsiteY0" fmla="*/ 1032392 h 1032392"/>
              <a:gd name="connsiteX1" fmla="*/ 7935072 w 9091899"/>
              <a:gd name="connsiteY1" fmla="*/ 198665 h 1032392"/>
              <a:gd name="connsiteX2" fmla="*/ 7754805 w 9091899"/>
              <a:gd name="connsiteY2" fmla="*/ 0 h 1032392"/>
              <a:gd name="connsiteX3" fmla="*/ 9091899 w 9091899"/>
              <a:gd name="connsiteY3" fmla="*/ 287271 h 1032392"/>
              <a:gd name="connsiteX4" fmla="*/ 7940184 w 9091899"/>
              <a:gd name="connsiteY4" fmla="*/ 865243 h 1032392"/>
              <a:gd name="connsiteX5" fmla="*/ 8033854 w 9091899"/>
              <a:gd name="connsiteY5" fmla="*/ 634544 h 1032392"/>
              <a:gd name="connsiteX6" fmla="*/ 0 w 9091899"/>
              <a:gd name="connsiteY6" fmla="*/ 1032392 h 1032392"/>
              <a:gd name="connsiteX0" fmla="*/ 0 w 9091899"/>
              <a:gd name="connsiteY0" fmla="*/ 1074148 h 1074148"/>
              <a:gd name="connsiteX1" fmla="*/ 7935072 w 9091899"/>
              <a:gd name="connsiteY1" fmla="*/ 240421 h 1074148"/>
              <a:gd name="connsiteX2" fmla="*/ 7688640 w 9091899"/>
              <a:gd name="connsiteY2" fmla="*/ 0 h 1074148"/>
              <a:gd name="connsiteX3" fmla="*/ 9091899 w 9091899"/>
              <a:gd name="connsiteY3" fmla="*/ 329027 h 1074148"/>
              <a:gd name="connsiteX4" fmla="*/ 7940184 w 9091899"/>
              <a:gd name="connsiteY4" fmla="*/ 906999 h 1074148"/>
              <a:gd name="connsiteX5" fmla="*/ 8033854 w 9091899"/>
              <a:gd name="connsiteY5" fmla="*/ 676300 h 1074148"/>
              <a:gd name="connsiteX6" fmla="*/ 0 w 9091899"/>
              <a:gd name="connsiteY6" fmla="*/ 1074148 h 1074148"/>
              <a:gd name="connsiteX0" fmla="*/ 0 w 9091899"/>
              <a:gd name="connsiteY0" fmla="*/ 1074148 h 1074148"/>
              <a:gd name="connsiteX1" fmla="*/ 7891345 w 9091899"/>
              <a:gd name="connsiteY1" fmla="*/ 210897 h 1074148"/>
              <a:gd name="connsiteX2" fmla="*/ 7688640 w 9091899"/>
              <a:gd name="connsiteY2" fmla="*/ 0 h 1074148"/>
              <a:gd name="connsiteX3" fmla="*/ 9091899 w 9091899"/>
              <a:gd name="connsiteY3" fmla="*/ 329027 h 1074148"/>
              <a:gd name="connsiteX4" fmla="*/ 7940184 w 9091899"/>
              <a:gd name="connsiteY4" fmla="*/ 906999 h 1074148"/>
              <a:gd name="connsiteX5" fmla="*/ 8033854 w 9091899"/>
              <a:gd name="connsiteY5" fmla="*/ 676300 h 1074148"/>
              <a:gd name="connsiteX6" fmla="*/ 0 w 9091899"/>
              <a:gd name="connsiteY6" fmla="*/ 1074148 h 1074148"/>
              <a:gd name="connsiteX0" fmla="*/ 0 w 9152116"/>
              <a:gd name="connsiteY0" fmla="*/ 1043216 h 1043216"/>
              <a:gd name="connsiteX1" fmla="*/ 7951562 w 9152116"/>
              <a:gd name="connsiteY1" fmla="*/ 210897 h 1043216"/>
              <a:gd name="connsiteX2" fmla="*/ 7748857 w 9152116"/>
              <a:gd name="connsiteY2" fmla="*/ 0 h 1043216"/>
              <a:gd name="connsiteX3" fmla="*/ 9152116 w 9152116"/>
              <a:gd name="connsiteY3" fmla="*/ 329027 h 1043216"/>
              <a:gd name="connsiteX4" fmla="*/ 8000401 w 9152116"/>
              <a:gd name="connsiteY4" fmla="*/ 906999 h 1043216"/>
              <a:gd name="connsiteX5" fmla="*/ 8094071 w 9152116"/>
              <a:gd name="connsiteY5" fmla="*/ 676300 h 1043216"/>
              <a:gd name="connsiteX6" fmla="*/ 0 w 9152116"/>
              <a:gd name="connsiteY6" fmla="*/ 1043216 h 1043216"/>
              <a:gd name="connsiteX0" fmla="*/ 0 w 9152116"/>
              <a:gd name="connsiteY0" fmla="*/ 1043216 h 1043216"/>
              <a:gd name="connsiteX1" fmla="*/ 7951562 w 9152116"/>
              <a:gd name="connsiteY1" fmla="*/ 210897 h 1043216"/>
              <a:gd name="connsiteX2" fmla="*/ 7748857 w 9152116"/>
              <a:gd name="connsiteY2" fmla="*/ 0 h 1043216"/>
              <a:gd name="connsiteX3" fmla="*/ 9152116 w 9152116"/>
              <a:gd name="connsiteY3" fmla="*/ 329027 h 1043216"/>
              <a:gd name="connsiteX4" fmla="*/ 8000401 w 9152116"/>
              <a:gd name="connsiteY4" fmla="*/ 906999 h 1043216"/>
              <a:gd name="connsiteX5" fmla="*/ 8084469 w 9152116"/>
              <a:gd name="connsiteY5" fmla="*/ 644535 h 1043216"/>
              <a:gd name="connsiteX6" fmla="*/ 0 w 9152116"/>
              <a:gd name="connsiteY6" fmla="*/ 1043216 h 1043216"/>
              <a:gd name="connsiteX0" fmla="*/ 0 w 9152116"/>
              <a:gd name="connsiteY0" fmla="*/ 1043216 h 1043216"/>
              <a:gd name="connsiteX1" fmla="*/ 7951562 w 9152116"/>
              <a:gd name="connsiteY1" fmla="*/ 210897 h 1043216"/>
              <a:gd name="connsiteX2" fmla="*/ 7748857 w 9152116"/>
              <a:gd name="connsiteY2" fmla="*/ 0 h 1043216"/>
              <a:gd name="connsiteX3" fmla="*/ 9152116 w 9152116"/>
              <a:gd name="connsiteY3" fmla="*/ 329027 h 1043216"/>
              <a:gd name="connsiteX4" fmla="*/ 8021481 w 9152116"/>
              <a:gd name="connsiteY4" fmla="*/ 888170 h 1043216"/>
              <a:gd name="connsiteX5" fmla="*/ 8084469 w 9152116"/>
              <a:gd name="connsiteY5" fmla="*/ 644535 h 1043216"/>
              <a:gd name="connsiteX6" fmla="*/ 0 w 9152116"/>
              <a:gd name="connsiteY6" fmla="*/ 1043216 h 1043216"/>
              <a:gd name="connsiteX0" fmla="*/ 1 w 7722441"/>
              <a:gd name="connsiteY0" fmla="*/ 1630979 h 1630979"/>
              <a:gd name="connsiteX1" fmla="*/ 6521887 w 7722441"/>
              <a:gd name="connsiteY1" fmla="*/ 210897 h 1630979"/>
              <a:gd name="connsiteX2" fmla="*/ 6319182 w 7722441"/>
              <a:gd name="connsiteY2" fmla="*/ 0 h 1630979"/>
              <a:gd name="connsiteX3" fmla="*/ 7722441 w 7722441"/>
              <a:gd name="connsiteY3" fmla="*/ 329027 h 1630979"/>
              <a:gd name="connsiteX4" fmla="*/ 6591806 w 7722441"/>
              <a:gd name="connsiteY4" fmla="*/ 888170 h 1630979"/>
              <a:gd name="connsiteX5" fmla="*/ 6654794 w 7722441"/>
              <a:gd name="connsiteY5" fmla="*/ 644535 h 1630979"/>
              <a:gd name="connsiteX6" fmla="*/ 1 w 7722441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7722440"/>
              <a:gd name="connsiteY0" fmla="*/ 1630979 h 1630979"/>
              <a:gd name="connsiteX1" fmla="*/ 6521886 w 7722440"/>
              <a:gd name="connsiteY1" fmla="*/ 210897 h 1630979"/>
              <a:gd name="connsiteX2" fmla="*/ 6319181 w 7722440"/>
              <a:gd name="connsiteY2" fmla="*/ 0 h 1630979"/>
              <a:gd name="connsiteX3" fmla="*/ 7722440 w 7722440"/>
              <a:gd name="connsiteY3" fmla="*/ 329027 h 1630979"/>
              <a:gd name="connsiteX4" fmla="*/ 6591805 w 7722440"/>
              <a:gd name="connsiteY4" fmla="*/ 888170 h 1630979"/>
              <a:gd name="connsiteX5" fmla="*/ 6654793 w 7722440"/>
              <a:gd name="connsiteY5" fmla="*/ 644535 h 1630979"/>
              <a:gd name="connsiteX6" fmla="*/ 0 w 7722440"/>
              <a:gd name="connsiteY6" fmla="*/ 1630979 h 1630979"/>
              <a:gd name="connsiteX0" fmla="*/ 0 w 6521895"/>
              <a:gd name="connsiteY0" fmla="*/ 1490392 h 1490392"/>
              <a:gd name="connsiteX1" fmla="*/ 5321341 w 6521895"/>
              <a:gd name="connsiteY1" fmla="*/ 210897 h 1490392"/>
              <a:gd name="connsiteX2" fmla="*/ 5118636 w 6521895"/>
              <a:gd name="connsiteY2" fmla="*/ 0 h 1490392"/>
              <a:gd name="connsiteX3" fmla="*/ 6521895 w 6521895"/>
              <a:gd name="connsiteY3" fmla="*/ 329027 h 1490392"/>
              <a:gd name="connsiteX4" fmla="*/ 5391260 w 6521895"/>
              <a:gd name="connsiteY4" fmla="*/ 888170 h 1490392"/>
              <a:gd name="connsiteX5" fmla="*/ 5454248 w 6521895"/>
              <a:gd name="connsiteY5" fmla="*/ 644535 h 1490392"/>
              <a:gd name="connsiteX6" fmla="*/ 0 w 6521895"/>
              <a:gd name="connsiteY6" fmla="*/ 1490392 h 1490392"/>
              <a:gd name="connsiteX0" fmla="*/ 0 w 6521895"/>
              <a:gd name="connsiteY0" fmla="*/ 1490392 h 1490392"/>
              <a:gd name="connsiteX1" fmla="*/ 5321341 w 6521895"/>
              <a:gd name="connsiteY1" fmla="*/ 210897 h 1490392"/>
              <a:gd name="connsiteX2" fmla="*/ 5118636 w 6521895"/>
              <a:gd name="connsiteY2" fmla="*/ 0 h 1490392"/>
              <a:gd name="connsiteX3" fmla="*/ 6521895 w 6521895"/>
              <a:gd name="connsiteY3" fmla="*/ 329027 h 1490392"/>
              <a:gd name="connsiteX4" fmla="*/ 5391260 w 6521895"/>
              <a:gd name="connsiteY4" fmla="*/ 888170 h 1490392"/>
              <a:gd name="connsiteX5" fmla="*/ 5454248 w 6521895"/>
              <a:gd name="connsiteY5" fmla="*/ 644535 h 1490392"/>
              <a:gd name="connsiteX6" fmla="*/ 0 w 6521895"/>
              <a:gd name="connsiteY6" fmla="*/ 1490392 h 1490392"/>
              <a:gd name="connsiteX0" fmla="*/ 0 w 6521895"/>
              <a:gd name="connsiteY0" fmla="*/ 1490392 h 1490392"/>
              <a:gd name="connsiteX1" fmla="*/ 5321341 w 6521895"/>
              <a:gd name="connsiteY1" fmla="*/ 210897 h 1490392"/>
              <a:gd name="connsiteX2" fmla="*/ 5118636 w 6521895"/>
              <a:gd name="connsiteY2" fmla="*/ 0 h 1490392"/>
              <a:gd name="connsiteX3" fmla="*/ 6521895 w 6521895"/>
              <a:gd name="connsiteY3" fmla="*/ 329027 h 1490392"/>
              <a:gd name="connsiteX4" fmla="*/ 5391260 w 6521895"/>
              <a:gd name="connsiteY4" fmla="*/ 888170 h 1490392"/>
              <a:gd name="connsiteX5" fmla="*/ 5454248 w 6521895"/>
              <a:gd name="connsiteY5" fmla="*/ 644535 h 1490392"/>
              <a:gd name="connsiteX6" fmla="*/ 0 w 6521895"/>
              <a:gd name="connsiteY6" fmla="*/ 1490392 h 1490392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055118"/>
              <a:gd name="connsiteY0" fmla="*/ 1578994 h 1578994"/>
              <a:gd name="connsiteX1" fmla="*/ 5854564 w 7055118"/>
              <a:gd name="connsiteY1" fmla="*/ 210897 h 1578994"/>
              <a:gd name="connsiteX2" fmla="*/ 5651859 w 7055118"/>
              <a:gd name="connsiteY2" fmla="*/ 0 h 1578994"/>
              <a:gd name="connsiteX3" fmla="*/ 7055118 w 7055118"/>
              <a:gd name="connsiteY3" fmla="*/ 329027 h 1578994"/>
              <a:gd name="connsiteX4" fmla="*/ 5924483 w 7055118"/>
              <a:gd name="connsiteY4" fmla="*/ 888170 h 1578994"/>
              <a:gd name="connsiteX5" fmla="*/ 5987471 w 7055118"/>
              <a:gd name="connsiteY5" fmla="*/ 644535 h 1578994"/>
              <a:gd name="connsiteX6" fmla="*/ 0 w 7055118"/>
              <a:gd name="connsiteY6" fmla="*/ 1578994 h 1578994"/>
              <a:gd name="connsiteX0" fmla="*/ 0 w 7148036"/>
              <a:gd name="connsiteY0" fmla="*/ 1605176 h 1605176"/>
              <a:gd name="connsiteX1" fmla="*/ 5947482 w 7148036"/>
              <a:gd name="connsiteY1" fmla="*/ 210897 h 1605176"/>
              <a:gd name="connsiteX2" fmla="*/ 5744777 w 7148036"/>
              <a:gd name="connsiteY2" fmla="*/ 0 h 1605176"/>
              <a:gd name="connsiteX3" fmla="*/ 7148036 w 7148036"/>
              <a:gd name="connsiteY3" fmla="*/ 329027 h 1605176"/>
              <a:gd name="connsiteX4" fmla="*/ 6017401 w 7148036"/>
              <a:gd name="connsiteY4" fmla="*/ 888170 h 1605176"/>
              <a:gd name="connsiteX5" fmla="*/ 6080389 w 7148036"/>
              <a:gd name="connsiteY5" fmla="*/ 644535 h 1605176"/>
              <a:gd name="connsiteX6" fmla="*/ 0 w 7148036"/>
              <a:gd name="connsiteY6" fmla="*/ 1605176 h 1605176"/>
              <a:gd name="connsiteX0" fmla="*/ 0 w 7148036"/>
              <a:gd name="connsiteY0" fmla="*/ 1605176 h 1605176"/>
              <a:gd name="connsiteX1" fmla="*/ 5947482 w 7148036"/>
              <a:gd name="connsiteY1" fmla="*/ 210897 h 1605176"/>
              <a:gd name="connsiteX2" fmla="*/ 5744777 w 7148036"/>
              <a:gd name="connsiteY2" fmla="*/ 0 h 1605176"/>
              <a:gd name="connsiteX3" fmla="*/ 7148036 w 7148036"/>
              <a:gd name="connsiteY3" fmla="*/ 329027 h 1605176"/>
              <a:gd name="connsiteX4" fmla="*/ 6017401 w 7148036"/>
              <a:gd name="connsiteY4" fmla="*/ 888170 h 1605176"/>
              <a:gd name="connsiteX5" fmla="*/ 6080389 w 7148036"/>
              <a:gd name="connsiteY5" fmla="*/ 644535 h 1605176"/>
              <a:gd name="connsiteX6" fmla="*/ 0 w 7148036"/>
              <a:gd name="connsiteY6" fmla="*/ 1605176 h 1605176"/>
              <a:gd name="connsiteX0" fmla="*/ 0 w 7148036"/>
              <a:gd name="connsiteY0" fmla="*/ 1605176 h 1605176"/>
              <a:gd name="connsiteX1" fmla="*/ 5947482 w 7148036"/>
              <a:gd name="connsiteY1" fmla="*/ 210897 h 1605176"/>
              <a:gd name="connsiteX2" fmla="*/ 5744777 w 7148036"/>
              <a:gd name="connsiteY2" fmla="*/ 0 h 1605176"/>
              <a:gd name="connsiteX3" fmla="*/ 7148036 w 7148036"/>
              <a:gd name="connsiteY3" fmla="*/ 329027 h 1605176"/>
              <a:gd name="connsiteX4" fmla="*/ 6017401 w 7148036"/>
              <a:gd name="connsiteY4" fmla="*/ 888170 h 1605176"/>
              <a:gd name="connsiteX5" fmla="*/ 6080389 w 7148036"/>
              <a:gd name="connsiteY5" fmla="*/ 644535 h 1605176"/>
              <a:gd name="connsiteX6" fmla="*/ 0 w 7148036"/>
              <a:gd name="connsiteY6" fmla="*/ 1605176 h 1605176"/>
              <a:gd name="connsiteX0" fmla="*/ 0 w 7148036"/>
              <a:gd name="connsiteY0" fmla="*/ 1632380 h 1632380"/>
              <a:gd name="connsiteX1" fmla="*/ 5947482 w 7148036"/>
              <a:gd name="connsiteY1" fmla="*/ 238101 h 1632380"/>
              <a:gd name="connsiteX2" fmla="*/ 5713229 w 7148036"/>
              <a:gd name="connsiteY2" fmla="*/ 0 h 1632380"/>
              <a:gd name="connsiteX3" fmla="*/ 7148036 w 7148036"/>
              <a:gd name="connsiteY3" fmla="*/ 356231 h 1632380"/>
              <a:gd name="connsiteX4" fmla="*/ 6017401 w 7148036"/>
              <a:gd name="connsiteY4" fmla="*/ 915374 h 1632380"/>
              <a:gd name="connsiteX5" fmla="*/ 6080389 w 7148036"/>
              <a:gd name="connsiteY5" fmla="*/ 671739 h 1632380"/>
              <a:gd name="connsiteX6" fmla="*/ 0 w 7148036"/>
              <a:gd name="connsiteY6" fmla="*/ 1632380 h 1632380"/>
              <a:gd name="connsiteX0" fmla="*/ 0 w 7263193"/>
              <a:gd name="connsiteY0" fmla="*/ 1643284 h 1643284"/>
              <a:gd name="connsiteX1" fmla="*/ 6062639 w 7263193"/>
              <a:gd name="connsiteY1" fmla="*/ 238101 h 1643284"/>
              <a:gd name="connsiteX2" fmla="*/ 5828386 w 7263193"/>
              <a:gd name="connsiteY2" fmla="*/ 0 h 1643284"/>
              <a:gd name="connsiteX3" fmla="*/ 7263193 w 7263193"/>
              <a:gd name="connsiteY3" fmla="*/ 356231 h 1643284"/>
              <a:gd name="connsiteX4" fmla="*/ 6132558 w 7263193"/>
              <a:gd name="connsiteY4" fmla="*/ 915374 h 1643284"/>
              <a:gd name="connsiteX5" fmla="*/ 6195546 w 7263193"/>
              <a:gd name="connsiteY5" fmla="*/ 671739 h 1643284"/>
              <a:gd name="connsiteX6" fmla="*/ 0 w 7263193"/>
              <a:gd name="connsiteY6" fmla="*/ 1643284 h 1643284"/>
              <a:gd name="connsiteX0" fmla="*/ 0 w 7263193"/>
              <a:gd name="connsiteY0" fmla="*/ 1643284 h 1643284"/>
              <a:gd name="connsiteX1" fmla="*/ 6062639 w 7263193"/>
              <a:gd name="connsiteY1" fmla="*/ 238101 h 1643284"/>
              <a:gd name="connsiteX2" fmla="*/ 5828386 w 7263193"/>
              <a:gd name="connsiteY2" fmla="*/ 0 h 1643284"/>
              <a:gd name="connsiteX3" fmla="*/ 7263193 w 7263193"/>
              <a:gd name="connsiteY3" fmla="*/ 356231 h 1643284"/>
              <a:gd name="connsiteX4" fmla="*/ 6132558 w 7263193"/>
              <a:gd name="connsiteY4" fmla="*/ 915374 h 1643284"/>
              <a:gd name="connsiteX5" fmla="*/ 6195546 w 7263193"/>
              <a:gd name="connsiteY5" fmla="*/ 671739 h 1643284"/>
              <a:gd name="connsiteX6" fmla="*/ 0 w 7263193"/>
              <a:gd name="connsiteY6" fmla="*/ 1643284 h 1643284"/>
              <a:gd name="connsiteX0" fmla="*/ 0 w 7320149"/>
              <a:gd name="connsiteY0" fmla="*/ 1603212 h 1603212"/>
              <a:gd name="connsiteX1" fmla="*/ 6119595 w 7320149"/>
              <a:gd name="connsiteY1" fmla="*/ 238101 h 1603212"/>
              <a:gd name="connsiteX2" fmla="*/ 5885342 w 7320149"/>
              <a:gd name="connsiteY2" fmla="*/ 0 h 1603212"/>
              <a:gd name="connsiteX3" fmla="*/ 7320149 w 7320149"/>
              <a:gd name="connsiteY3" fmla="*/ 356231 h 1603212"/>
              <a:gd name="connsiteX4" fmla="*/ 6189514 w 7320149"/>
              <a:gd name="connsiteY4" fmla="*/ 915374 h 1603212"/>
              <a:gd name="connsiteX5" fmla="*/ 6252502 w 7320149"/>
              <a:gd name="connsiteY5" fmla="*/ 671739 h 1603212"/>
              <a:gd name="connsiteX6" fmla="*/ 0 w 7320149"/>
              <a:gd name="connsiteY6" fmla="*/ 1603212 h 1603212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65773 w 7433420"/>
              <a:gd name="connsiteY5" fmla="*/ 671739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65773 w 7433420"/>
              <a:gd name="connsiteY5" fmla="*/ 671739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65773 w 7433420"/>
              <a:gd name="connsiteY5" fmla="*/ 671739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79169 w 7433420"/>
              <a:gd name="connsiteY5" fmla="*/ 647738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79169 w 7433420"/>
              <a:gd name="connsiteY5" fmla="*/ 647738 h 1619620"/>
              <a:gd name="connsiteX6" fmla="*/ 0 w 7433420"/>
              <a:gd name="connsiteY6" fmla="*/ 1619620 h 1619620"/>
              <a:gd name="connsiteX0" fmla="*/ 0 w 7433420"/>
              <a:gd name="connsiteY0" fmla="*/ 1619620 h 1619620"/>
              <a:gd name="connsiteX1" fmla="*/ 6232866 w 7433420"/>
              <a:gd name="connsiteY1" fmla="*/ 238101 h 1619620"/>
              <a:gd name="connsiteX2" fmla="*/ 5998613 w 7433420"/>
              <a:gd name="connsiteY2" fmla="*/ 0 h 1619620"/>
              <a:gd name="connsiteX3" fmla="*/ 7433420 w 7433420"/>
              <a:gd name="connsiteY3" fmla="*/ 356231 h 1619620"/>
              <a:gd name="connsiteX4" fmla="*/ 6302785 w 7433420"/>
              <a:gd name="connsiteY4" fmla="*/ 915374 h 1619620"/>
              <a:gd name="connsiteX5" fmla="*/ 6379169 w 7433420"/>
              <a:gd name="connsiteY5" fmla="*/ 647738 h 1619620"/>
              <a:gd name="connsiteX6" fmla="*/ 0 w 7433420"/>
              <a:gd name="connsiteY6" fmla="*/ 1619620 h 1619620"/>
              <a:gd name="connsiteX0" fmla="*/ -1 w 8035154"/>
              <a:gd name="connsiteY0" fmla="*/ 1756160 h 1756160"/>
              <a:gd name="connsiteX1" fmla="*/ 6834600 w 8035154"/>
              <a:gd name="connsiteY1" fmla="*/ 238101 h 1756160"/>
              <a:gd name="connsiteX2" fmla="*/ 6600347 w 8035154"/>
              <a:gd name="connsiteY2" fmla="*/ 0 h 1756160"/>
              <a:gd name="connsiteX3" fmla="*/ 8035154 w 8035154"/>
              <a:gd name="connsiteY3" fmla="*/ 356231 h 1756160"/>
              <a:gd name="connsiteX4" fmla="*/ 6904519 w 8035154"/>
              <a:gd name="connsiteY4" fmla="*/ 915374 h 1756160"/>
              <a:gd name="connsiteX5" fmla="*/ 6980903 w 8035154"/>
              <a:gd name="connsiteY5" fmla="*/ 647738 h 1756160"/>
              <a:gd name="connsiteX6" fmla="*/ -1 w 8035154"/>
              <a:gd name="connsiteY6" fmla="*/ 1756160 h 1756160"/>
              <a:gd name="connsiteX0" fmla="*/ 0 w 8035155"/>
              <a:gd name="connsiteY0" fmla="*/ 1756160 h 1756160"/>
              <a:gd name="connsiteX1" fmla="*/ 6834601 w 8035155"/>
              <a:gd name="connsiteY1" fmla="*/ 238101 h 1756160"/>
              <a:gd name="connsiteX2" fmla="*/ 6600348 w 8035155"/>
              <a:gd name="connsiteY2" fmla="*/ 0 h 1756160"/>
              <a:gd name="connsiteX3" fmla="*/ 8035155 w 8035155"/>
              <a:gd name="connsiteY3" fmla="*/ 356231 h 1756160"/>
              <a:gd name="connsiteX4" fmla="*/ 6904520 w 8035155"/>
              <a:gd name="connsiteY4" fmla="*/ 915374 h 1756160"/>
              <a:gd name="connsiteX5" fmla="*/ 6980904 w 8035155"/>
              <a:gd name="connsiteY5" fmla="*/ 647738 h 1756160"/>
              <a:gd name="connsiteX6" fmla="*/ 0 w 8035155"/>
              <a:gd name="connsiteY6" fmla="*/ 1756160 h 1756160"/>
              <a:gd name="connsiteX0" fmla="*/ 0 w 8194072"/>
              <a:gd name="connsiteY0" fmla="*/ 1765524 h 1765524"/>
              <a:gd name="connsiteX1" fmla="*/ 6993518 w 8194072"/>
              <a:gd name="connsiteY1" fmla="*/ 238101 h 1765524"/>
              <a:gd name="connsiteX2" fmla="*/ 6759265 w 8194072"/>
              <a:gd name="connsiteY2" fmla="*/ 0 h 1765524"/>
              <a:gd name="connsiteX3" fmla="*/ 8194072 w 8194072"/>
              <a:gd name="connsiteY3" fmla="*/ 356231 h 1765524"/>
              <a:gd name="connsiteX4" fmla="*/ 7063437 w 8194072"/>
              <a:gd name="connsiteY4" fmla="*/ 915374 h 1765524"/>
              <a:gd name="connsiteX5" fmla="*/ 7139821 w 8194072"/>
              <a:gd name="connsiteY5" fmla="*/ 647738 h 1765524"/>
              <a:gd name="connsiteX6" fmla="*/ 0 w 8194072"/>
              <a:gd name="connsiteY6" fmla="*/ 1765524 h 1765524"/>
              <a:gd name="connsiteX0" fmla="*/ 0 w 8194072"/>
              <a:gd name="connsiteY0" fmla="*/ 1765524 h 1765524"/>
              <a:gd name="connsiteX1" fmla="*/ 7030580 w 8194072"/>
              <a:gd name="connsiteY1" fmla="*/ 251642 h 1765524"/>
              <a:gd name="connsiteX2" fmla="*/ 6759265 w 8194072"/>
              <a:gd name="connsiteY2" fmla="*/ 0 h 1765524"/>
              <a:gd name="connsiteX3" fmla="*/ 8194072 w 8194072"/>
              <a:gd name="connsiteY3" fmla="*/ 356231 h 1765524"/>
              <a:gd name="connsiteX4" fmla="*/ 7063437 w 8194072"/>
              <a:gd name="connsiteY4" fmla="*/ 915374 h 1765524"/>
              <a:gd name="connsiteX5" fmla="*/ 7139821 w 8194072"/>
              <a:gd name="connsiteY5" fmla="*/ 647738 h 1765524"/>
              <a:gd name="connsiteX6" fmla="*/ 0 w 8194072"/>
              <a:gd name="connsiteY6" fmla="*/ 1765524 h 1765524"/>
              <a:gd name="connsiteX0" fmla="*/ 0 w 8194072"/>
              <a:gd name="connsiteY0" fmla="*/ 1780499 h 1780499"/>
              <a:gd name="connsiteX1" fmla="*/ 7030580 w 8194072"/>
              <a:gd name="connsiteY1" fmla="*/ 266617 h 1780499"/>
              <a:gd name="connsiteX2" fmla="*/ 6797369 w 8194072"/>
              <a:gd name="connsiteY2" fmla="*/ 0 h 1780499"/>
              <a:gd name="connsiteX3" fmla="*/ 8194072 w 8194072"/>
              <a:gd name="connsiteY3" fmla="*/ 371206 h 1780499"/>
              <a:gd name="connsiteX4" fmla="*/ 7063437 w 8194072"/>
              <a:gd name="connsiteY4" fmla="*/ 930349 h 1780499"/>
              <a:gd name="connsiteX5" fmla="*/ 7139821 w 8194072"/>
              <a:gd name="connsiteY5" fmla="*/ 662713 h 1780499"/>
              <a:gd name="connsiteX6" fmla="*/ 0 w 8194072"/>
              <a:gd name="connsiteY6" fmla="*/ 1780499 h 178049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65038"/>
              <a:gd name="connsiteY0" fmla="*/ 2183549 h 2183549"/>
              <a:gd name="connsiteX1" fmla="*/ 6001546 w 7165038"/>
              <a:gd name="connsiteY1" fmla="*/ 266617 h 2183549"/>
              <a:gd name="connsiteX2" fmla="*/ 5768335 w 7165038"/>
              <a:gd name="connsiteY2" fmla="*/ 0 h 2183549"/>
              <a:gd name="connsiteX3" fmla="*/ 7165038 w 7165038"/>
              <a:gd name="connsiteY3" fmla="*/ 371206 h 2183549"/>
              <a:gd name="connsiteX4" fmla="*/ 6034403 w 7165038"/>
              <a:gd name="connsiteY4" fmla="*/ 930349 h 2183549"/>
              <a:gd name="connsiteX5" fmla="*/ 6110787 w 7165038"/>
              <a:gd name="connsiteY5" fmla="*/ 662713 h 2183549"/>
              <a:gd name="connsiteX6" fmla="*/ 0 w 7165038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7190964"/>
              <a:gd name="connsiteY0" fmla="*/ 2183549 h 2183549"/>
              <a:gd name="connsiteX1" fmla="*/ 6001546 w 7190964"/>
              <a:gd name="connsiteY1" fmla="*/ 266617 h 2183549"/>
              <a:gd name="connsiteX2" fmla="*/ 5768335 w 7190964"/>
              <a:gd name="connsiteY2" fmla="*/ 0 h 2183549"/>
              <a:gd name="connsiteX3" fmla="*/ 7190964 w 7190964"/>
              <a:gd name="connsiteY3" fmla="*/ 400585 h 2183549"/>
              <a:gd name="connsiteX4" fmla="*/ 6034403 w 7190964"/>
              <a:gd name="connsiteY4" fmla="*/ 930349 h 2183549"/>
              <a:gd name="connsiteX5" fmla="*/ 6110787 w 7190964"/>
              <a:gd name="connsiteY5" fmla="*/ 662713 h 2183549"/>
              <a:gd name="connsiteX6" fmla="*/ 0 w 7190964"/>
              <a:gd name="connsiteY6" fmla="*/ 2183549 h 2183549"/>
              <a:gd name="connsiteX0" fmla="*/ 0 w 6560987"/>
              <a:gd name="connsiteY0" fmla="*/ 1464797 h 1464797"/>
              <a:gd name="connsiteX1" fmla="*/ 5371569 w 6560987"/>
              <a:gd name="connsiteY1" fmla="*/ 266617 h 1464797"/>
              <a:gd name="connsiteX2" fmla="*/ 5138358 w 6560987"/>
              <a:gd name="connsiteY2" fmla="*/ 0 h 1464797"/>
              <a:gd name="connsiteX3" fmla="*/ 6560987 w 6560987"/>
              <a:gd name="connsiteY3" fmla="*/ 400585 h 1464797"/>
              <a:gd name="connsiteX4" fmla="*/ 5404426 w 6560987"/>
              <a:gd name="connsiteY4" fmla="*/ 930349 h 1464797"/>
              <a:gd name="connsiteX5" fmla="*/ 5480810 w 6560987"/>
              <a:gd name="connsiteY5" fmla="*/ 662713 h 1464797"/>
              <a:gd name="connsiteX6" fmla="*/ 0 w 6560987"/>
              <a:gd name="connsiteY6" fmla="*/ 1464797 h 1464797"/>
              <a:gd name="connsiteX0" fmla="*/ 0 w 6560987"/>
              <a:gd name="connsiteY0" fmla="*/ 1464797 h 1464797"/>
              <a:gd name="connsiteX1" fmla="*/ 5371569 w 6560987"/>
              <a:gd name="connsiteY1" fmla="*/ 266617 h 1464797"/>
              <a:gd name="connsiteX2" fmla="*/ 5138358 w 6560987"/>
              <a:gd name="connsiteY2" fmla="*/ 0 h 1464797"/>
              <a:gd name="connsiteX3" fmla="*/ 6560987 w 6560987"/>
              <a:gd name="connsiteY3" fmla="*/ 400585 h 1464797"/>
              <a:gd name="connsiteX4" fmla="*/ 5404426 w 6560987"/>
              <a:gd name="connsiteY4" fmla="*/ 930349 h 1464797"/>
              <a:gd name="connsiteX5" fmla="*/ 5480810 w 6560987"/>
              <a:gd name="connsiteY5" fmla="*/ 662713 h 1464797"/>
              <a:gd name="connsiteX6" fmla="*/ 0 w 6560987"/>
              <a:gd name="connsiteY6" fmla="*/ 1464797 h 1464797"/>
              <a:gd name="connsiteX0" fmla="*/ 0 w 6560987"/>
              <a:gd name="connsiteY0" fmla="*/ 1464797 h 1464797"/>
              <a:gd name="connsiteX1" fmla="*/ 5371569 w 6560987"/>
              <a:gd name="connsiteY1" fmla="*/ 266617 h 1464797"/>
              <a:gd name="connsiteX2" fmla="*/ 5138358 w 6560987"/>
              <a:gd name="connsiteY2" fmla="*/ 0 h 1464797"/>
              <a:gd name="connsiteX3" fmla="*/ 6560987 w 6560987"/>
              <a:gd name="connsiteY3" fmla="*/ 400585 h 1464797"/>
              <a:gd name="connsiteX4" fmla="*/ 5404426 w 6560987"/>
              <a:gd name="connsiteY4" fmla="*/ 930349 h 1464797"/>
              <a:gd name="connsiteX5" fmla="*/ 5480810 w 6560987"/>
              <a:gd name="connsiteY5" fmla="*/ 662713 h 1464797"/>
              <a:gd name="connsiteX6" fmla="*/ 0 w 6560987"/>
              <a:gd name="connsiteY6" fmla="*/ 1464797 h 1464797"/>
              <a:gd name="connsiteX0" fmla="*/ 0 w 6650400"/>
              <a:gd name="connsiteY0" fmla="*/ 1438138 h 1438138"/>
              <a:gd name="connsiteX1" fmla="*/ 5460982 w 6650400"/>
              <a:gd name="connsiteY1" fmla="*/ 266617 h 1438138"/>
              <a:gd name="connsiteX2" fmla="*/ 5227771 w 6650400"/>
              <a:gd name="connsiteY2" fmla="*/ 0 h 1438138"/>
              <a:gd name="connsiteX3" fmla="*/ 6650400 w 6650400"/>
              <a:gd name="connsiteY3" fmla="*/ 400585 h 1438138"/>
              <a:gd name="connsiteX4" fmla="*/ 5493839 w 6650400"/>
              <a:gd name="connsiteY4" fmla="*/ 930349 h 1438138"/>
              <a:gd name="connsiteX5" fmla="*/ 5570223 w 6650400"/>
              <a:gd name="connsiteY5" fmla="*/ 662713 h 1438138"/>
              <a:gd name="connsiteX6" fmla="*/ 0 w 6650400"/>
              <a:gd name="connsiteY6" fmla="*/ 1438138 h 1438138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46599"/>
              <a:gd name="connsiteY0" fmla="*/ 1434703 h 1434703"/>
              <a:gd name="connsiteX1" fmla="*/ 5557181 w 6746599"/>
              <a:gd name="connsiteY1" fmla="*/ 266617 h 1434703"/>
              <a:gd name="connsiteX2" fmla="*/ 5323970 w 6746599"/>
              <a:gd name="connsiteY2" fmla="*/ 0 h 1434703"/>
              <a:gd name="connsiteX3" fmla="*/ 6746599 w 6746599"/>
              <a:gd name="connsiteY3" fmla="*/ 400585 h 1434703"/>
              <a:gd name="connsiteX4" fmla="*/ 5590038 w 6746599"/>
              <a:gd name="connsiteY4" fmla="*/ 930349 h 1434703"/>
              <a:gd name="connsiteX5" fmla="*/ 5666422 w 6746599"/>
              <a:gd name="connsiteY5" fmla="*/ 662713 h 1434703"/>
              <a:gd name="connsiteX6" fmla="*/ 0 w 6746599"/>
              <a:gd name="connsiteY6" fmla="*/ 1434703 h 1434703"/>
              <a:gd name="connsiteX0" fmla="*/ 0 w 6737244"/>
              <a:gd name="connsiteY0" fmla="*/ 1393367 h 1393367"/>
              <a:gd name="connsiteX1" fmla="*/ 5547826 w 6737244"/>
              <a:gd name="connsiteY1" fmla="*/ 266617 h 1393367"/>
              <a:gd name="connsiteX2" fmla="*/ 5314615 w 6737244"/>
              <a:gd name="connsiteY2" fmla="*/ 0 h 1393367"/>
              <a:gd name="connsiteX3" fmla="*/ 6737244 w 6737244"/>
              <a:gd name="connsiteY3" fmla="*/ 400585 h 1393367"/>
              <a:gd name="connsiteX4" fmla="*/ 5580683 w 6737244"/>
              <a:gd name="connsiteY4" fmla="*/ 930349 h 1393367"/>
              <a:gd name="connsiteX5" fmla="*/ 5657067 w 6737244"/>
              <a:gd name="connsiteY5" fmla="*/ 662713 h 1393367"/>
              <a:gd name="connsiteX6" fmla="*/ 0 w 6737244"/>
              <a:gd name="connsiteY6" fmla="*/ 1393367 h 1393367"/>
              <a:gd name="connsiteX0" fmla="*/ 0 w 6737244"/>
              <a:gd name="connsiteY0" fmla="*/ 1393367 h 1393367"/>
              <a:gd name="connsiteX1" fmla="*/ 5547826 w 6737244"/>
              <a:gd name="connsiteY1" fmla="*/ 266617 h 1393367"/>
              <a:gd name="connsiteX2" fmla="*/ 5314615 w 6737244"/>
              <a:gd name="connsiteY2" fmla="*/ 0 h 1393367"/>
              <a:gd name="connsiteX3" fmla="*/ 6737244 w 6737244"/>
              <a:gd name="connsiteY3" fmla="*/ 400585 h 1393367"/>
              <a:gd name="connsiteX4" fmla="*/ 5580683 w 6737244"/>
              <a:gd name="connsiteY4" fmla="*/ 930349 h 1393367"/>
              <a:gd name="connsiteX5" fmla="*/ 5657067 w 6737244"/>
              <a:gd name="connsiteY5" fmla="*/ 662713 h 1393367"/>
              <a:gd name="connsiteX6" fmla="*/ 0 w 6737244"/>
              <a:gd name="connsiteY6" fmla="*/ 1393367 h 1393367"/>
              <a:gd name="connsiteX0" fmla="*/ 0 w 6737244"/>
              <a:gd name="connsiteY0" fmla="*/ 1393367 h 1393367"/>
              <a:gd name="connsiteX1" fmla="*/ 5547826 w 6737244"/>
              <a:gd name="connsiteY1" fmla="*/ 266617 h 1393367"/>
              <a:gd name="connsiteX2" fmla="*/ 5314615 w 6737244"/>
              <a:gd name="connsiteY2" fmla="*/ 0 h 1393367"/>
              <a:gd name="connsiteX3" fmla="*/ 6737244 w 6737244"/>
              <a:gd name="connsiteY3" fmla="*/ 400585 h 1393367"/>
              <a:gd name="connsiteX4" fmla="*/ 5580683 w 6737244"/>
              <a:gd name="connsiteY4" fmla="*/ 930349 h 1393367"/>
              <a:gd name="connsiteX5" fmla="*/ 5657067 w 6737244"/>
              <a:gd name="connsiteY5" fmla="*/ 662713 h 1393367"/>
              <a:gd name="connsiteX6" fmla="*/ 0 w 6737244"/>
              <a:gd name="connsiteY6" fmla="*/ 1393367 h 139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7244" h="1393367">
                <a:moveTo>
                  <a:pt x="0" y="1393367"/>
                </a:moveTo>
                <a:cubicBezTo>
                  <a:pt x="2421008" y="826348"/>
                  <a:pt x="3368454" y="460797"/>
                  <a:pt x="5547826" y="266617"/>
                </a:cubicBezTo>
                <a:lnTo>
                  <a:pt x="5314615" y="0"/>
                </a:lnTo>
                <a:lnTo>
                  <a:pt x="6737244" y="400585"/>
                </a:lnTo>
                <a:lnTo>
                  <a:pt x="5580683" y="930349"/>
                </a:lnTo>
                <a:lnTo>
                  <a:pt x="5657067" y="662713"/>
                </a:lnTo>
                <a:cubicBezTo>
                  <a:pt x="3879681" y="758245"/>
                  <a:pt x="2524534" y="938128"/>
                  <a:pt x="0" y="1393367"/>
                </a:cubicBezTo>
                <a:close/>
              </a:path>
            </a:pathLst>
          </a:custGeom>
          <a:gradFill>
            <a:gsLst>
              <a:gs pos="6000">
                <a:schemeClr val="accent3"/>
              </a:gs>
              <a:gs pos="60000">
                <a:schemeClr val="accent3">
                  <a:alpha val="46000"/>
                </a:schemeClr>
              </a:gs>
              <a:gs pos="100000">
                <a:schemeClr val="accent3">
                  <a:alpha val="20000"/>
                </a:schemeClr>
              </a:gs>
            </a:gsLst>
            <a:lin ang="12600000" scaled="0"/>
          </a:gradFill>
          <a:ln w="10795" cap="flat" cmpd="sng" algn="ctr">
            <a:solidFill>
              <a:schemeClr val="bg1"/>
            </a:solidFill>
            <a:prstDash val="solid"/>
          </a:ln>
          <a:effectLst>
            <a:outerShdw blurRad="254000" dist="139700" dir="6000000" algn="tl" rotWithShape="0">
              <a:prstClr val="black">
                <a:alpha val="42000"/>
              </a:prstClr>
            </a:outerShdw>
          </a:effectLst>
        </p:spPr>
        <p:txBody>
          <a:bodyPr lIns="114067" tIns="57034" rIns="114067" bIns="57034" rtlCol="0" anchor="ctr"/>
          <a:lstStyle/>
          <a:p>
            <a:pPr algn="ctr" defTabSz="569899"/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085" y="3687554"/>
            <a:ext cx="457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14763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accent3"/>
                </a:solidFill>
                <a:latin typeface="+mj-lt"/>
              </a:rPr>
              <a:t>MACRA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52" y="1334861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solidFill>
                  <a:schemeClr val="accent3"/>
                </a:solidFill>
                <a:latin typeface="+mj-lt"/>
              </a:rPr>
              <a:t>Quality </a:t>
            </a:r>
            <a:br>
              <a:rPr lang="en-US" sz="4500" dirty="0">
                <a:solidFill>
                  <a:schemeClr val="accent3"/>
                </a:solidFill>
                <a:latin typeface="+mj-lt"/>
              </a:rPr>
            </a:br>
            <a:r>
              <a:rPr lang="en-US" sz="4500" dirty="0">
                <a:solidFill>
                  <a:schemeClr val="accent3"/>
                </a:solidFill>
                <a:latin typeface="+mj-lt"/>
              </a:rPr>
              <a:t>Payment Program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52" y="1611859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accent3"/>
                </a:solidFill>
                <a:latin typeface="+mj-lt"/>
              </a:rPr>
              <a:t>QPP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156" y="3886200"/>
            <a:ext cx="4572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Merit-Based</a:t>
            </a:r>
            <a:b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Incentive Payment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6085" y="3886200"/>
            <a:ext cx="4572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Alternative Payment</a:t>
            </a:r>
            <a:b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4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Models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" grpId="0"/>
      <p:bldP spid="13" grpId="0"/>
      <p:bldP spid="13" grpId="1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392A-966A-4D99-AA88-677F1F07F1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2017 Affects 2019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94858" y="2133164"/>
            <a:ext cx="762000" cy="7620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49058" y="2133164"/>
            <a:ext cx="762000" cy="7620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03258" y="2133164"/>
            <a:ext cx="762000" cy="7620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2018</a:t>
            </a:r>
          </a:p>
        </p:txBody>
      </p:sp>
      <p:sp>
        <p:nvSpPr>
          <p:cNvPr id="49162" name="TextBox 20"/>
          <p:cNvSpPr txBox="1">
            <a:spLocks noChangeArrowheads="1"/>
          </p:cNvSpPr>
          <p:nvPr/>
        </p:nvSpPr>
        <p:spPr bwMode="auto">
          <a:xfrm>
            <a:off x="304800" y="5410200"/>
            <a:ext cx="1879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Performance Year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549" y="2309378"/>
            <a:ext cx="1454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accent3"/>
                </a:solidFill>
              </a:rPr>
              <a:t>Adjustment</a:t>
            </a:r>
          </a:p>
        </p:txBody>
      </p:sp>
      <p:sp>
        <p:nvSpPr>
          <p:cNvPr id="7" name="Oval 6"/>
          <p:cNvSpPr/>
          <p:nvPr/>
        </p:nvSpPr>
        <p:spPr>
          <a:xfrm>
            <a:off x="434764" y="4501793"/>
            <a:ext cx="762000" cy="762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2014</a:t>
            </a:r>
          </a:p>
        </p:txBody>
      </p:sp>
      <p:sp>
        <p:nvSpPr>
          <p:cNvPr id="8" name="Oval 7"/>
          <p:cNvSpPr/>
          <p:nvPr/>
        </p:nvSpPr>
        <p:spPr>
          <a:xfrm>
            <a:off x="2288964" y="4501793"/>
            <a:ext cx="762000" cy="762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2015</a:t>
            </a:r>
          </a:p>
        </p:txBody>
      </p:sp>
      <p:sp>
        <p:nvSpPr>
          <p:cNvPr id="9" name="Oval 8"/>
          <p:cNvSpPr/>
          <p:nvPr/>
        </p:nvSpPr>
        <p:spPr>
          <a:xfrm>
            <a:off x="4143164" y="4501793"/>
            <a:ext cx="762000" cy="762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2016</a:t>
            </a:r>
          </a:p>
        </p:txBody>
      </p:sp>
      <p:sp>
        <p:nvSpPr>
          <p:cNvPr id="26" name="Right Arrow 25"/>
          <p:cNvSpPr/>
          <p:nvPr/>
        </p:nvSpPr>
        <p:spPr>
          <a:xfrm rot="19073182">
            <a:off x="736872" y="3455320"/>
            <a:ext cx="2143671" cy="627062"/>
          </a:xfrm>
          <a:prstGeom prst="rightArrow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50000">
                <a:schemeClr val="bg2">
                  <a:lumMod val="90000"/>
                  <a:alpha val="81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073182">
            <a:off x="2599218" y="3455320"/>
            <a:ext cx="2143671" cy="627062"/>
          </a:xfrm>
          <a:prstGeom prst="rightArrow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50000">
                <a:schemeClr val="bg2">
                  <a:lumMod val="90000"/>
                  <a:alpha val="81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073182">
            <a:off x="4461564" y="3455320"/>
            <a:ext cx="2143671" cy="627062"/>
          </a:xfrm>
          <a:prstGeom prst="rightArrow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50000">
                <a:schemeClr val="bg2">
                  <a:lumMod val="90000"/>
                  <a:alpha val="81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957458" y="2133164"/>
            <a:ext cx="762000" cy="7620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2019</a:t>
            </a:r>
          </a:p>
        </p:txBody>
      </p:sp>
      <p:sp>
        <p:nvSpPr>
          <p:cNvPr id="19" name="Oval 18"/>
          <p:cNvSpPr/>
          <p:nvPr/>
        </p:nvSpPr>
        <p:spPr>
          <a:xfrm>
            <a:off x="5997365" y="4501793"/>
            <a:ext cx="762000" cy="762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/>
              <a:t>2017</a:t>
            </a:r>
          </a:p>
        </p:txBody>
      </p:sp>
      <p:sp>
        <p:nvSpPr>
          <p:cNvPr id="20" name="Right Arrow 19"/>
          <p:cNvSpPr/>
          <p:nvPr/>
        </p:nvSpPr>
        <p:spPr>
          <a:xfrm rot="19073182">
            <a:off x="6323911" y="3455320"/>
            <a:ext cx="2143671" cy="627062"/>
          </a:xfrm>
          <a:prstGeom prst="rightArrow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50000">
                <a:schemeClr val="bg2">
                  <a:lumMod val="90000"/>
                  <a:alpha val="81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Performance Categories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65438"/>
            <a:ext cx="2317750" cy="1866900"/>
          </a:xfrm>
        </p:spPr>
        <p:txBody>
          <a:bodyPr tIns="91440"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Quality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64164" y="2865438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Improvement Activities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779499" y="2865438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977641" y="2865438"/>
            <a:ext cx="2562419" cy="2029117"/>
          </a:xfrm>
          <a:prstGeom prst="rect">
            <a:avLst/>
          </a:prstGeom>
          <a:noFill/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3"/>
                </a:solidFill>
                <a:latin typeface="+mj-lt"/>
              </a:rPr>
              <a:t>Advancing Care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320" y="1552651"/>
            <a:ext cx="23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PATIENT FACING</a:t>
            </a:r>
          </a:p>
        </p:txBody>
      </p:sp>
      <p:sp>
        <p:nvSpPr>
          <p:cNvPr id="17" name="Cross 16"/>
          <p:cNvSpPr/>
          <p:nvPr/>
        </p:nvSpPr>
        <p:spPr>
          <a:xfrm rot="18908678">
            <a:off x="2129573" y="2299813"/>
            <a:ext cx="1906346" cy="1906347"/>
          </a:xfrm>
          <a:prstGeom prst="plus">
            <a:avLst>
              <a:gd name="adj" fmla="val 377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9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Weighting of MIPS Factors – 2019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63850"/>
            <a:ext cx="2308225" cy="3036888"/>
          </a:xfrm>
        </p:spPr>
        <p:txBody>
          <a:bodyPr tIns="91440"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Quality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76757629"/>
              </p:ext>
            </p:extLst>
          </p:nvPr>
        </p:nvGraphicFramePr>
        <p:xfrm>
          <a:off x="1715378" y="1802909"/>
          <a:ext cx="5915609" cy="394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1783081" y="2863850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rgbClr val="7F7F7F"/>
                </a:solidFill>
                <a:latin typeface="+mj-lt"/>
              </a:rPr>
              <a:t>Cost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64164" y="2863850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Improvement Activities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77641" y="2863850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3"/>
                </a:solidFill>
                <a:latin typeface="+mj-lt"/>
              </a:rPr>
              <a:t>Advancing Care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0020" y="3228975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60pts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6824" y="3228975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15pts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112" y="4415718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25pts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3184" y="511117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F7F7F"/>
                </a:solidFill>
              </a:rPr>
              <a:t>0pts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320" y="1552651"/>
            <a:ext cx="23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PATIENT FACING</a:t>
            </a:r>
          </a:p>
        </p:txBody>
      </p:sp>
    </p:spTree>
    <p:extLst>
      <p:ext uri="{BB962C8B-B14F-4D97-AF65-F5344CB8AC3E}">
        <p14:creationId xmlns:p14="http://schemas.microsoft.com/office/powerpoint/2010/main" val="25572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15174 0.3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1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915 -0.03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1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2415 0.2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0104 -0.1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11" grpId="0">
        <p:bldAsOne/>
      </p:bldGraphic>
      <p:bldP spid="6" grpId="0"/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Performance Categories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64164" y="2864599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Improvement Activities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783081" y="2864599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977641" y="2864599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3"/>
                </a:solidFill>
                <a:latin typeface="+mj-lt"/>
              </a:rPr>
              <a:t>Advancing Care Information</a:t>
            </a:r>
          </a:p>
        </p:txBody>
      </p:sp>
      <p:sp>
        <p:nvSpPr>
          <p:cNvPr id="3" name="Cross 2"/>
          <p:cNvSpPr/>
          <p:nvPr/>
        </p:nvSpPr>
        <p:spPr>
          <a:xfrm rot="18908678">
            <a:off x="2129572" y="2543689"/>
            <a:ext cx="1906346" cy="1906347"/>
          </a:xfrm>
          <a:prstGeom prst="plus">
            <a:avLst>
              <a:gd name="adj" fmla="val 377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Cross 10"/>
          <p:cNvSpPr/>
          <p:nvPr/>
        </p:nvSpPr>
        <p:spPr>
          <a:xfrm rot="18908678">
            <a:off x="4282855" y="2543689"/>
            <a:ext cx="1906346" cy="1906347"/>
          </a:xfrm>
          <a:prstGeom prst="plus">
            <a:avLst>
              <a:gd name="adj" fmla="val 377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" y="2864599"/>
            <a:ext cx="2307692" cy="3036041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Quality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320" y="1552651"/>
            <a:ext cx="297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NON-PATIENT FACING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5858" y="2362200"/>
            <a:ext cx="2757486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450" dirty="0">
                <a:latin typeface="Arial Black" panose="020B0A04020102020204" pitchFamily="34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9642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314797518"/>
              </p:ext>
            </p:extLst>
          </p:nvPr>
        </p:nvGraphicFramePr>
        <p:xfrm>
          <a:off x="2590800" y="1666916"/>
          <a:ext cx="5915609" cy="394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0" y="3505658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85pts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4028" y="329669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15 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Weighting of MIPS Factors - 2019</a:t>
            </a:r>
            <a:endParaRPr lang="en-US" dirty="0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32296" y="1823378"/>
            <a:ext cx="8871774" cy="96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2" name="TextBox 11"/>
          <p:cNvSpPr txBox="1"/>
          <p:nvPr/>
        </p:nvSpPr>
        <p:spPr>
          <a:xfrm>
            <a:off x="267320" y="1552651"/>
            <a:ext cx="297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NON-PATIENT FACING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0" y="2865438"/>
            <a:ext cx="2317750" cy="1866900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Quality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464164" y="2865438"/>
            <a:ext cx="2562419" cy="2029117"/>
          </a:xfrm>
          <a:prstGeom prst="rect">
            <a:avLst/>
          </a:prstGeom>
        </p:spPr>
        <p:txBody>
          <a:bodyPr vert="horz" lIns="68580" tIns="9144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Improvement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24509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1775" y="2971800"/>
            <a:ext cx="8680450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Value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2830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" y="857250"/>
            <a:ext cx="9090605" cy="4854308"/>
          </a:xfrm>
        </p:spPr>
        <p:txBody>
          <a:bodyPr>
            <a:normAutofit/>
          </a:bodyPr>
          <a:lstStyle/>
          <a:p>
            <a:r>
              <a:rPr lang="en-US" sz="8625" dirty="0"/>
              <a:t>non-patient facing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" y="857250"/>
            <a:ext cx="9090605" cy="4854308"/>
          </a:xfrm>
        </p:spPr>
        <p:txBody>
          <a:bodyPr>
            <a:normAutofit/>
          </a:bodyPr>
          <a:lstStyle/>
          <a:p>
            <a:r>
              <a:rPr lang="en-US" sz="8625" dirty="0"/>
              <a:t>patient facing</a:t>
            </a:r>
            <a:br>
              <a:rPr lang="en-US" sz="8625" dirty="0"/>
            </a:br>
            <a:br>
              <a:rPr lang="en-US" sz="8625" dirty="0"/>
            </a:br>
            <a:endParaRPr lang="en-US" sz="8625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14500" y="2780270"/>
            <a:ext cx="2576384" cy="25763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INDIVIDUAL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Bill more than </a:t>
            </a:r>
            <a:r>
              <a:rPr lang="en-US" sz="2100" dirty="0">
                <a:solidFill>
                  <a:schemeClr val="tx1"/>
                </a:solidFill>
                <a:latin typeface="Arial Black" panose="020B0A04020102020204" pitchFamily="34" charset="0"/>
              </a:rPr>
              <a:t>100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“Patient Facing Encounters” per year</a:t>
            </a:r>
          </a:p>
        </p:txBody>
      </p:sp>
      <p:sp>
        <p:nvSpPr>
          <p:cNvPr id="6" name="Oval 5"/>
          <p:cNvSpPr/>
          <p:nvPr/>
        </p:nvSpPr>
        <p:spPr>
          <a:xfrm>
            <a:off x="4899454" y="2780270"/>
            <a:ext cx="2576384" cy="25763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GROUP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More than </a:t>
            </a:r>
            <a:r>
              <a:rPr lang="en-US" sz="2100" dirty="0">
                <a:solidFill>
                  <a:schemeClr val="tx1"/>
                </a:solidFill>
                <a:latin typeface="Arial Black" panose="020B0A04020102020204" pitchFamily="34" charset="0"/>
              </a:rPr>
              <a:t>25%</a:t>
            </a:r>
            <a:r>
              <a:rPr lang="en-US" dirty="0">
                <a:solidFill>
                  <a:schemeClr val="tx1"/>
                </a:solidFill>
              </a:rPr>
              <a:t> of individuals are “Patient Facing”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351" y="1487172"/>
            <a:ext cx="8871774" cy="9632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So, what are the “patient facing encounters?”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14500" y="2780270"/>
            <a:ext cx="2576384" cy="257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E/M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FOR SURE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9454" y="2780270"/>
            <a:ext cx="2576384" cy="257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Procedure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MANY OF THEM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3067050"/>
            <a:ext cx="8915400" cy="129540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81918" y="3390901"/>
            <a:ext cx="9541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3"/>
                </a:solidFill>
              </a:rPr>
              <a:t>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227" y="3390901"/>
            <a:ext cx="441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Final Score: Around 4 to 9% in play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28739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2801" y="3603626"/>
            <a:ext cx="223838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8451" y="3603626"/>
            <a:ext cx="223838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92514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14925" y="3597275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56289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11939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66000" y="3603626"/>
            <a:ext cx="223838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33801" y="3890964"/>
            <a:ext cx="1509713" cy="1408112"/>
            <a:chOff x="3733800" y="2748030"/>
            <a:chExt cx="1509404" cy="1407285"/>
          </a:xfrm>
        </p:grpSpPr>
        <p:sp>
          <p:nvSpPr>
            <p:cNvPr id="17" name="Rectangle 16"/>
            <p:cNvSpPr/>
            <p:nvPr/>
          </p:nvSpPr>
          <p:spPr>
            <a:xfrm>
              <a:off x="3733800" y="3355685"/>
              <a:ext cx="1509404" cy="7996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Performance Threshold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489295" y="2748030"/>
              <a:ext cx="0" cy="60765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85800" y="2351088"/>
            <a:ext cx="1219200" cy="80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126038" y="2366964"/>
            <a:ext cx="2430462" cy="76835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Positive Adjustment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89364" y="2351088"/>
            <a:ext cx="1336675" cy="80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Zero Adjustment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75551" y="2351088"/>
            <a:ext cx="1336675" cy="80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Max Adjustment</a:t>
            </a:r>
          </a:p>
        </p:txBody>
      </p:sp>
      <p:sp>
        <p:nvSpPr>
          <p:cNvPr id="10" name="Oval 9"/>
          <p:cNvSpPr/>
          <p:nvPr/>
        </p:nvSpPr>
        <p:spPr>
          <a:xfrm>
            <a:off x="4264026" y="3489326"/>
            <a:ext cx="449263" cy="45085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udapestmarathon.uldin.com/info/marathon/pix/pacemak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590"/>
            <a:ext cx="9144000" cy="647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495800" y="457200"/>
            <a:ext cx="4648200" cy="1290638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Pick Your Pace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0" y="2955608"/>
            <a:ext cx="8915400" cy="154686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342900" y="3219927"/>
            <a:ext cx="1022240" cy="10258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bg1"/>
                </a:solidFill>
              </a:rPr>
              <a:t>I </a:t>
            </a:r>
            <a:r>
              <a:rPr lang="en-US" sz="1350" dirty="0" err="1">
                <a:solidFill>
                  <a:schemeClr val="bg1"/>
                </a:solidFill>
              </a:rPr>
              <a:t>ain’t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doin</a:t>
            </a:r>
            <a:r>
              <a:rPr lang="en-US" sz="1350" dirty="0">
                <a:solidFill>
                  <a:schemeClr val="bg1"/>
                </a:solidFill>
              </a:rPr>
              <a:t>’ </a:t>
            </a:r>
            <a:r>
              <a:rPr lang="en-US" sz="1350" dirty="0" err="1">
                <a:solidFill>
                  <a:schemeClr val="bg1"/>
                </a:solidFill>
              </a:rPr>
              <a:t>nothin</a:t>
            </a:r>
            <a:r>
              <a:rPr lang="en-US" sz="135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9" name="Oval 8"/>
          <p:cNvSpPr/>
          <p:nvPr/>
        </p:nvSpPr>
        <p:spPr>
          <a:xfrm>
            <a:off x="2608937" y="3219927"/>
            <a:ext cx="1022240" cy="10258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350" dirty="0">
                <a:solidFill>
                  <a:schemeClr val="bg1"/>
                </a:solidFill>
              </a:rPr>
              <a:t>I’ll do the bare minimum</a:t>
            </a:r>
          </a:p>
        </p:txBody>
      </p:sp>
      <p:sp>
        <p:nvSpPr>
          <p:cNvPr id="10" name="Oval 9"/>
          <p:cNvSpPr/>
          <p:nvPr/>
        </p:nvSpPr>
        <p:spPr>
          <a:xfrm>
            <a:off x="4874974" y="3219927"/>
            <a:ext cx="1022240" cy="10258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bg1"/>
                </a:solidFill>
              </a:rPr>
              <a:t>I’ll go in, but not all in</a:t>
            </a:r>
          </a:p>
        </p:txBody>
      </p:sp>
      <p:sp>
        <p:nvSpPr>
          <p:cNvPr id="11" name="Oval 10"/>
          <p:cNvSpPr/>
          <p:nvPr/>
        </p:nvSpPr>
        <p:spPr>
          <a:xfrm>
            <a:off x="7141011" y="3219927"/>
            <a:ext cx="1022240" cy="10258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chemeClr val="bg1"/>
                </a:solidFill>
              </a:rPr>
              <a:t>GO FOR </a:t>
            </a:r>
            <a:br>
              <a:rPr lang="en-US" sz="1350" b="1" dirty="0">
                <a:solidFill>
                  <a:schemeClr val="bg1"/>
                </a:solidFill>
              </a:rPr>
            </a:br>
            <a:r>
              <a:rPr lang="en-US" sz="1350" b="1" dirty="0">
                <a:solidFill>
                  <a:schemeClr val="bg1"/>
                </a:solidFill>
              </a:rPr>
              <a:t>IT!</a:t>
            </a:r>
          </a:p>
        </p:txBody>
      </p:sp>
    </p:spTree>
    <p:extLst>
      <p:ext uri="{BB962C8B-B14F-4D97-AF65-F5344CB8AC3E}">
        <p14:creationId xmlns:p14="http://schemas.microsoft.com/office/powerpoint/2010/main" val="20183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3067050"/>
            <a:ext cx="8915400" cy="129540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81918" y="3390901"/>
            <a:ext cx="9541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3"/>
                </a:solidFill>
              </a:rPr>
              <a:t>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227" y="3390901"/>
            <a:ext cx="441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1463" y="0"/>
            <a:ext cx="8872537" cy="1284288"/>
          </a:xfrm>
        </p:spPr>
        <p:txBody>
          <a:bodyPr/>
          <a:lstStyle/>
          <a:p>
            <a:r>
              <a:rPr lang="en-US"/>
              <a:t>Final Score: Around 4 to 9% in play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28739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2801" y="3603626"/>
            <a:ext cx="223838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8451" y="3603626"/>
            <a:ext cx="223838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92514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14925" y="3597275"/>
            <a:ext cx="228600" cy="2286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56289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11939" y="3603626"/>
            <a:ext cx="223837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66000" y="3603626"/>
            <a:ext cx="223838" cy="22225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33801" y="3890964"/>
            <a:ext cx="1509713" cy="1408112"/>
            <a:chOff x="3733800" y="2748030"/>
            <a:chExt cx="1509404" cy="1407285"/>
          </a:xfrm>
        </p:grpSpPr>
        <p:sp>
          <p:nvSpPr>
            <p:cNvPr id="17" name="Rectangle 16"/>
            <p:cNvSpPr/>
            <p:nvPr/>
          </p:nvSpPr>
          <p:spPr>
            <a:xfrm>
              <a:off x="3733800" y="3355685"/>
              <a:ext cx="1509404" cy="7996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Performance Threshold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489295" y="2748030"/>
              <a:ext cx="0" cy="60765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85800" y="2351088"/>
            <a:ext cx="1219200" cy="80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Negative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126038" y="2366964"/>
            <a:ext cx="2430462" cy="76835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Positive Adjustment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89364" y="2351088"/>
            <a:ext cx="1336675" cy="80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Zero Adjustment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75551" y="2351088"/>
            <a:ext cx="1336675" cy="80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Max Adjustment</a:t>
            </a:r>
          </a:p>
        </p:txBody>
      </p:sp>
      <p:sp>
        <p:nvSpPr>
          <p:cNvPr id="10" name="Oval 9"/>
          <p:cNvSpPr/>
          <p:nvPr/>
        </p:nvSpPr>
        <p:spPr>
          <a:xfrm>
            <a:off x="4264026" y="3489326"/>
            <a:ext cx="449263" cy="45085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1" y="2264945"/>
            <a:ext cx="8030611" cy="32629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4794" y="3948972"/>
            <a:ext cx="8611849" cy="165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392906" y="450281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5" y="1161802"/>
            <a:ext cx="5821561" cy="7101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59361" y="4904187"/>
            <a:ext cx="1781509" cy="250575"/>
            <a:chOff x="4612481" y="5395913"/>
            <a:chExt cx="2375345" cy="334099"/>
          </a:xfrm>
        </p:grpSpPr>
        <p:sp>
          <p:nvSpPr>
            <p:cNvPr id="7" name="Freeform 6"/>
            <p:cNvSpPr/>
            <p:nvPr/>
          </p:nvSpPr>
          <p:spPr>
            <a:xfrm>
              <a:off x="4612481" y="5395913"/>
              <a:ext cx="211932" cy="221456"/>
            </a:xfrm>
            <a:custGeom>
              <a:avLst/>
              <a:gdLst>
                <a:gd name="connsiteX0" fmla="*/ 0 w 211932"/>
                <a:gd name="connsiteY0" fmla="*/ 64293 h 221456"/>
                <a:gd name="connsiteX1" fmla="*/ 0 w 211932"/>
                <a:gd name="connsiteY1" fmla="*/ 154781 h 221456"/>
                <a:gd name="connsiteX2" fmla="*/ 71438 w 211932"/>
                <a:gd name="connsiteY2" fmla="*/ 221456 h 221456"/>
                <a:gd name="connsiteX3" fmla="*/ 211932 w 211932"/>
                <a:gd name="connsiteY3" fmla="*/ 88106 h 221456"/>
                <a:gd name="connsiteX4" fmla="*/ 211932 w 211932"/>
                <a:gd name="connsiteY4" fmla="*/ 0 h 221456"/>
                <a:gd name="connsiteX5" fmla="*/ 76200 w 211932"/>
                <a:gd name="connsiteY5" fmla="*/ 128587 h 221456"/>
                <a:gd name="connsiteX6" fmla="*/ 0 w 211932"/>
                <a:gd name="connsiteY6" fmla="*/ 64293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32" h="221456">
                  <a:moveTo>
                    <a:pt x="0" y="64293"/>
                  </a:moveTo>
                  <a:lnTo>
                    <a:pt x="0" y="154781"/>
                  </a:lnTo>
                  <a:lnTo>
                    <a:pt x="71438" y="221456"/>
                  </a:lnTo>
                  <a:lnTo>
                    <a:pt x="211932" y="88106"/>
                  </a:lnTo>
                  <a:lnTo>
                    <a:pt x="211932" y="0"/>
                  </a:lnTo>
                  <a:lnTo>
                    <a:pt x="76200" y="128587"/>
                  </a:lnTo>
                  <a:lnTo>
                    <a:pt x="0" y="642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4413" y="5419158"/>
              <a:ext cx="2163413" cy="31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15" dirty="0">
                  <a:latin typeface="Arial" panose="020B0604020202020204" pitchFamily="34" charset="0"/>
                  <a:cs typeface="Arial" panose="020B0604020202020204" pitchFamily="34" charset="0"/>
                </a:rPr>
                <a:t>Reported quality measures.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0065 -0.13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#4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1775" y="2971800"/>
            <a:ext cx="8680450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MACRA </a:t>
            </a:r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deeper dive</a:t>
            </a:r>
          </a:p>
        </p:txBody>
      </p:sp>
    </p:spTree>
    <p:extLst>
      <p:ext uri="{BB962C8B-B14F-4D97-AF65-F5344CB8AC3E}">
        <p14:creationId xmlns:p14="http://schemas.microsoft.com/office/powerpoint/2010/main" val="7127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Categories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83408" y="2952236"/>
            <a:ext cx="2423469" cy="1866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Quality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83081" y="2970291"/>
            <a:ext cx="2562419" cy="20291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64164" y="2970291"/>
            <a:ext cx="2562419" cy="20291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Improvement Activities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77641" y="2970291"/>
            <a:ext cx="2562419" cy="20291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3"/>
                </a:solidFill>
                <a:latin typeface="+mj-lt"/>
              </a:rPr>
              <a:t>Advancing Care Information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28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502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245 L 0.35729 0.0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  <p:bldP spid="2" grpId="1" build="p"/>
      <p:bldP spid="2" grpId="2" build="p"/>
      <p:bldP spid="6" grpId="0"/>
      <p:bldP spid="7" grpId="0"/>
      <p:bldP spid="8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101264" y="2175711"/>
            <a:ext cx="1840832" cy="963028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605588"/>
            <a:ext cx="1714875" cy="13030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MEASURES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734" y="1450670"/>
            <a:ext cx="1221809" cy="23891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925" dirty="0">
                <a:gradFill flip="none" rotWithShape="1">
                  <a:gsLst>
                    <a:gs pos="56651">
                      <a:schemeClr val="accent1">
                        <a:lumMod val="75000"/>
                      </a:schemeClr>
                    </a:gs>
                    <a:gs pos="48700">
                      <a:schemeClr val="accent1">
                        <a:lumMod val="75000"/>
                      </a:schemeClr>
                    </a:gs>
                    <a:gs pos="1000">
                      <a:schemeClr val="accent1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3124" y="1450670"/>
            <a:ext cx="914033" cy="23891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925" dirty="0">
                <a:gradFill flip="none" rotWithShape="1">
                  <a:gsLst>
                    <a:gs pos="56651">
                      <a:schemeClr val="accent1">
                        <a:lumMod val="75000"/>
                      </a:schemeClr>
                    </a:gs>
                    <a:gs pos="48700">
                      <a:schemeClr val="accent1">
                        <a:lumMod val="75000"/>
                      </a:schemeClr>
                    </a:gs>
                    <a:gs pos="1000">
                      <a:schemeClr val="accent1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0039" y="1450670"/>
            <a:ext cx="2877711" cy="23891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925" dirty="0">
                <a:gradFill flip="none" rotWithShape="1">
                  <a:gsLst>
                    <a:gs pos="56651">
                      <a:schemeClr val="accent1">
                        <a:lumMod val="75000"/>
                      </a:schemeClr>
                    </a:gs>
                    <a:gs pos="48700">
                      <a:schemeClr val="accent1">
                        <a:lumMod val="75000"/>
                      </a:schemeClr>
                    </a:gs>
                    <a:gs pos="1000">
                      <a:schemeClr val="accent1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Impact" panose="020B0806030902050204" pitchFamily="34" charset="0"/>
              </a:rPr>
              <a:t>50</a:t>
            </a:r>
            <a:r>
              <a:rPr lang="en-US" sz="7200" dirty="0">
                <a:gradFill flip="none" rotWithShape="1">
                  <a:gsLst>
                    <a:gs pos="56651">
                      <a:schemeClr val="accent1">
                        <a:lumMod val="75000"/>
                      </a:schemeClr>
                    </a:gs>
                    <a:gs pos="48700">
                      <a:schemeClr val="accent1">
                        <a:lumMod val="75000"/>
                      </a:schemeClr>
                    </a:gs>
                    <a:gs pos="1000">
                      <a:schemeClr val="accent1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Impact" panose="020B0806030902050204" pitchFamily="34" charset="0"/>
              </a:rPr>
              <a:t>%</a:t>
            </a:r>
            <a:endParaRPr lang="en-US" sz="14925" dirty="0">
              <a:gradFill flip="none" rotWithShape="1">
                <a:gsLst>
                  <a:gs pos="56651">
                    <a:schemeClr val="accent1">
                      <a:lumMod val="75000"/>
                    </a:schemeClr>
                  </a:gs>
                  <a:gs pos="48700">
                    <a:schemeClr val="accent1">
                      <a:lumMod val="75000"/>
                    </a:schemeClr>
                  </a:gs>
                  <a:gs pos="1000">
                    <a:schemeClr val="accent1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  <a:tileRect/>
              </a:gradFill>
              <a:latin typeface="Impact" panose="020B080603090205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84303" y="3605588"/>
            <a:ext cx="1714875" cy="1303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/>
              <a:t>OUTCOME (PRIORITY) MEASURE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25998" y="3605588"/>
            <a:ext cx="1825792" cy="1303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/>
              <a:t>THRESHOLD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793081" y="2175711"/>
            <a:ext cx="1840832" cy="963028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15107" y="2971800"/>
            <a:ext cx="8713787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Government </a:t>
            </a:r>
            <a:r>
              <a:rPr lang="en-US" sz="4400" dirty="0">
                <a:solidFill>
                  <a:schemeClr val="accent1"/>
                </a:solidFill>
                <a:latin typeface="Impact" panose="020B0806030902050204" pitchFamily="34" charset="0"/>
              </a:rPr>
              <a:t>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21F83-01D9-4915-B725-AD90A04C5CBA}" type="slidenum">
              <a:rPr lang="en-US" noProof="0" smtClean="0"/>
              <a:pPr lvl="0"/>
              <a:t>30</a:t>
            </a:fld>
            <a:endParaRPr lang="en-US" noProof="0"/>
          </a:p>
        </p:txBody>
      </p:sp>
      <p:grpSp>
        <p:nvGrpSpPr>
          <p:cNvPr id="17" name="Group 16"/>
          <p:cNvGrpSpPr/>
          <p:nvPr/>
        </p:nvGrpSpPr>
        <p:grpSpPr>
          <a:xfrm>
            <a:off x="2483841" y="2283921"/>
            <a:ext cx="4176322" cy="2002751"/>
            <a:chOff x="1292855" y="1439024"/>
            <a:chExt cx="7424572" cy="3560445"/>
          </a:xfrm>
        </p:grpSpPr>
        <p:sp>
          <p:nvSpPr>
            <p:cNvPr id="13" name="Rectangle 12"/>
            <p:cNvSpPr/>
            <p:nvPr/>
          </p:nvSpPr>
          <p:spPr>
            <a:xfrm rot="2709485">
              <a:off x="1292855" y="1439024"/>
              <a:ext cx="3560445" cy="35604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Rectangle 13"/>
            <p:cNvSpPr/>
            <p:nvPr/>
          </p:nvSpPr>
          <p:spPr>
            <a:xfrm rot="2709485">
              <a:off x="5156982" y="1439024"/>
              <a:ext cx="3560445" cy="35604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Oval 10"/>
            <p:cNvSpPr/>
            <p:nvPr/>
          </p:nvSpPr>
          <p:spPr>
            <a:xfrm>
              <a:off x="1432872" y="1714500"/>
              <a:ext cx="3280410" cy="328041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dirty="0"/>
                <a:t>Claim</a:t>
              </a:r>
            </a:p>
            <a:p>
              <a:pPr algn="ctr"/>
              <a:r>
                <a:rPr lang="en-US" sz="2475" dirty="0"/>
                <a:t>Based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296999" y="1714500"/>
              <a:ext cx="3280410" cy="328041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75" dirty="0"/>
                <a:t>Registry</a:t>
              </a:r>
            </a:p>
            <a:p>
              <a:pPr algn="ctr"/>
              <a:r>
                <a:rPr lang="en-US" sz="2475" dirty="0"/>
                <a:t>Based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8965784">
              <a:off x="4601206" y="2804234"/>
              <a:ext cx="811399" cy="8625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92016" y="2914650"/>
              <a:ext cx="852654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vs.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2241" y="2702264"/>
            <a:ext cx="3243200" cy="1396324"/>
            <a:chOff x="4772320" y="1538660"/>
            <a:chExt cx="4324266" cy="1861765"/>
          </a:xfrm>
        </p:grpSpPr>
        <p:sp>
          <p:nvSpPr>
            <p:cNvPr id="27" name="Content Placeholder 3"/>
            <p:cNvSpPr txBox="1">
              <a:spLocks/>
            </p:cNvSpPr>
            <p:nvPr/>
          </p:nvSpPr>
          <p:spPr>
            <a:xfrm>
              <a:off x="4772320" y="3057525"/>
              <a:ext cx="4324266" cy="34290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51435" tIns="25718" rIns="51435" bIns="25718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7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TIN/NPI #2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93" y="1538660"/>
              <a:ext cx="2129657" cy="14417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83641" y="2716052"/>
            <a:ext cx="3273472" cy="1382535"/>
            <a:chOff x="54186" y="1557045"/>
            <a:chExt cx="4364629" cy="1843380"/>
          </a:xfrm>
        </p:grpSpPr>
        <p:sp>
          <p:nvSpPr>
            <p:cNvPr id="9" name="TextBox 8"/>
            <p:cNvSpPr txBox="1"/>
            <p:nvPr/>
          </p:nvSpPr>
          <p:spPr>
            <a:xfrm>
              <a:off x="54186" y="3057525"/>
              <a:ext cx="4364629" cy="342900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TIN/NPI #1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811" y="1557045"/>
              <a:ext cx="2038708" cy="14882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67534" y="3528861"/>
            <a:ext cx="2035262" cy="2170283"/>
            <a:chOff x="1657350" y="3562145"/>
            <a:chExt cx="2713682" cy="2893710"/>
          </a:xfrm>
        </p:grpSpPr>
        <p:sp>
          <p:nvSpPr>
            <p:cNvPr id="31" name="Rectangle 30"/>
            <p:cNvSpPr/>
            <p:nvPr/>
          </p:nvSpPr>
          <p:spPr>
            <a:xfrm>
              <a:off x="1657350" y="3579240"/>
              <a:ext cx="2468880" cy="26866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5263" y="3562145"/>
              <a:ext cx="796488" cy="220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</a:rPr>
                <a:t>QCDR</a:t>
              </a:r>
              <a:r>
                <a:rPr lang="en-US" sz="844" i="1" dirty="0">
                  <a:solidFill>
                    <a:schemeClr val="bg1"/>
                  </a:solidFill>
                </a:rPr>
                <a:t>	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145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195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359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360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362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363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364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405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406</a:t>
              </a:r>
            </a:p>
            <a:p>
              <a:endParaRPr lang="en-US" sz="844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10282" y="3734598"/>
              <a:ext cx="984454" cy="272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4" i="1" dirty="0">
                  <a:solidFill>
                    <a:srgbClr val="00B050"/>
                  </a:solidFill>
                </a:rPr>
                <a:t>	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9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10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11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12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13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14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15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16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17</a:t>
              </a: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578" y="3727688"/>
              <a:ext cx="984454" cy="2374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4" i="1" dirty="0">
                  <a:solidFill>
                    <a:srgbClr val="00B050"/>
                  </a:solidFill>
                </a:rPr>
                <a:t>	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18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19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20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21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22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23</a:t>
              </a: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chemeClr val="accent3"/>
                </a:solidFill>
              </a:endParaRPr>
            </a:p>
            <a:p>
              <a:endParaRPr lang="en-US" sz="844" i="1" dirty="0">
                <a:solidFill>
                  <a:schemeClr val="accent3"/>
                </a:solidFill>
              </a:endParaRPr>
            </a:p>
            <a:p>
              <a:endParaRPr lang="en-US" sz="844" i="1" dirty="0">
                <a:solidFill>
                  <a:schemeClr val="accent3"/>
                </a:solidFill>
              </a:endParaRPr>
            </a:p>
            <a:p>
              <a:endParaRPr lang="en-US" sz="844" i="1" dirty="0"/>
            </a:p>
            <a:p>
              <a:endParaRPr lang="en-US" sz="844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8321" y="3535200"/>
            <a:ext cx="2083352" cy="2033140"/>
            <a:chOff x="5911355" y="3570599"/>
            <a:chExt cx="2777802" cy="2710853"/>
          </a:xfrm>
        </p:grpSpPr>
        <p:sp>
          <p:nvSpPr>
            <p:cNvPr id="32" name="Rectangle 31"/>
            <p:cNvSpPr/>
            <p:nvPr/>
          </p:nvSpPr>
          <p:spPr>
            <a:xfrm>
              <a:off x="5943600" y="3579240"/>
              <a:ext cx="2537460" cy="26866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1355" y="3570599"/>
              <a:ext cx="724146" cy="185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4" b="1" dirty="0">
                  <a:solidFill>
                    <a:schemeClr val="bg1"/>
                  </a:solidFill>
                </a:rPr>
                <a:t>QCDR</a:t>
              </a:r>
              <a:r>
                <a:rPr lang="en-US" sz="844" i="1" dirty="0">
                  <a:solidFill>
                    <a:schemeClr val="bg1"/>
                  </a:solidFill>
                </a:rPr>
                <a:t>	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195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359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360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362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363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364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405</a:t>
              </a:r>
            </a:p>
            <a:p>
              <a:r>
                <a:rPr lang="en-US" sz="844" i="1" dirty="0">
                  <a:solidFill>
                    <a:srgbClr val="00B050"/>
                  </a:solidFill>
                </a:rPr>
                <a:t>406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04703" y="3733404"/>
              <a:ext cx="984454" cy="2548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4" i="1" dirty="0">
                  <a:solidFill>
                    <a:srgbClr val="00B050"/>
                  </a:solidFill>
                </a:rPr>
                <a:t>	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17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18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19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20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21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22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23</a:t>
              </a: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5803" y="3732932"/>
              <a:ext cx="984454" cy="2374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4" i="1" dirty="0">
                  <a:solidFill>
                    <a:srgbClr val="00B050"/>
                  </a:solidFill>
                </a:rPr>
                <a:t>	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9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10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11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12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13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14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15</a:t>
              </a:r>
            </a:p>
            <a:p>
              <a:r>
                <a:rPr lang="en-US" sz="844" i="1" dirty="0" err="1">
                  <a:solidFill>
                    <a:srgbClr val="00B050"/>
                  </a:solidFill>
                </a:rPr>
                <a:t>ACRad</a:t>
              </a:r>
              <a:r>
                <a:rPr lang="en-US" sz="844" i="1" dirty="0">
                  <a:solidFill>
                    <a:srgbClr val="00B050"/>
                  </a:solidFill>
                </a:rPr>
                <a:t> 16</a:t>
              </a: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  <a:p>
              <a:endParaRPr lang="en-US" sz="844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81101" y="1809250"/>
            <a:ext cx="6799580" cy="3275597"/>
            <a:chOff x="457200" y="1143000"/>
            <a:chExt cx="8240795" cy="4714103"/>
          </a:xfrm>
        </p:grpSpPr>
        <p:sp>
          <p:nvSpPr>
            <p:cNvPr id="21" name="Rectangle 20"/>
            <p:cNvSpPr/>
            <p:nvPr/>
          </p:nvSpPr>
          <p:spPr>
            <a:xfrm>
              <a:off x="457200" y="1143000"/>
              <a:ext cx="3954545" cy="471410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43450" y="1143000"/>
              <a:ext cx="3954545" cy="471410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31</a:t>
            </a:fld>
            <a:endParaRPr lang="en-US"/>
          </a:p>
        </p:txBody>
      </p:sp>
      <p:sp>
        <p:nvSpPr>
          <p:cNvPr id="10" name="AutoShape 4" descr="Image result for pascack valley hackensack university medical center"/>
          <p:cNvSpPr>
            <a:spLocks noChangeAspect="1" noChangeArrowheads="1"/>
          </p:cNvSpPr>
          <p:nvPr/>
        </p:nvSpPr>
        <p:spPr bwMode="auto">
          <a:xfrm>
            <a:off x="2708821" y="1921447"/>
            <a:ext cx="128588" cy="1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grpSp>
        <p:nvGrpSpPr>
          <p:cNvPr id="12" name="Group 11"/>
          <p:cNvGrpSpPr/>
          <p:nvPr/>
        </p:nvGrpSpPr>
        <p:grpSpPr>
          <a:xfrm>
            <a:off x="2711211" y="3537883"/>
            <a:ext cx="4031498" cy="1521314"/>
            <a:chOff x="861554" y="3574177"/>
            <a:chExt cx="5375330" cy="2028419"/>
          </a:xfrm>
        </p:grpSpPr>
        <p:grpSp>
          <p:nvGrpSpPr>
            <p:cNvPr id="11" name="Group 10"/>
            <p:cNvGrpSpPr/>
            <p:nvPr/>
          </p:nvGrpSpPr>
          <p:grpSpPr>
            <a:xfrm>
              <a:off x="5537538" y="3594449"/>
              <a:ext cx="699346" cy="1681999"/>
              <a:chOff x="5537538" y="3594449"/>
              <a:chExt cx="699346" cy="168199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537538" y="3599560"/>
                <a:ext cx="685800" cy="2686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53197" y="3594449"/>
                <a:ext cx="683687" cy="1681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44" b="1" dirty="0">
                    <a:solidFill>
                      <a:schemeClr val="bg1"/>
                    </a:solidFill>
                  </a:rPr>
                  <a:t>Claims</a:t>
                </a:r>
                <a:endParaRPr lang="en-US" sz="844" i="1" dirty="0">
                  <a:solidFill>
                    <a:schemeClr val="bg1"/>
                  </a:solidFill>
                </a:endParaRPr>
              </a:p>
              <a:p>
                <a:endParaRPr lang="en-US" sz="844" i="1" dirty="0"/>
              </a:p>
              <a:p>
                <a:r>
                  <a:rPr lang="en-US" sz="844" i="1" dirty="0"/>
                  <a:t>195</a:t>
                </a:r>
              </a:p>
              <a:p>
                <a:r>
                  <a:rPr lang="en-US" sz="844" i="1" dirty="0"/>
                  <a:t>405</a:t>
                </a:r>
              </a:p>
              <a:p>
                <a:r>
                  <a:rPr lang="en-US" sz="844" i="1" dirty="0"/>
                  <a:t>406</a:t>
                </a:r>
              </a:p>
              <a:p>
                <a:r>
                  <a:rPr lang="en-US" sz="844" i="1" dirty="0"/>
                  <a:t>436</a:t>
                </a:r>
              </a:p>
              <a:p>
                <a:endParaRPr lang="en-US" sz="844" i="1" dirty="0"/>
              </a:p>
              <a:p>
                <a:endParaRPr lang="en-US" sz="844" i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61554" y="3574177"/>
              <a:ext cx="703917" cy="2028419"/>
              <a:chOff x="861554" y="3574177"/>
              <a:chExt cx="703917" cy="202841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69623" y="3579240"/>
                <a:ext cx="685800" cy="2686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61554" y="3574177"/>
                <a:ext cx="703917" cy="202841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44" b="1" dirty="0">
                    <a:solidFill>
                      <a:schemeClr val="bg1"/>
                    </a:solidFill>
                  </a:rPr>
                  <a:t>Claims</a:t>
                </a:r>
                <a:endParaRPr lang="en-US" sz="844" i="1" dirty="0">
                  <a:solidFill>
                    <a:schemeClr val="bg1"/>
                  </a:solidFill>
                </a:endParaRPr>
              </a:p>
              <a:p>
                <a:endParaRPr lang="en-US" sz="844" i="1" dirty="0"/>
              </a:p>
              <a:p>
                <a:r>
                  <a:rPr lang="en-US" sz="844" i="1" dirty="0"/>
                  <a:t>145</a:t>
                </a:r>
              </a:p>
              <a:p>
                <a:r>
                  <a:rPr lang="en-US" sz="844" i="1" dirty="0"/>
                  <a:t>195</a:t>
                </a:r>
              </a:p>
              <a:p>
                <a:r>
                  <a:rPr lang="en-US" sz="844" i="1" dirty="0"/>
                  <a:t>405</a:t>
                </a:r>
              </a:p>
              <a:p>
                <a:r>
                  <a:rPr lang="en-US" sz="844" i="1" dirty="0"/>
                  <a:t>406</a:t>
                </a:r>
              </a:p>
              <a:p>
                <a:r>
                  <a:rPr lang="en-US" sz="844" i="1" dirty="0"/>
                  <a:t>436</a:t>
                </a:r>
              </a:p>
              <a:p>
                <a:endParaRPr lang="en-US" sz="844" i="1" dirty="0"/>
              </a:p>
              <a:p>
                <a:endParaRPr lang="en-US" sz="844" i="1" dirty="0"/>
              </a:p>
              <a:p>
                <a:endParaRPr lang="en-US" sz="844" i="1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5395720" y="5453817"/>
            <a:ext cx="358064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/>
              <a:t>Thank you: Greg Nicola, MD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33" y="1834483"/>
            <a:ext cx="2394791" cy="3321587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00018 -0.13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3.33333E-6 L -0.00208 -0.129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4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14128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Categories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83408" y="2952236"/>
            <a:ext cx="2423469" cy="1866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1"/>
                </a:solidFill>
                <a:latin typeface="+mj-lt"/>
              </a:rPr>
              <a:t>Quality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83081" y="2970291"/>
            <a:ext cx="2562419" cy="20291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64164" y="2970291"/>
            <a:ext cx="2562419" cy="20291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Improvement Activities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77641" y="2970291"/>
            <a:ext cx="2562419" cy="20291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accent3"/>
                </a:solidFill>
                <a:latin typeface="+mj-lt"/>
              </a:rPr>
              <a:t>Advancing Care Information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655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Improvement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Activities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02245 L -0.34462 -0.0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21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  <p:bldP spid="7" grpId="1" build="p"/>
      <p:bldP spid="8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5002024" y="1714500"/>
            <a:ext cx="3771900" cy="2057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>
                <a:gradFill flip="none" rotWithShape="1">
                  <a:gsLst>
                    <a:gs pos="56651">
                      <a:schemeClr val="accent1">
                        <a:lumMod val="75000"/>
                      </a:schemeClr>
                    </a:gs>
                    <a:gs pos="48700">
                      <a:schemeClr val="accent1">
                        <a:lumMod val="75000"/>
                      </a:schemeClr>
                    </a:gs>
                    <a:gs pos="1000">
                      <a:schemeClr val="accent1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Impact" panose="020B0806030902050204" pitchFamily="34" charset="0"/>
              </a:rPr>
              <a:t>1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HIGH</a:t>
            </a:r>
            <a:br>
              <a:rPr lang="en-US" sz="1800" dirty="0"/>
            </a:br>
            <a:r>
              <a:rPr lang="en-US" sz="1800" dirty="0"/>
              <a:t>WEIGHTED ACTIVITY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0750" y="4572000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Simple </a:t>
            </a:r>
            <a:r>
              <a:rPr lang="en-US" sz="4400" dirty="0">
                <a:solidFill>
                  <a:schemeClr val="accent3"/>
                </a:solidFill>
                <a:latin typeface="Impact" panose="020B0806030902050204" pitchFamily="34" charset="0"/>
              </a:rPr>
              <a:t>attestation</a:t>
            </a:r>
            <a:endParaRPr lang="en-US" sz="32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1714500"/>
            <a:ext cx="3771900" cy="2057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>
                <a:gradFill flip="none" rotWithShape="1">
                  <a:gsLst>
                    <a:gs pos="56651">
                      <a:schemeClr val="accent1">
                        <a:lumMod val="75000"/>
                      </a:schemeClr>
                    </a:gs>
                    <a:gs pos="48700">
                      <a:schemeClr val="accent1">
                        <a:lumMod val="75000"/>
                      </a:schemeClr>
                    </a:gs>
                    <a:gs pos="1000">
                      <a:schemeClr val="accent1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Impact" panose="020B0806030902050204" pitchFamily="34" charset="0"/>
              </a:rPr>
              <a:t>2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MEDIUM</a:t>
            </a:r>
            <a:br>
              <a:rPr lang="en-US" sz="1800" dirty="0"/>
            </a:br>
            <a:r>
              <a:rPr lang="en-US" sz="1800" dirty="0"/>
              <a:t>WEIGHTED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5854" y="25908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606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improvements that contribute to more </a:t>
            </a:r>
            <a:r>
              <a:rPr lang="en-US" sz="3600" dirty="0">
                <a:solidFill>
                  <a:schemeClr val="accent1"/>
                </a:solidFill>
                <a:latin typeface="Impact" panose="020B0806030902050204" pitchFamily="34" charset="0"/>
              </a:rPr>
              <a:t>timely communication </a:t>
            </a:r>
            <a:r>
              <a:rPr lang="en-US" dirty="0"/>
              <a:t>of test results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of QCDR data, for ongoing </a:t>
            </a:r>
            <a:r>
              <a:rPr lang="en-US" sz="3600" dirty="0">
                <a:solidFill>
                  <a:schemeClr val="accent1"/>
                </a:solidFill>
                <a:latin typeface="Impact" panose="020B0806030902050204" pitchFamily="34" charset="0"/>
              </a:rPr>
              <a:t>practice assessment </a:t>
            </a:r>
            <a:r>
              <a:rPr lang="en-US" dirty="0"/>
              <a:t>and improvement in patient safety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of </a:t>
            </a:r>
            <a:r>
              <a:rPr lang="en-US" sz="3600" dirty="0" err="1">
                <a:solidFill>
                  <a:schemeClr val="accent1"/>
                </a:solidFill>
                <a:latin typeface="Impact" panose="020B0806030902050204" pitchFamily="34" charset="0"/>
              </a:rPr>
              <a:t>mammo</a:t>
            </a:r>
            <a:r>
              <a:rPr lang="en-US" sz="3600" dirty="0">
                <a:solidFill>
                  <a:schemeClr val="accent1"/>
                </a:solidFill>
                <a:latin typeface="Impact" panose="020B0806030902050204" pitchFamily="34" charset="0"/>
              </a:rPr>
              <a:t> reminder </a:t>
            </a:r>
            <a:r>
              <a:rPr lang="en-US" dirty="0"/>
              <a:t>system </a:t>
            </a:r>
            <a:br>
              <a:rPr lang="en-US" dirty="0"/>
            </a:br>
            <a:endParaRPr lang="en-US" dirty="0"/>
          </a:p>
          <a:p>
            <a:r>
              <a:rPr lang="en-US" sz="3600" dirty="0">
                <a:solidFill>
                  <a:schemeClr val="accent1"/>
                </a:solidFill>
                <a:latin typeface="Impact" panose="020B0806030902050204" pitchFamily="34" charset="0"/>
              </a:rPr>
              <a:t>MOC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or Medium Weight Measure?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63" y="2306241"/>
            <a:ext cx="5028039" cy="218836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R-SCAN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Coordination</a:t>
            </a:r>
          </a:p>
          <a:p>
            <a:r>
              <a:rPr lang="en-US" dirty="0"/>
              <a:t>Beneficiary Engagement</a:t>
            </a:r>
          </a:p>
          <a:p>
            <a:r>
              <a:rPr lang="en-US" dirty="0"/>
              <a:t>Reduction of unnecessary studies</a:t>
            </a:r>
          </a:p>
          <a:p>
            <a:r>
              <a:rPr lang="en-US" dirty="0"/>
              <a:t>Population Health </a:t>
            </a:r>
            <a:r>
              <a:rPr lang="en-US" dirty="0" err="1"/>
              <a:t>Manageent</a:t>
            </a:r>
            <a:endParaRPr lang="en-US" dirty="0"/>
          </a:p>
          <a:p>
            <a:r>
              <a:rPr lang="en-US" dirty="0"/>
              <a:t>Patient Safety and Practice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#5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1775" y="2971800"/>
            <a:ext cx="8680450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Alternative </a:t>
            </a:r>
            <a:r>
              <a:rPr lang="en-US" sz="2400" dirty="0">
                <a:solidFill>
                  <a:schemeClr val="bg1"/>
                </a:solidFill>
              </a:rPr>
              <a:t>payment models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08143" y="2111183"/>
            <a:ext cx="3127714" cy="3019862"/>
            <a:chOff x="3347046" y="2438400"/>
            <a:chExt cx="2449908" cy="2365428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921572090"/>
                </p:ext>
              </p:extLst>
            </p:nvPr>
          </p:nvGraphicFramePr>
          <p:xfrm>
            <a:off x="3347046" y="2438400"/>
            <a:ext cx="2449908" cy="2365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221110" y="3217864"/>
              <a:ext cx="6976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2019</a:t>
              </a:r>
            </a:p>
            <a:p>
              <a:pPr algn="ctr"/>
              <a:r>
                <a:rPr lang="en-US" dirty="0"/>
                <a:t>and</a:t>
              </a:r>
            </a:p>
            <a:p>
              <a:pPr algn="ctr"/>
              <a:r>
                <a:rPr lang="en-US" dirty="0"/>
                <a:t>2020</a:t>
              </a:r>
            </a:p>
          </p:txBody>
        </p:sp>
      </p:grp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985310531"/>
              </p:ext>
            </p:extLst>
          </p:nvPr>
        </p:nvGraphicFramePr>
        <p:xfrm>
          <a:off x="3013897" y="2111183"/>
          <a:ext cx="3127714" cy="301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0891206"/>
              </p:ext>
            </p:extLst>
          </p:nvPr>
        </p:nvGraphicFramePr>
        <p:xfrm>
          <a:off x="6016286" y="2083381"/>
          <a:ext cx="3127714" cy="301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APM Participants (MIPS Exempt)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D1C4-43CE-46EC-A7DB-B2DC94CC72D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35442" y="3090137"/>
            <a:ext cx="89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2021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4449" y="3090137"/>
            <a:ext cx="89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7320" y="1341196"/>
            <a:ext cx="15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1713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25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63246716"/>
              </p:ext>
            </p:extLst>
          </p:nvPr>
        </p:nvGraphicFramePr>
        <p:xfrm>
          <a:off x="457200" y="12192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for APMs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1295400"/>
            <a:ext cx="164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5% of aggregate Part B payments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762000"/>
            <a:ext cx="153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.75% </a:t>
            </a:r>
          </a:p>
          <a:p>
            <a:pPr algn="ctr"/>
            <a:r>
              <a:rPr lang="en-US" b="1" dirty="0"/>
              <a:t>Annual Update*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6172200"/>
            <a:ext cx="13463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* .25% for MIPS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808" y="2975849"/>
            <a:ext cx="134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bonus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15107" y="2971800"/>
            <a:ext cx="8713787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Some</a:t>
            </a:r>
            <a:r>
              <a:rPr lang="en-US" sz="3200" dirty="0"/>
              <a:t> </a:t>
            </a:r>
            <a:r>
              <a:rPr lang="en-US" sz="4400" dirty="0">
                <a:solidFill>
                  <a:schemeClr val="accent1"/>
                </a:solidFill>
                <a:latin typeface="Impact" panose="020B0806030902050204" pitchFamily="34" charset="0"/>
              </a:rPr>
              <a:t>payment </a:t>
            </a:r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5905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Advanced APMs – Year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40</a:t>
            </a:fld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69129" y="2994305"/>
            <a:ext cx="2414111" cy="267354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MEDICARE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SHARED SAVINGS PROGRAM – TRACKS 2 AND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94428" y="2216647"/>
            <a:ext cx="754380" cy="645863"/>
            <a:chOff x="4328160" y="556170"/>
            <a:chExt cx="1005840" cy="861150"/>
          </a:xfrm>
        </p:grpSpPr>
        <p:sp>
          <p:nvSpPr>
            <p:cNvPr id="10" name="Rectangle 9"/>
            <p:cNvSpPr/>
            <p:nvPr/>
          </p:nvSpPr>
          <p:spPr>
            <a:xfrm>
              <a:off x="4572000" y="655320"/>
              <a:ext cx="762000" cy="762000"/>
            </a:xfrm>
            <a:prstGeom prst="rect">
              <a:avLst/>
            </a:prstGeom>
            <a:gradFill>
              <a:gsLst>
                <a:gs pos="1000">
                  <a:schemeClr val="bg1">
                    <a:lumMod val="85000"/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b="1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160" y="556170"/>
              <a:ext cx="895757" cy="8133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06726" y="2281714"/>
            <a:ext cx="571500" cy="571500"/>
            <a:chOff x="4572000" y="655320"/>
            <a:chExt cx="762000" cy="762000"/>
          </a:xfrm>
        </p:grpSpPr>
        <p:sp>
          <p:nvSpPr>
            <p:cNvPr id="13" name="Rectangle 12"/>
            <p:cNvSpPr/>
            <p:nvPr/>
          </p:nvSpPr>
          <p:spPr>
            <a:xfrm>
              <a:off x="4572000" y="655320"/>
              <a:ext cx="762000" cy="762000"/>
            </a:xfrm>
            <a:prstGeom prst="rect">
              <a:avLst/>
            </a:prstGeom>
            <a:gradFill>
              <a:gsLst>
                <a:gs pos="1000">
                  <a:schemeClr val="bg1">
                    <a:lumMod val="85000"/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b="1" dirty="0">
                <a:solidFill>
                  <a:schemeClr val="accent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317" y="762125"/>
              <a:ext cx="281365" cy="548390"/>
            </a:xfrm>
            <a:prstGeom prst="rect">
              <a:avLst/>
            </a:prstGeom>
          </p:spPr>
        </p:pic>
      </p:grpSp>
      <p:sp>
        <p:nvSpPr>
          <p:cNvPr id="15" name="Content Placeholder 4"/>
          <p:cNvSpPr txBox="1">
            <a:spLocks/>
          </p:cNvSpPr>
          <p:nvPr/>
        </p:nvSpPr>
        <p:spPr>
          <a:xfrm>
            <a:off x="5019357" y="2994305"/>
            <a:ext cx="2346239" cy="267354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NEXT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GENERATION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ACO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Advanced APMs – 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69129" y="2994305"/>
            <a:ext cx="2414111" cy="267354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MEDICARE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SHARED SAVINGS PROGRAM – TRACKS 2 AND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94428" y="2216647"/>
            <a:ext cx="754380" cy="645863"/>
            <a:chOff x="4328160" y="556170"/>
            <a:chExt cx="1005840" cy="861150"/>
          </a:xfrm>
        </p:grpSpPr>
        <p:sp>
          <p:nvSpPr>
            <p:cNvPr id="10" name="Rectangle 9"/>
            <p:cNvSpPr/>
            <p:nvPr/>
          </p:nvSpPr>
          <p:spPr>
            <a:xfrm>
              <a:off x="4572000" y="655320"/>
              <a:ext cx="762000" cy="762000"/>
            </a:xfrm>
            <a:prstGeom prst="rect">
              <a:avLst/>
            </a:prstGeom>
            <a:gradFill>
              <a:gsLst>
                <a:gs pos="1000">
                  <a:schemeClr val="bg1">
                    <a:lumMod val="85000"/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b="1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160" y="556170"/>
              <a:ext cx="895757" cy="8133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06726" y="2281714"/>
            <a:ext cx="571500" cy="571500"/>
            <a:chOff x="4572000" y="655320"/>
            <a:chExt cx="762000" cy="762000"/>
          </a:xfrm>
        </p:grpSpPr>
        <p:sp>
          <p:nvSpPr>
            <p:cNvPr id="13" name="Rectangle 12"/>
            <p:cNvSpPr/>
            <p:nvPr/>
          </p:nvSpPr>
          <p:spPr>
            <a:xfrm>
              <a:off x="4572000" y="655320"/>
              <a:ext cx="762000" cy="762000"/>
            </a:xfrm>
            <a:prstGeom prst="rect">
              <a:avLst/>
            </a:prstGeom>
            <a:gradFill>
              <a:gsLst>
                <a:gs pos="1000">
                  <a:schemeClr val="bg1">
                    <a:lumMod val="85000"/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b="1" dirty="0">
                <a:solidFill>
                  <a:schemeClr val="accent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317" y="762125"/>
              <a:ext cx="281365" cy="548390"/>
            </a:xfrm>
            <a:prstGeom prst="rect">
              <a:avLst/>
            </a:prstGeom>
          </p:spPr>
        </p:pic>
      </p:grpSp>
      <p:sp>
        <p:nvSpPr>
          <p:cNvPr id="15" name="Content Placeholder 4"/>
          <p:cNvSpPr txBox="1">
            <a:spLocks/>
          </p:cNvSpPr>
          <p:nvPr/>
        </p:nvSpPr>
        <p:spPr>
          <a:xfrm>
            <a:off x="5019357" y="2994305"/>
            <a:ext cx="2346239" cy="267354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NEXT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GENERATION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ACO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2609" y="1832440"/>
            <a:ext cx="2209259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625" b="1" dirty="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206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3438 0.0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1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3438 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1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1665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1665 -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42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5795963" cy="16287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0" y="3886200"/>
            <a:ext cx="6848525" cy="13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43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157316"/>
            <a:ext cx="8198068" cy="6228058"/>
          </a:xfrm>
        </p:spPr>
      </p:pic>
    </p:spTree>
    <p:extLst>
      <p:ext uri="{BB962C8B-B14F-4D97-AF65-F5344CB8AC3E}">
        <p14:creationId xmlns:p14="http://schemas.microsoft.com/office/powerpoint/2010/main" val="34378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0C21F83-01D9-4915-B725-AD90A04C5CBA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05" y="304800"/>
            <a:ext cx="8032590" cy="60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Bundled Payments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FE99-F7FE-4D5C-B302-0D0BF7AD7E8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113" y="2786827"/>
            <a:ext cx="8871774" cy="128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</a:rPr>
              <a:t>Comprehensive Care for Joint Replacement Model (CJR)</a:t>
            </a:r>
          </a:p>
        </p:txBody>
      </p:sp>
    </p:spTree>
    <p:extLst>
      <p:ext uri="{BB962C8B-B14F-4D97-AF65-F5344CB8AC3E}">
        <p14:creationId xmlns:p14="http://schemas.microsoft.com/office/powerpoint/2010/main" val="1084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27" y="3642394"/>
            <a:ext cx="5222350" cy="764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957602"/>
            <a:ext cx="5657850" cy="474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94" y="1800226"/>
            <a:ext cx="3658616" cy="10138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84DE-1385-452C-93EC-5671B73C544E}" type="slidenum">
              <a:rPr lang="en-US" smtClean="0"/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84DE-1385-452C-93EC-5671B73C544E}" type="slidenum">
              <a:rPr lang="en-US" smtClean="0"/>
              <a:t>47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06733" y="4934384"/>
            <a:ext cx="5283778" cy="15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27519"/>
              </p:ext>
            </p:extLst>
          </p:nvPr>
        </p:nvGraphicFramePr>
        <p:xfrm>
          <a:off x="381000" y="914400"/>
          <a:ext cx="8305800" cy="478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810">
                <a:tc>
                  <a:txBody>
                    <a:bodyPr/>
                    <a:lstStyle/>
                    <a:p>
                      <a:r>
                        <a:rPr lang="en-US" sz="1800" dirty="0"/>
                        <a:t>DRG and Cost/Shares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DRG No.</a:t>
                      </a:r>
                      <a:r>
                        <a:rPr lang="en-US" sz="1800" baseline="0" dirty="0"/>
                        <a:t> 470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DRG No. 470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Cost Type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Imaging Share of Cost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Imaging Cost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Medicare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 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 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76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43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1.39%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$39.86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352800" y="3733800"/>
            <a:ext cx="4419601" cy="1699226"/>
            <a:chOff x="4550400" y="2923200"/>
            <a:chExt cx="4101176" cy="1576800"/>
          </a:xfrm>
        </p:grpSpPr>
        <p:sp>
          <p:nvSpPr>
            <p:cNvPr id="18" name="Rectangle 17"/>
            <p:cNvSpPr/>
            <p:nvPr/>
          </p:nvSpPr>
          <p:spPr>
            <a:xfrm>
              <a:off x="7836375" y="4083667"/>
              <a:ext cx="815201" cy="41144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5800" y="2931000"/>
              <a:ext cx="3080400" cy="99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50" dirty="0">
                  <a:solidFill>
                    <a:schemeClr val="tx1"/>
                  </a:solidFill>
                  <a:latin typeface="+mj-lt"/>
                </a:rPr>
                <a:t>$39.86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50400" y="2923200"/>
              <a:ext cx="4096800" cy="1576800"/>
            </a:xfrm>
            <a:custGeom>
              <a:avLst/>
              <a:gdLst>
                <a:gd name="connsiteX0" fmla="*/ 3081600 w 4096800"/>
                <a:gd name="connsiteY0" fmla="*/ 0 h 1576800"/>
                <a:gd name="connsiteX1" fmla="*/ 3067200 w 4096800"/>
                <a:gd name="connsiteY1" fmla="*/ 993600 h 1576800"/>
                <a:gd name="connsiteX2" fmla="*/ 0 w 4096800"/>
                <a:gd name="connsiteY2" fmla="*/ 993600 h 1576800"/>
                <a:gd name="connsiteX3" fmla="*/ 3290400 w 4096800"/>
                <a:gd name="connsiteY3" fmla="*/ 1576800 h 1576800"/>
                <a:gd name="connsiteX4" fmla="*/ 3290400 w 4096800"/>
                <a:gd name="connsiteY4" fmla="*/ 1159200 h 1576800"/>
                <a:gd name="connsiteX5" fmla="*/ 4096800 w 4096800"/>
                <a:gd name="connsiteY5" fmla="*/ 1159200 h 1576800"/>
                <a:gd name="connsiteX6" fmla="*/ 3081600 w 4096800"/>
                <a:gd name="connsiteY6" fmla="*/ 0 h 15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6800" h="1576800">
                  <a:moveTo>
                    <a:pt x="3081600" y="0"/>
                  </a:moveTo>
                  <a:lnTo>
                    <a:pt x="3067200" y="993600"/>
                  </a:lnTo>
                  <a:lnTo>
                    <a:pt x="0" y="993600"/>
                  </a:lnTo>
                  <a:lnTo>
                    <a:pt x="3290400" y="1576800"/>
                  </a:lnTo>
                  <a:lnTo>
                    <a:pt x="3290400" y="1159200"/>
                  </a:lnTo>
                  <a:lnTo>
                    <a:pt x="4096800" y="1159200"/>
                  </a:lnTo>
                  <a:lnTo>
                    <a:pt x="308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4800" y="3733800"/>
            <a:ext cx="2954896" cy="1699227"/>
            <a:chOff x="4658400" y="2930400"/>
            <a:chExt cx="2742000" cy="1576800"/>
          </a:xfrm>
        </p:grpSpPr>
        <p:sp>
          <p:nvSpPr>
            <p:cNvPr id="22" name="Freeform 21"/>
            <p:cNvSpPr/>
            <p:nvPr/>
          </p:nvSpPr>
          <p:spPr>
            <a:xfrm>
              <a:off x="4658400" y="2930400"/>
              <a:ext cx="2736000" cy="1576800"/>
            </a:xfrm>
            <a:custGeom>
              <a:avLst/>
              <a:gdLst>
                <a:gd name="connsiteX0" fmla="*/ 122400 w 2736000"/>
                <a:gd name="connsiteY0" fmla="*/ 0 h 1576800"/>
                <a:gd name="connsiteX1" fmla="*/ 122400 w 2736000"/>
                <a:gd name="connsiteY1" fmla="*/ 986400 h 1576800"/>
                <a:gd name="connsiteX2" fmla="*/ 2736000 w 2736000"/>
                <a:gd name="connsiteY2" fmla="*/ 986400 h 1576800"/>
                <a:gd name="connsiteX3" fmla="*/ 748800 w 2736000"/>
                <a:gd name="connsiteY3" fmla="*/ 1576800 h 1576800"/>
                <a:gd name="connsiteX4" fmla="*/ 748800 w 2736000"/>
                <a:gd name="connsiteY4" fmla="*/ 1152000 h 1576800"/>
                <a:gd name="connsiteX5" fmla="*/ 0 w 2736000"/>
                <a:gd name="connsiteY5" fmla="*/ 1152000 h 1576800"/>
                <a:gd name="connsiteX6" fmla="*/ 122400 w 2736000"/>
                <a:gd name="connsiteY6" fmla="*/ 0 h 15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6000" h="1576800">
                  <a:moveTo>
                    <a:pt x="122400" y="0"/>
                  </a:moveTo>
                  <a:lnTo>
                    <a:pt x="122400" y="986400"/>
                  </a:lnTo>
                  <a:lnTo>
                    <a:pt x="2736000" y="986400"/>
                  </a:lnTo>
                  <a:lnTo>
                    <a:pt x="748800" y="1576800"/>
                  </a:lnTo>
                  <a:lnTo>
                    <a:pt x="748800" y="1152000"/>
                  </a:lnTo>
                  <a:lnTo>
                    <a:pt x="0" y="1152000"/>
                  </a:lnTo>
                  <a:lnTo>
                    <a:pt x="1224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65600" y="4080716"/>
              <a:ext cx="748800" cy="4248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91600" y="2931000"/>
              <a:ext cx="2608800" cy="99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50" dirty="0">
                  <a:solidFill>
                    <a:schemeClr val="tx1"/>
                  </a:solidFill>
                  <a:latin typeface="+mj-lt"/>
                </a:rPr>
                <a:t>1.39%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9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</a:rPr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ts val="135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Zeke Silva III, MD, FACR, FSIR, RCC</a:t>
            </a:r>
          </a:p>
          <a:p>
            <a:pPr>
              <a:lnSpc>
                <a:spcPts val="135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Chairman, ACR Commission on Economics</a:t>
            </a:r>
          </a:p>
          <a:p>
            <a:pPr>
              <a:lnSpc>
                <a:spcPts val="135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South Texas Radiology Group</a:t>
            </a:r>
          </a:p>
          <a:p>
            <a:pPr>
              <a:lnSpc>
                <a:spcPts val="135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University of Texas Health Science Center</a:t>
            </a:r>
          </a:p>
          <a:p>
            <a:pPr>
              <a:lnSpc>
                <a:spcPts val="135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San Antonio, TX</a:t>
            </a:r>
          </a:p>
          <a:p>
            <a:pPr>
              <a:lnSpc>
                <a:spcPts val="1350"/>
              </a:lnSpc>
            </a:pPr>
            <a:r>
              <a:rPr lang="en-US" i="1" dirty="0">
                <a:latin typeface="Arial" pitchFamily="34" charset="0"/>
                <a:cs typeface="Arial" pitchFamily="34" charset="0"/>
              </a:rPr>
              <a:t>zekesilva3@gmail.com </a:t>
            </a:r>
          </a:p>
          <a:p>
            <a:pPr>
              <a:lnSpc>
                <a:spcPts val="135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      @zekesilva3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913688" y="5727700"/>
            <a:ext cx="1230312" cy="273050"/>
          </a:xfrm>
        </p:spPr>
        <p:txBody>
          <a:bodyPr/>
          <a:lstStyle/>
          <a:p>
            <a:fld id="{18F93517-2418-4E12-A3EA-3949F4C33B9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05" y="633058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15107" y="2971800"/>
            <a:ext cx="8713787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Some </a:t>
            </a:r>
            <a:r>
              <a:rPr lang="en-US" sz="4400" dirty="0">
                <a:solidFill>
                  <a:schemeClr val="accent1"/>
                </a:solidFill>
                <a:latin typeface="Impact" panose="020B0806030902050204" pitchFamily="34" charset="0"/>
              </a:rPr>
              <a:t>quality </a:t>
            </a:r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8647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en/1898276/images/o-DON-BERWICK-facebo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6199"/>
            <a:ext cx="9144000" cy="65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00600"/>
            <a:ext cx="7899070" cy="1077218"/>
          </a:xfrm>
          <a:prstGeom prst="rect">
            <a:avLst/>
          </a:prstGeom>
          <a:gradFill>
            <a:gsLst>
              <a:gs pos="1000">
                <a:schemeClr val="tx2">
                  <a:lumMod val="75000"/>
                </a:schemeClr>
              </a:gs>
              <a:gs pos="100000">
                <a:schemeClr val="tx2">
                  <a:lumMod val="75000"/>
                  <a:alpha val="0"/>
                </a:schemeClr>
              </a:gs>
            </a:gsLst>
            <a:lin ang="0" scaled="0"/>
          </a:gradFill>
        </p:spPr>
        <p:txBody>
          <a:bodyPr wrap="square" lIns="45720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 Berwick, MD, MPP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President &amp; CEO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Institute for Healthcare Improvement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143000"/>
            <a:ext cx="311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“not a day went by without an error”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166842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“On at least three occasions, I know of, she waited, alone, for over an hour cold and frightened in a waiting area outside an MRI unit in the sub-basement in the middle of the night”.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FE99-F7FE-4D5C-B302-0D0BF7AD7E87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#3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1775" y="2971800"/>
            <a:ext cx="8680450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sz="4400" dirty="0">
                <a:solidFill>
                  <a:schemeClr val="bg1"/>
                </a:solidFill>
                <a:latin typeface="Impact" panose="020B0806030902050204" pitchFamily="34" charset="0"/>
              </a:rPr>
              <a:t>are we?</a:t>
            </a:r>
          </a:p>
        </p:txBody>
      </p:sp>
    </p:spTree>
    <p:extLst>
      <p:ext uri="{BB962C8B-B14F-4D97-AF65-F5344CB8AC3E}">
        <p14:creationId xmlns:p14="http://schemas.microsoft.com/office/powerpoint/2010/main" val="35494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2971800"/>
            <a:ext cx="9220200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/>
                </a:solidFill>
                <a:latin typeface="Impact" panose="020B0806030902050204" pitchFamily="34" charset="0"/>
              </a:rPr>
              <a:t>patient facing </a:t>
            </a:r>
            <a:r>
              <a:rPr lang="en-US" dirty="0"/>
              <a:t>versus </a:t>
            </a:r>
            <a:r>
              <a:rPr lang="en-US" sz="4400" dirty="0">
                <a:solidFill>
                  <a:schemeClr val="accent1"/>
                </a:solidFill>
                <a:latin typeface="Impact" panose="020B0806030902050204" pitchFamily="34" charset="0"/>
              </a:rPr>
              <a:t>non-patient facing</a:t>
            </a:r>
          </a:p>
        </p:txBody>
      </p:sp>
    </p:spTree>
    <p:extLst>
      <p:ext uri="{BB962C8B-B14F-4D97-AF65-F5344CB8AC3E}">
        <p14:creationId xmlns:p14="http://schemas.microsoft.com/office/powerpoint/2010/main" val="4328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EASTERN RADIOLOGICAL SOCIETY MEETING  |  APRIL 24,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83-01D9-4915-B725-AD90A04C5CB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495800"/>
            <a:ext cx="8763000" cy="76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“Only as ordered by another physician” - Radiology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Broad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12229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Focused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7445" y="23622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Primary Care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7445" y="3122295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Rheumatology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3565" y="236220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Hospitalist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3565" y="3122295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Orthopedic surgeon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7445" y="1474338"/>
            <a:ext cx="3221355" cy="73152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Continuous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564" y="1474338"/>
            <a:ext cx="3251835" cy="731520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Episodic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" y="2209800"/>
            <a:ext cx="8686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970734"/>
            <a:ext cx="8686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" y="3725274"/>
            <a:ext cx="8686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ACR_PPT_Light Bkgrd_F">
  <a:themeElements>
    <a:clrScheme name="L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Silva 20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76AF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ACR_PPT_Light Bkgrd_F</Template>
  <TotalTime>0</TotalTime>
  <Words>1130</Words>
  <Application>Microsoft Office PowerPoint</Application>
  <PresentationFormat>On-screen Show (4:3)</PresentationFormat>
  <Paragraphs>442</Paragraphs>
  <Slides>48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Impact</vt:lpstr>
      <vt:lpstr>Wingdings</vt:lpstr>
      <vt:lpstr>ACR_PPT_Light Bkgrd_F</vt:lpstr>
      <vt:lpstr>2_Office Theme</vt:lpstr>
      <vt:lpstr>MACRA:  Is History Repeating Itself? </vt:lpstr>
      <vt:lpstr>Topic #1</vt:lpstr>
      <vt:lpstr>PowerPoint Presentation</vt:lpstr>
      <vt:lpstr>PowerPoint Presentation</vt:lpstr>
      <vt:lpstr>PowerPoint Presentation</vt:lpstr>
      <vt:lpstr>PowerPoint Presentation</vt:lpstr>
      <vt:lpstr>Topic #3</vt:lpstr>
      <vt:lpstr>PowerPoint Presentation</vt:lpstr>
      <vt:lpstr>PowerPoint Presentation</vt:lpstr>
      <vt:lpstr>PowerPoint Presentation</vt:lpstr>
      <vt:lpstr>PowerPoint Presentation</vt:lpstr>
      <vt:lpstr>Topic #3</vt:lpstr>
      <vt:lpstr>PowerPoint Presentation</vt:lpstr>
      <vt:lpstr>PowerPoint Presentation</vt:lpstr>
      <vt:lpstr>2017 Affects 2019</vt:lpstr>
      <vt:lpstr>Performance Categories</vt:lpstr>
      <vt:lpstr>Weighting of MIPS Factors – 2019</vt:lpstr>
      <vt:lpstr>Performance Categories</vt:lpstr>
      <vt:lpstr>Weighting of MIPS Factors - 2019</vt:lpstr>
      <vt:lpstr>non-patient facing</vt:lpstr>
      <vt:lpstr>patient facing  </vt:lpstr>
      <vt:lpstr>So, what are the “patient facing encounters?”</vt:lpstr>
      <vt:lpstr>Final Score: Around 4 to 9% in play</vt:lpstr>
      <vt:lpstr>Pick Your Pace</vt:lpstr>
      <vt:lpstr>Final Score: Around 4 to 9% in play</vt:lpstr>
      <vt:lpstr>PowerPoint Presentation</vt:lpstr>
      <vt:lpstr>Topic #4</vt:lpstr>
      <vt:lpstr>Performance Categories</vt:lpstr>
      <vt:lpstr>PowerPoint Presentation</vt:lpstr>
      <vt:lpstr>PowerPoint Presentation</vt:lpstr>
      <vt:lpstr>PowerPoint Presentation</vt:lpstr>
      <vt:lpstr>Performance Categories</vt:lpstr>
      <vt:lpstr>PowerPoint Presentation</vt:lpstr>
      <vt:lpstr>PowerPoint Presentation</vt:lpstr>
      <vt:lpstr>High or Medium Weight Measure?</vt:lpstr>
      <vt:lpstr>R-SCAN</vt:lpstr>
      <vt:lpstr>Topic #5</vt:lpstr>
      <vt:lpstr>Eligible APM Participants (MIPS Exempt)</vt:lpstr>
      <vt:lpstr>Payments for APMs</vt:lpstr>
      <vt:lpstr>Radiology Advanced APMs – Year 1</vt:lpstr>
      <vt:lpstr>Radiology Advanced APMs – Year 2</vt:lpstr>
      <vt:lpstr>PowerPoint Presentation</vt:lpstr>
      <vt:lpstr>PowerPoint Presentation</vt:lpstr>
      <vt:lpstr>PowerPoint Presentation</vt:lpstr>
      <vt:lpstr>Bundled Payments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2017-01-28T11:56:17Z</dcterms:created>
  <dcterms:modified xsi:type="dcterms:W3CDTF">2017-04-24T01:57:02Z</dcterms:modified>
</cp:coreProperties>
</file>