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9" r:id="rId5"/>
    <p:sldId id="270" r:id="rId6"/>
    <p:sldId id="264" r:id="rId7"/>
    <p:sldId id="261" r:id="rId8"/>
    <p:sldId id="262" r:id="rId9"/>
    <p:sldId id="263" r:id="rId10"/>
    <p:sldId id="265" r:id="rId11"/>
    <p:sldId id="266" r:id="rId12"/>
    <p:sldId id="268" r:id="rId13"/>
    <p:sldId id="267" r:id="rId14"/>
    <p:sldId id="271" r:id="rId15"/>
    <p:sldId id="284" r:id="rId16"/>
    <p:sldId id="285" r:id="rId17"/>
    <p:sldId id="286" r:id="rId18"/>
    <p:sldId id="272" r:id="rId19"/>
    <p:sldId id="274" r:id="rId20"/>
    <p:sldId id="275" r:id="rId21"/>
    <p:sldId id="276" r:id="rId22"/>
    <p:sldId id="287" r:id="rId23"/>
    <p:sldId id="278" r:id="rId24"/>
    <p:sldId id="300" r:id="rId25"/>
    <p:sldId id="277" r:id="rId26"/>
    <p:sldId id="279" r:id="rId27"/>
    <p:sldId id="281" r:id="rId28"/>
    <p:sldId id="289" r:id="rId29"/>
    <p:sldId id="280" r:id="rId30"/>
    <p:sldId id="282" r:id="rId31"/>
    <p:sldId id="283" r:id="rId32"/>
    <p:sldId id="288" r:id="rId33"/>
    <p:sldId id="290" r:id="rId34"/>
    <p:sldId id="291" r:id="rId35"/>
    <p:sldId id="292" r:id="rId36"/>
    <p:sldId id="293" r:id="rId37"/>
    <p:sldId id="294" r:id="rId38"/>
    <p:sldId id="304" r:id="rId39"/>
    <p:sldId id="296" r:id="rId40"/>
    <p:sldId id="298" r:id="rId41"/>
    <p:sldId id="302" r:id="rId42"/>
    <p:sldId id="301" r:id="rId43"/>
    <p:sldId id="297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7CD71-4E69-4F1D-B9DB-E40B8173E5D6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145FB-5AE5-43EB-9B79-A458A88F9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old%20hag/beautiful%20girl&amp;source=images&amp;cd=&amp;cad=rja&amp;docid=oXpry2q8adHI3M&amp;tbnid=mFdsrC3k40Y7WM:&amp;ved=0CAUQjRw&amp;url=http://www.intuitiveheart.com/texts/visionary.htm&amp;ei=mJEHUvf9L4KCyAG6hIGYAQ&amp;psig=AFQjCNFwmSRpAvroEguEZz_Grl478SMS5g&amp;ust=1376314109267271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denise+aberle&amp;source=images&amp;cd=&amp;cad=rja&amp;docid=z-UnAKX_QzoPIM&amp;tbnid=zgr-k726vngyWM:&amp;ved=0CAUQjRw&amp;url=http://www.european-hospital.com/en/article/9774-Shared_standards_critical_in_lung_cancer_screening.html&amp;ei=Wo4HUqPEDaGbygG3i4Bo&amp;bvm=bv.50500085,d.aWc&amp;psig=AFQjCNGE5LyxRVGPdWgwXO1x_hu014_E7A&amp;ust=1376313244029225" TargetMode="External"/><Relationship Id="rId2" Type="http://schemas.openxmlformats.org/officeDocument/2006/relationships/hyperlink" Target="http://www.internationaldayofradiology.com/publications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galaxy&amp;source=images&amp;cd=&amp;cad=rja&amp;docid=PNXBkWDrhFgY9M&amp;tbnid=GCxV5DVqkbjoGM:&amp;ved=0CAUQjRw&amp;url=http://www.spacetelescope.org/images/opo0210h/&amp;ei=MJcHUt7LFKamygGKoYDADw&amp;psig=AFQjCNG2vp3o68KKYASLQv1HeTmhJ4qP4w&amp;ust=1376315555856349" TargetMode="Externa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/imgres?imgurl=http://imgs.xkcd.com/store/imgs/science_square_2.jpg&amp;imgrefurl=http://store.xkcd.com/&amp;usg=__tGQsTE0b3iJvhPVH1bPsT4h5SR4=&amp;h=300&amp;w=300&amp;sz=86&amp;hl=en&amp;start=38&amp;tbnid=TRHT7anJySL_FM:&amp;tbnh=116&amp;tbnw=116&amp;prev=/images?q=science&amp;gbv=2&amp;ndsp=20&amp;hl=en&amp;sa=N&amp;start=20" TargetMode="Externa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CW3a3Epb77R3XM&amp;tbnid=59WRuEGLWrlsXM:&amp;ved=0CAUQjRw&amp;url=http://www.coolbeanmommas.com/2011_06_01_archive.html&amp;ei=EvumUordEqzNsQTl34LQBw&amp;psig=AFQjCNF94p6eHM0ooxuMWIfD8P-BsS6mHg&amp;ust=1386761357717562" TargetMode="External"/><Relationship Id="rId2" Type="http://schemas.openxmlformats.org/officeDocument/2006/relationships/hyperlink" Target="http://www.google.com/url?sa=i&amp;rct=j&amp;q=&amp;esrc=s&amp;frm=1&amp;source=images&amp;cd=&amp;cad=rja&amp;docid=CW3a3Epb77R3XM&amp;tbnid=59WRuEGLWrlsXM:&amp;ved=0CAUQjRw&amp;url=http://www.coolbeanmommas.com/2011_06_01_archive.html&amp;ei=sPqmUsT9DNSgkQfSkYHoBw&amp;bvm=bv.57752919,bs.1,d.eW0&amp;psig=AFQjCNFEVm_ZmgRCEU894m3hJ45oQcehZg&amp;ust=1386761219056926" TargetMode="Externa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&amp;esrc=s&amp;frm=1&amp;source=images&amp;cd=&amp;cad=rja&amp;docid=8DvURydDA5kBpM&amp;tbnid=STK8Yv0oyN7BpM:&amp;ved=0CAUQjRw&amp;url=http://presetpond.com/presets/aperture/nuclear-winter/&amp;ei=EcVjUoiQMIfj4AORpoHgBA&amp;bvm=bv.54934254,d.dmg&amp;psig=AFQjCNHMh7KOXtk3LunHS9P3_LssdBhsyQ&amp;ust=1382356606792303" TargetMode="Externa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url?sa=i&amp;rct=j&amp;q=&amp;esrc=s&amp;frm=1&amp;source=images&amp;cd=&amp;cad=rja&amp;docid=hk9DdlAWGVaNeM&amp;tbnid=OGzJkeh2q5KzGM:&amp;ved=0CAUQjRw&amp;url=http://biblescripture.net/Creation.html&amp;ei=QcRjUseoE8Xk4AOKt4GwCw&amp;bvm=bv.54934254,d.dmg&amp;psig=AFQjCNHzUeLrxDqFxBJzwcsDHlACL5bMbw&amp;ust=1382356399470266" TargetMode="Externa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smoking%20i%20n%20bed&amp;source=images&amp;cd=&amp;cad=rja&amp;docid=8BdvxLXwFv093M&amp;tbnid=tb9KrhcBqAxBHM:&amp;ved=0CAUQjRw&amp;url=http://www.npr.org/templates/story/story.php?storyId=1609951&amp;ei=Y5AHUoq2H-eBygHAkIFg&amp;bvm=bv.50500085,d.aWc&amp;psig=AFQjCNHr96Bwp4sM2AFQVuxNnauwv7xSWw&amp;ust=1376313795980697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Princeton%20football&amp;source=images&amp;cd=&amp;cad=rja&amp;docid=MTxmaouhrKNxVM&amp;tbnid=ds7ngD8p_X1SGM:&amp;ved=0CAUQjRw&amp;url=http://www.barewalls.com/pv-455302_Vintage-Princeton-Football.html&amp;ei=25AHUvWCHaGFyQGGrIHIBQ&amp;psig=AFQjCNHINkEoTgQlj7AcwacQBvilxeiM6A&amp;ust=1376313908455470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National Lung Screening Trial:</a:t>
            </a:r>
            <a:br>
              <a:rPr lang="en-US" dirty="0" smtClean="0"/>
            </a:br>
            <a:r>
              <a:rPr lang="en-US" dirty="0" smtClean="0"/>
              <a:t>How Research Expands Radiologic Practice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514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Bruce J. Hillman, MD</a:t>
            </a:r>
          </a:p>
          <a:p>
            <a:endParaRPr lang="en-US" sz="2800" b="1" dirty="0" smtClean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University of Virginia Department of Radiology and Medical Imaging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December 2013</a:t>
            </a:r>
          </a:p>
          <a:p>
            <a:endParaRPr lang="en-US" sz="2800" b="1" dirty="0" smtClean="0">
              <a:solidFill>
                <a:srgbClr val="FFFF00"/>
              </a:solidFill>
            </a:endParaRPr>
          </a:p>
          <a:p>
            <a:endParaRPr lang="en-US" sz="2800" b="1" dirty="0" smtClean="0">
              <a:solidFill>
                <a:srgbClr val="FFFF00"/>
              </a:solidFill>
            </a:endParaRPr>
          </a:p>
          <a:p>
            <a:endParaRPr lang="en-US" sz="2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</a:rPr>
              <a:t>Outcomes of Imaging Screening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True Positive – The individual has a finding that truly represents “disease”</a:t>
            </a:r>
          </a:p>
          <a:p>
            <a:pPr lvl="1" eaLnBrk="1" hangingPunct="1"/>
            <a:r>
              <a:rPr lang="en-US" dirty="0" smtClean="0"/>
              <a:t>Disease found earlier than if symptomatic and individual incurs less morbidity/mortality</a:t>
            </a:r>
          </a:p>
          <a:p>
            <a:pPr lvl="1" eaLnBrk="1" hangingPunct="1"/>
            <a:endParaRPr lang="en-US" dirty="0" smtClean="0"/>
          </a:p>
          <a:p>
            <a:pPr lvl="1" algn="ctr" eaLnBrk="1" hangingPunct="1">
              <a:buFontTx/>
              <a:buNone/>
            </a:pPr>
            <a:r>
              <a:rPr lang="en-US" sz="3200" b="1" u="sng" dirty="0" smtClean="0">
                <a:solidFill>
                  <a:srgbClr val="FFFF00"/>
                </a:solidFill>
              </a:rPr>
              <a:t>Benefit outweighs cost</a:t>
            </a:r>
          </a:p>
          <a:p>
            <a:pPr lvl="1" eaLnBrk="1" hangingPunct="1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</a:rPr>
              <a:t>TPs that Produce no Benefit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Disease found earlier but no impact on health outcome</a:t>
            </a:r>
          </a:p>
          <a:p>
            <a:pPr lvl="1" eaLnBrk="1" hangingPunct="1"/>
            <a:r>
              <a:rPr lang="en-US" dirty="0" err="1" smtClean="0"/>
              <a:t>Incidentalomas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Pseudodisease</a:t>
            </a:r>
            <a:r>
              <a:rPr lang="en-US" dirty="0" smtClean="0"/>
              <a:t> (</a:t>
            </a:r>
            <a:r>
              <a:rPr lang="en-US" dirty="0" err="1" smtClean="0"/>
              <a:t>Overdiagnosis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I: Slow growing disease </a:t>
            </a:r>
          </a:p>
          <a:p>
            <a:pPr lvl="2" eaLnBrk="1" hangingPunct="1"/>
            <a:r>
              <a:rPr lang="en-US" dirty="0" smtClean="0"/>
              <a:t>II: The patient dies of some other cause</a:t>
            </a:r>
          </a:p>
          <a:p>
            <a:pPr lvl="2" eaLnBrk="1" hangingPunct="1"/>
            <a:r>
              <a:rPr lang="en-US" dirty="0" smtClean="0"/>
              <a:t>III: Fast growing disease – the patient dies at the same time as he would if he had not undergone screening</a:t>
            </a:r>
          </a:p>
          <a:p>
            <a:pPr lvl="1" eaLnBrk="1" hangingPunct="1"/>
            <a:endParaRPr lang="en-US" sz="2400" dirty="0" smtClean="0"/>
          </a:p>
          <a:p>
            <a:pPr lvl="1" algn="ctr" eaLnBrk="1" hangingPunct="1">
              <a:buFontTx/>
              <a:buNone/>
            </a:pPr>
            <a:r>
              <a:rPr lang="en-US" b="1" u="sng" dirty="0" smtClean="0">
                <a:solidFill>
                  <a:srgbClr val="FFFF00"/>
                </a:solidFill>
              </a:rPr>
              <a:t>Screening, </a:t>
            </a:r>
            <a:r>
              <a:rPr lang="en-US" b="1" u="sng" dirty="0" err="1" smtClean="0">
                <a:solidFill>
                  <a:srgbClr val="FFFF00"/>
                </a:solidFill>
              </a:rPr>
              <a:t>Dx</a:t>
            </a:r>
            <a:r>
              <a:rPr lang="en-US" b="1" u="sng" dirty="0" smtClean="0">
                <a:solidFill>
                  <a:srgbClr val="FFFF00"/>
                </a:solidFill>
              </a:rPr>
              <a:t>, Rx is all cost; no benefit</a:t>
            </a:r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Lung Cancer as a Target for Screening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Most common cause (27%) of U.S. cancer death in both men and women</a:t>
            </a:r>
          </a:p>
          <a:p>
            <a:r>
              <a:rPr lang="en-US" dirty="0" smtClean="0"/>
              <a:t>Identifiable high-risk population</a:t>
            </a:r>
          </a:p>
          <a:p>
            <a:r>
              <a:rPr lang="en-US" dirty="0" smtClean="0"/>
              <a:t>Potentially amenable to early stage imaging detection</a:t>
            </a:r>
          </a:p>
          <a:p>
            <a:pPr lvl="1"/>
            <a:r>
              <a:rPr lang="en-US" dirty="0" smtClean="0"/>
              <a:t>Up to 70% five year survival with surgical resection</a:t>
            </a:r>
          </a:p>
          <a:p>
            <a:r>
              <a:rPr lang="en-US" dirty="0" smtClean="0"/>
              <a:t>Treatment at an early stage more effective than treatment at advanced stages</a:t>
            </a:r>
          </a:p>
          <a:p>
            <a:r>
              <a:rPr lang="en-US" dirty="0" smtClean="0"/>
              <a:t>High sensitivity imaging screening test (CT) widely available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solidFill>
                  <a:srgbClr val="FFFF00"/>
                </a:solidFill>
              </a:rPr>
              <a:t>1960-1980 Screening Studies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Four RCTs employing </a:t>
            </a:r>
            <a:r>
              <a:rPr lang="en-US" dirty="0" err="1" smtClean="0"/>
              <a:t>CxR</a:t>
            </a:r>
            <a:r>
              <a:rPr lang="en-US" dirty="0" smtClean="0"/>
              <a:t> and/or sputum cytology</a:t>
            </a:r>
          </a:p>
          <a:p>
            <a:pPr eaLnBrk="1" hangingPunct="1"/>
            <a:endParaRPr lang="en-US" dirty="0" smtClean="0"/>
          </a:p>
          <a:p>
            <a:pPr lvl="1" algn="ctr" eaLnBrk="1" hangingPunct="1">
              <a:buNone/>
            </a:pPr>
            <a:r>
              <a:rPr lang="en-US" b="1" dirty="0" smtClean="0">
                <a:solidFill>
                  <a:srgbClr val="FFFF00"/>
                </a:solidFill>
              </a:rPr>
              <a:t>_________________</a:t>
            </a:r>
          </a:p>
          <a:p>
            <a:pPr algn="ctr"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Increased </a:t>
            </a:r>
            <a:r>
              <a:rPr lang="en-US" b="1" u="sng" dirty="0" smtClean="0">
                <a:solidFill>
                  <a:srgbClr val="FFFF00"/>
                </a:solidFill>
              </a:rPr>
              <a:t>survival*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BUT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No </a:t>
            </a:r>
            <a:r>
              <a:rPr lang="en-US" b="1" u="sng" dirty="0" smtClean="0">
                <a:solidFill>
                  <a:srgbClr val="FFFF00"/>
                </a:solidFill>
              </a:rPr>
              <a:t>decrease in the death rate (mortality)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</a:p>
          <a:p>
            <a:pPr lvl="1" algn="ctr" eaLnBrk="1" hangingPunct="1">
              <a:buFontTx/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*Survival = average time from diagnosis to death</a:t>
            </a:r>
          </a:p>
          <a:p>
            <a:pPr>
              <a:buNone/>
            </a:pPr>
            <a:r>
              <a:rPr lang="en-US" sz="2400" dirty="0" smtClean="0"/>
              <a:t>            Mortality rate = deaths/thousand/year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1995-2002 Single Arm Studies of CT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ariety in:</a:t>
            </a:r>
          </a:p>
          <a:p>
            <a:pPr lvl="1"/>
            <a:r>
              <a:rPr lang="en-US" dirty="0" smtClean="0"/>
              <a:t>Eligibility by risk</a:t>
            </a:r>
          </a:p>
          <a:p>
            <a:pPr lvl="1"/>
            <a:r>
              <a:rPr lang="en-US" dirty="0" smtClean="0"/>
              <a:t>Imaging protocols</a:t>
            </a:r>
          </a:p>
          <a:p>
            <a:pPr lvl="1"/>
            <a:r>
              <a:rPr lang="en-US" dirty="0" smtClean="0"/>
              <a:t>Threshold size to be considered positive</a:t>
            </a:r>
          </a:p>
          <a:p>
            <a:r>
              <a:rPr lang="en-US" dirty="0" smtClean="0"/>
              <a:t>Results - 3X nodule detection and more early stage cancers by CT vs. historical controls but no change in the number of late stage cancers</a:t>
            </a:r>
          </a:p>
          <a:p>
            <a:pPr lvl="1"/>
            <a:r>
              <a:rPr lang="en-US" dirty="0" err="1" smtClean="0"/>
              <a:t>Pseudodisease</a:t>
            </a:r>
            <a:endParaRPr lang="en-US" dirty="0" smtClean="0"/>
          </a:p>
          <a:p>
            <a:r>
              <a:rPr lang="en-US" dirty="0" smtClean="0"/>
              <a:t>Extended </a:t>
            </a:r>
            <a:r>
              <a:rPr lang="en-US" b="1" u="sng" dirty="0" smtClean="0">
                <a:solidFill>
                  <a:srgbClr val="FFFF00"/>
                </a:solidFill>
              </a:rPr>
              <a:t>survival </a:t>
            </a:r>
            <a:r>
              <a:rPr lang="en-US" b="1" u="sng" dirty="0" smtClean="0"/>
              <a:t>but</a:t>
            </a:r>
            <a:r>
              <a:rPr lang="en-US" b="1" u="sng" dirty="0" smtClean="0">
                <a:solidFill>
                  <a:srgbClr val="FFFF00"/>
                </a:solidFill>
              </a:rPr>
              <a:t> mortality rate </a:t>
            </a:r>
            <a:r>
              <a:rPr lang="en-US" b="1" u="sng" dirty="0" smtClean="0"/>
              <a:t>not testable</a:t>
            </a:r>
            <a:endParaRPr lang="en-US" b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Biases of Survival as Screening Endpoint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All biases systematically  make screening appear to work better than it actually does</a:t>
            </a:r>
          </a:p>
          <a:p>
            <a:pPr lvl="1"/>
            <a:r>
              <a:rPr lang="en-US" dirty="0" smtClean="0"/>
              <a:t>Lead time bias</a:t>
            </a:r>
          </a:p>
          <a:p>
            <a:pPr lvl="1"/>
            <a:r>
              <a:rPr lang="en-US" dirty="0" smtClean="0"/>
              <a:t>Length bias</a:t>
            </a:r>
          </a:p>
          <a:p>
            <a:pPr lvl="1"/>
            <a:r>
              <a:rPr lang="en-US" dirty="0" err="1" smtClean="0"/>
              <a:t>Overdiagnosis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343400" cy="50291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Optimism is the madness of insisting that all is well when we are miserable</a:t>
            </a:r>
          </a:p>
          <a:p>
            <a:pPr>
              <a:buNone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                            </a:t>
            </a:r>
            <a:r>
              <a:rPr lang="en-US" sz="2000" b="1" dirty="0" smtClean="0">
                <a:solidFill>
                  <a:srgbClr val="FFFF00"/>
                </a:solidFill>
              </a:rPr>
              <a:t>- Voltaire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5362" name="Picture 2" descr="http://www.intuitiveheart.com/images/visionfig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828800"/>
            <a:ext cx="2743200" cy="28074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Lead Time Bias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723900" y="3028950"/>
            <a:ext cx="76200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723900" y="5143500"/>
            <a:ext cx="76200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711200" y="2794000"/>
            <a:ext cx="0" cy="4445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5156200" y="2794000"/>
            <a:ext cx="0" cy="4445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8331200" y="2794000"/>
            <a:ext cx="0" cy="4445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711200" y="4914900"/>
            <a:ext cx="0" cy="4445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279900" y="4914900"/>
            <a:ext cx="0" cy="4445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8331200" y="4914900"/>
            <a:ext cx="0" cy="4445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65125" y="2420938"/>
            <a:ext cx="77925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/>
              <a:t>onset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7947025" y="2420938"/>
            <a:ext cx="819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/>
              <a:t>death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139825" y="2641600"/>
            <a:ext cx="259834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/>
              <a:t>pre-clinical disease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3768725" y="4554538"/>
            <a:ext cx="121520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/>
              <a:t>screen (+)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5419725" y="2643188"/>
            <a:ext cx="22610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/>
              <a:t>signs/symptom</a:t>
            </a:r>
            <a:r>
              <a:rPr lang="en-US" sz="2400" b="1" dirty="0">
                <a:latin typeface="Times New Roman" pitchFamily="18" charset="0"/>
              </a:rPr>
              <a:t>s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5813425" y="2971800"/>
            <a:ext cx="117513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/>
              <a:t>survival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</a:rPr>
              <a:t>Length Bias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65175" y="2046288"/>
            <a:ext cx="4302268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/>
              <a:t>Rapidly Progressive Disease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5175" y="4237038"/>
            <a:ext cx="266278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/>
              <a:t>Indolent Disease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1200150" y="3028950"/>
            <a:ext cx="11811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1619250" y="3333750"/>
            <a:ext cx="11811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171700" y="3695700"/>
            <a:ext cx="11811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2686050" y="4038600"/>
            <a:ext cx="11811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879475" y="2697163"/>
            <a:ext cx="77925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/>
              <a:t>onset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927225" y="2697163"/>
            <a:ext cx="819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 dirty="0"/>
              <a:t>death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860675" y="2382838"/>
            <a:ext cx="101797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/>
              <a:t>screen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352800" y="2838450"/>
            <a:ext cx="0" cy="1409700"/>
          </a:xfrm>
          <a:prstGeom prst="line">
            <a:avLst/>
          </a:prstGeom>
          <a:noFill/>
          <a:ln w="12700">
            <a:solidFill>
              <a:srgbClr val="FFFF00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1143000" y="5181600"/>
            <a:ext cx="24765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1809750" y="5543550"/>
            <a:ext cx="24765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2419350" y="5924550"/>
            <a:ext cx="24765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181350" y="6305550"/>
            <a:ext cx="2476500" cy="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3352800" y="5086350"/>
            <a:ext cx="0" cy="1409700"/>
          </a:xfrm>
          <a:prstGeom prst="line">
            <a:avLst/>
          </a:prstGeom>
          <a:noFill/>
          <a:ln w="12700">
            <a:solidFill>
              <a:srgbClr val="FFFF00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Early Lung Cancer Action Project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International registry - Cases submitted by participating institutions</a:t>
            </a:r>
          </a:p>
          <a:p>
            <a:pPr lvl="1"/>
            <a:r>
              <a:rPr lang="en-US" dirty="0" smtClean="0"/>
              <a:t>Led by Claudia </a:t>
            </a:r>
            <a:r>
              <a:rPr lang="en-US" dirty="0" err="1" smtClean="0"/>
              <a:t>Henschke</a:t>
            </a:r>
            <a:r>
              <a:rPr lang="en-US" dirty="0" smtClean="0"/>
              <a:t>, MD</a:t>
            </a:r>
          </a:p>
          <a:p>
            <a:pPr lvl="1"/>
            <a:r>
              <a:rPr lang="en-US" dirty="0" smtClean="0"/>
              <a:t>Funded by grants from NCI, industry (GE), and tobacco companies</a:t>
            </a:r>
          </a:p>
          <a:p>
            <a:r>
              <a:rPr lang="en-US" dirty="0" smtClean="0"/>
              <a:t>1999: </a:t>
            </a:r>
            <a:r>
              <a:rPr lang="en-US" i="1" dirty="0" smtClean="0"/>
              <a:t>Lancet </a:t>
            </a:r>
            <a:r>
              <a:rPr lang="en-US" dirty="0" smtClean="0"/>
              <a:t>article first of a number of I-ELCAP publications showing lengthened </a:t>
            </a:r>
            <a:r>
              <a:rPr lang="en-US" b="1" u="sng" dirty="0" smtClean="0">
                <a:solidFill>
                  <a:srgbClr val="FFFF00"/>
                </a:solidFill>
              </a:rPr>
              <a:t>survival; </a:t>
            </a:r>
            <a:endParaRPr lang="en-US" dirty="0" smtClean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Modeled an 80% mortality benefit</a:t>
            </a:r>
          </a:p>
          <a:p>
            <a:pPr lvl="1"/>
            <a:r>
              <a:rPr lang="en-US" dirty="0" smtClean="0"/>
              <a:t>Projected $6,000 per year of life saved</a:t>
            </a:r>
          </a:p>
          <a:p>
            <a:r>
              <a:rPr lang="en-US" dirty="0" smtClean="0"/>
              <a:t>Other modeling unable to show similar outcomes*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                                    * e.g. Bach, </a:t>
            </a:r>
            <a:r>
              <a:rPr lang="en-US" sz="2000" i="1" dirty="0" smtClean="0"/>
              <a:t>JAMA</a:t>
            </a:r>
            <a:r>
              <a:rPr lang="en-US" sz="2000" dirty="0" smtClean="0"/>
              <a:t>, 2003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lvl="1"/>
            <a:endParaRPr lang="en-US" b="1" u="sng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ACRIN and the NLST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Need for a trial with endpoint = change in mortality</a:t>
            </a:r>
          </a:p>
          <a:p>
            <a:pPr lvl="1"/>
            <a:r>
              <a:rPr lang="en-US" dirty="0" smtClean="0"/>
              <a:t>Randomized controlled trial</a:t>
            </a:r>
          </a:p>
          <a:p>
            <a:r>
              <a:rPr lang="en-US" dirty="0" smtClean="0"/>
              <a:t>Lung cancer rare even in a high risk population</a:t>
            </a:r>
          </a:p>
          <a:p>
            <a:pPr lvl="1"/>
            <a:r>
              <a:rPr lang="en-US" dirty="0" smtClean="0"/>
              <a:t>Large sample size</a:t>
            </a:r>
          </a:p>
          <a:p>
            <a:pPr lvl="1"/>
            <a:r>
              <a:rPr lang="en-US" dirty="0" smtClean="0"/>
              <a:t>Sizable number of sites</a:t>
            </a:r>
          </a:p>
          <a:p>
            <a:pPr lvl="1"/>
            <a:r>
              <a:rPr lang="en-US" dirty="0" smtClean="0"/>
              <a:t>Accomplished research team with varied expertise</a:t>
            </a:r>
          </a:p>
          <a:p>
            <a:pPr lvl="1"/>
            <a:r>
              <a:rPr lang="en-US" dirty="0" smtClean="0"/>
              <a:t>Organizational and IT infrastructure to handle massive amounts of data</a:t>
            </a:r>
          </a:p>
          <a:p>
            <a:pPr lvl="1"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__________________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                                  Very Expensive!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5626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600" b="1" dirty="0" smtClean="0">
                <a:solidFill>
                  <a:srgbClr val="FFFF00"/>
                </a:solidFill>
              </a:rPr>
              <a:t>My thanks to Dr. Denise </a:t>
            </a:r>
            <a:r>
              <a:rPr lang="en-US" sz="3600" b="1" dirty="0" err="1" smtClean="0">
                <a:solidFill>
                  <a:srgbClr val="FFFF00"/>
                </a:solidFill>
              </a:rPr>
              <a:t>Aberle</a:t>
            </a:r>
            <a:r>
              <a:rPr lang="en-US" sz="3600" b="1" dirty="0" smtClean="0">
                <a:solidFill>
                  <a:srgbClr val="FFFF00"/>
                </a:solidFill>
              </a:rPr>
              <a:t>, Professor of Radiology, University of California Los Angeles, for her many insights as Principal Investigator of the NLST and for her collaboration in writing the manuscript* on which much of this lecture is based.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                </a:t>
            </a:r>
            <a:r>
              <a:rPr lang="en-US" sz="2200" b="1" dirty="0" smtClean="0">
                <a:solidFill>
                  <a:srgbClr val="FFFF00"/>
                </a:solidFill>
              </a:rPr>
              <a:t>*</a:t>
            </a:r>
            <a:r>
              <a:rPr lang="en-US" sz="2200" b="1" dirty="0" err="1" smtClean="0">
                <a:solidFill>
                  <a:srgbClr val="FFFF00"/>
                </a:solidFill>
              </a:rPr>
              <a:t>Aberle</a:t>
            </a:r>
            <a:r>
              <a:rPr lang="en-US" sz="2200" b="1" dirty="0" smtClean="0">
                <a:solidFill>
                  <a:srgbClr val="FFFF00"/>
                </a:solidFill>
              </a:rPr>
              <a:t> and Hillman, International                 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FFFF00"/>
                </a:solidFill>
              </a:rPr>
              <a:t>                             Day of Radiology, 2013,                       </a:t>
            </a:r>
          </a:p>
          <a:p>
            <a:pPr>
              <a:buNone/>
            </a:pPr>
            <a:r>
              <a:rPr lang="en-US" sz="2200" b="1" u="sng" dirty="0" smtClean="0">
                <a:solidFill>
                  <a:srgbClr val="FFFF00"/>
                </a:solidFill>
                <a:hlinkClick r:id="rId2"/>
              </a:rPr>
              <a:t>  </a:t>
            </a:r>
            <a:r>
              <a:rPr lang="de-DE" sz="2400" u="sng" dirty="0" smtClean="0">
                <a:hlinkClick r:id="rId2"/>
              </a:rPr>
              <a:t>http://www.internationaldayofradiology.com/publications/</a:t>
            </a:r>
            <a:r>
              <a:rPr lang="de-DE" sz="2400" dirty="0" smtClean="0"/>
              <a:t>. </a:t>
            </a:r>
            <a:r>
              <a:rPr lang="de-DE" sz="2400" dirty="0" smtClean="0">
                <a:solidFill>
                  <a:srgbClr val="FFFF00"/>
                </a:solidFill>
              </a:rPr>
              <a:t>Pp. 65-84.</a:t>
            </a:r>
            <a:endParaRPr lang="en-US" sz="24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sz="2200" b="1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600201"/>
            <a:ext cx="2819400" cy="373379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pic>
        <p:nvPicPr>
          <p:cNvPr id="30722" name="Picture 2" descr="http://www.european-hospital.com/media/article/9774/imag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752600"/>
            <a:ext cx="2305050" cy="3967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Serendipity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1999 – NCI intramural Lung Screening Study (LSS) showed proof of concept</a:t>
            </a:r>
          </a:p>
          <a:p>
            <a:r>
              <a:rPr lang="en-US" dirty="0" smtClean="0"/>
              <a:t>March 2001 – ACRIN proposal for 7,000 subject study and LSS for 12,000 subjects presented to NCI Board of Scientific Advisors</a:t>
            </a:r>
          </a:p>
          <a:p>
            <a:pPr lvl="1"/>
            <a:r>
              <a:rPr lang="en-US" dirty="0" smtClean="0"/>
              <a:t>What the organizations could afford</a:t>
            </a:r>
          </a:p>
          <a:p>
            <a:pPr lvl="1"/>
            <a:r>
              <a:rPr lang="en-US" dirty="0" smtClean="0"/>
              <a:t>Both studies underpowered to show a reasonably expected mortality benefit</a:t>
            </a:r>
          </a:p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_______________</a:t>
            </a:r>
          </a:p>
          <a:p>
            <a:pPr algn="ctr">
              <a:buNone/>
            </a:pPr>
            <a:endParaRPr lang="en-US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BSA: Do it right or do nothing at all!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Shotgun Wedding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November 2001 - BSA approved a joint ACRIN/LSS trial of 50,000 subjects powered for 18% mortality reduction</a:t>
            </a:r>
          </a:p>
          <a:p>
            <a:r>
              <a:rPr lang="en-US" dirty="0" smtClean="0"/>
              <a:t>Expected cost: $200 million</a:t>
            </a:r>
          </a:p>
          <a:p>
            <a:pPr lvl="1"/>
            <a:r>
              <a:rPr lang="en-US" dirty="0" smtClean="0"/>
              <a:t>Early stopping rules for strongly negative/positive results</a:t>
            </a:r>
          </a:p>
          <a:p>
            <a:pPr lvl="1"/>
            <a:r>
              <a:rPr lang="en-US" dirty="0" smtClean="0"/>
              <a:t>Harmonized imaging, interpretation, and follow-up</a:t>
            </a:r>
          </a:p>
          <a:p>
            <a:pPr lvl="1"/>
            <a:r>
              <a:rPr lang="en-US" dirty="0" smtClean="0"/>
              <a:t>ACRIN to additionally gather data on:</a:t>
            </a:r>
          </a:p>
          <a:p>
            <a:pPr lvl="2"/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Effect on smoking cessation</a:t>
            </a:r>
          </a:p>
          <a:p>
            <a:pPr lvl="2"/>
            <a:r>
              <a:rPr lang="en-US" dirty="0" smtClean="0"/>
              <a:t>Quality of life</a:t>
            </a:r>
          </a:p>
          <a:p>
            <a:pPr lvl="2"/>
            <a:r>
              <a:rPr lang="en-US" dirty="0" smtClean="0"/>
              <a:t>Specimen (blood, sputum, urine) archive on 10,000 subjects for future biomarker research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Principals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NLST Executive Committee co-chaired by</a:t>
            </a:r>
          </a:p>
          <a:p>
            <a:pPr lvl="1"/>
            <a:r>
              <a:rPr lang="en-US" dirty="0" smtClean="0"/>
              <a:t>ACRIN PI: Denise </a:t>
            </a:r>
            <a:r>
              <a:rPr lang="en-US" dirty="0" err="1" smtClean="0"/>
              <a:t>Aberle</a:t>
            </a:r>
            <a:r>
              <a:rPr lang="en-US" dirty="0" smtClean="0"/>
              <a:t>, MD</a:t>
            </a:r>
          </a:p>
          <a:p>
            <a:pPr lvl="1"/>
            <a:r>
              <a:rPr lang="en-US" dirty="0" smtClean="0"/>
              <a:t>LSS PI: John </a:t>
            </a:r>
            <a:r>
              <a:rPr lang="en-US" dirty="0" err="1" smtClean="0"/>
              <a:t>Gohagen</a:t>
            </a:r>
            <a:r>
              <a:rPr lang="en-US" dirty="0" smtClean="0"/>
              <a:t>, PhD; later Christine Berg, PhD</a:t>
            </a:r>
          </a:p>
          <a:p>
            <a:r>
              <a:rPr lang="en-US" dirty="0" smtClean="0"/>
              <a:t>32 accrual sites</a:t>
            </a:r>
          </a:p>
          <a:p>
            <a:r>
              <a:rPr lang="en-US" dirty="0" smtClean="0"/>
              <a:t>A cadre of expert physicians, physicists, economists, </a:t>
            </a:r>
            <a:r>
              <a:rPr lang="en-US" dirty="0" err="1" smtClean="0"/>
              <a:t>sociometricians</a:t>
            </a:r>
            <a:endParaRPr lang="en-US" dirty="0" smtClean="0"/>
          </a:p>
          <a:p>
            <a:r>
              <a:rPr lang="en-US" dirty="0" smtClean="0"/>
              <a:t>A dedicated organizational and technical infrastructure</a:t>
            </a:r>
          </a:p>
          <a:p>
            <a:r>
              <a:rPr lang="en-US" dirty="0" smtClean="0"/>
              <a:t>NCI Oversight Committee chaired by BSA Chair, Robert Young, MD</a:t>
            </a:r>
          </a:p>
          <a:p>
            <a:pPr lvl="1"/>
            <a:r>
              <a:rPr lang="en-US" dirty="0" smtClean="0"/>
              <a:t>Regular meetings and reporting to NCI Director 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NLST Protocol – The Basics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Eligibility:</a:t>
            </a:r>
          </a:p>
          <a:p>
            <a:pPr lvl="1"/>
            <a:r>
              <a:rPr lang="en-US" dirty="0" smtClean="0"/>
              <a:t>Asymptomatic for lung cancer</a:t>
            </a:r>
          </a:p>
          <a:p>
            <a:pPr lvl="1"/>
            <a:r>
              <a:rPr lang="en-US" dirty="0" smtClean="0"/>
              <a:t>55-74 years of age</a:t>
            </a:r>
          </a:p>
          <a:p>
            <a:pPr lvl="1"/>
            <a:r>
              <a:rPr lang="en-US" dirty="0" smtClean="0"/>
              <a:t>&gt;30 pack years smoking history</a:t>
            </a:r>
          </a:p>
          <a:p>
            <a:pPr lvl="1"/>
            <a:r>
              <a:rPr lang="en-US" dirty="0" smtClean="0"/>
              <a:t>Still smoking or quit&lt; 15 years previously</a:t>
            </a:r>
          </a:p>
          <a:p>
            <a:r>
              <a:rPr lang="en-US" dirty="0" smtClean="0"/>
              <a:t>Randomization on accrual to:</a:t>
            </a:r>
          </a:p>
          <a:p>
            <a:pPr lvl="1"/>
            <a:r>
              <a:rPr lang="en-US" dirty="0" smtClean="0"/>
              <a:t>3 years annual CT and 7 years follow-up; </a:t>
            </a:r>
            <a:r>
              <a:rPr lang="en-US" dirty="0" smtClean="0">
                <a:solidFill>
                  <a:srgbClr val="FFFF00"/>
                </a:solidFill>
              </a:rPr>
              <a:t>or</a:t>
            </a:r>
          </a:p>
          <a:p>
            <a:pPr lvl="1"/>
            <a:r>
              <a:rPr lang="en-US" dirty="0" smtClean="0"/>
              <a:t>3 years annual </a:t>
            </a:r>
            <a:r>
              <a:rPr lang="en-US" dirty="0" err="1" smtClean="0"/>
              <a:t>CxR</a:t>
            </a:r>
            <a:r>
              <a:rPr lang="en-US" dirty="0" smtClean="0"/>
              <a:t> and 7 years follow-up</a:t>
            </a:r>
          </a:p>
          <a:p>
            <a:r>
              <a:rPr lang="en-US" dirty="0" smtClean="0"/>
              <a:t>Positive scan: non-calcified nodule of 4mm or more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Why Chest Radiography as the Control?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Previous trials had shown no benefit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rgbClr val="FFFF00"/>
                </a:solidFill>
              </a:rPr>
              <a:t>BUT</a:t>
            </a:r>
          </a:p>
          <a:p>
            <a:r>
              <a:rPr lang="en-US" dirty="0" smtClean="0"/>
              <a:t>Many physicians still ordering annual </a:t>
            </a:r>
            <a:r>
              <a:rPr lang="en-US" dirty="0" err="1" smtClean="0"/>
              <a:t>CxR</a:t>
            </a:r>
            <a:r>
              <a:rPr lang="en-US" dirty="0" smtClean="0"/>
              <a:t> for smokers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rgbClr val="FFFF00"/>
                </a:solidFill>
              </a:rPr>
              <a:t>AND</a:t>
            </a:r>
          </a:p>
          <a:p>
            <a:r>
              <a:rPr lang="en-US" dirty="0" smtClean="0"/>
              <a:t>Concerns that potential subjects might decline to participate if offered nothing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dirty="0" smtClean="0">
                <a:solidFill>
                  <a:srgbClr val="FFFF00"/>
                </a:solidFill>
              </a:rPr>
              <a:t>AND</a:t>
            </a:r>
          </a:p>
          <a:p>
            <a:r>
              <a:rPr lang="en-US" dirty="0" smtClean="0"/>
              <a:t>Powerful pro-screening interests attacking the trial as unnecessary and unethical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Politics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000" dirty="0" err="1" smtClean="0"/>
              <a:t>Henschke</a:t>
            </a:r>
            <a:r>
              <a:rPr lang="en-US" sz="3000" dirty="0" smtClean="0"/>
              <a:t> claimed that I-ELCAP had “proven” the value of screening – NLST “unethical”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The Lung Cancer Alliance,  unsuccessfully petitioned to stop the trial:</a:t>
            </a:r>
          </a:p>
          <a:p>
            <a:pPr lvl="1"/>
            <a:r>
              <a:rPr lang="en-US" dirty="0" smtClean="0"/>
              <a:t>NIH Director, Elias </a:t>
            </a:r>
            <a:r>
              <a:rPr lang="en-US" dirty="0" err="1" smtClean="0"/>
              <a:t>Zerhouni</a:t>
            </a:r>
            <a:endParaRPr lang="en-US" dirty="0" smtClean="0"/>
          </a:p>
          <a:p>
            <a:pPr lvl="1"/>
            <a:r>
              <a:rPr lang="en-US" dirty="0" smtClean="0"/>
              <a:t>NCI Director, Andrew von </a:t>
            </a:r>
            <a:r>
              <a:rPr lang="en-US" dirty="0" err="1" smtClean="0"/>
              <a:t>Eschenbach</a:t>
            </a:r>
            <a:endParaRPr lang="en-US" dirty="0" smtClean="0"/>
          </a:p>
          <a:p>
            <a:r>
              <a:rPr lang="en-US" sz="3000" dirty="0" smtClean="0"/>
              <a:t>Anonymous tip accusing ACRIN PI of bias based on court testimony on behalf of tobacco interests</a:t>
            </a:r>
          </a:p>
          <a:p>
            <a:pPr lvl="1"/>
            <a:r>
              <a:rPr lang="en-US" sz="2600" dirty="0" smtClean="0"/>
              <a:t>Congressional investigation but no sanctions</a:t>
            </a:r>
          </a:p>
          <a:p>
            <a:pPr lvl="1">
              <a:buNone/>
            </a:pPr>
            <a:r>
              <a:rPr lang="en-US" sz="2000" dirty="0" smtClean="0"/>
              <a:t>					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Outcomes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53,454 subjects enrolled in 18 months</a:t>
            </a:r>
          </a:p>
          <a:p>
            <a:pPr lvl="1"/>
            <a:r>
              <a:rPr lang="en-US" dirty="0" smtClean="0"/>
              <a:t>Trial closed 4 months ahead of schedule</a:t>
            </a:r>
          </a:p>
          <a:p>
            <a:r>
              <a:rPr lang="en-US" dirty="0" smtClean="0"/>
              <a:t>Gender and ethnic distribution similar to US smokers</a:t>
            </a:r>
          </a:p>
          <a:p>
            <a:r>
              <a:rPr lang="en-US" dirty="0" smtClean="0"/>
              <a:t>&gt;90% of subjects with nodules received f/u care</a:t>
            </a:r>
          </a:p>
          <a:p>
            <a:pPr lvl="1"/>
            <a:r>
              <a:rPr lang="en-US" dirty="0" smtClean="0"/>
              <a:t>24.2% of CTs (39% on initial screen)</a:t>
            </a:r>
          </a:p>
          <a:p>
            <a:pPr lvl="1"/>
            <a:r>
              <a:rPr lang="en-US" dirty="0" smtClean="0"/>
              <a:t>6.9% of CXRs</a:t>
            </a:r>
          </a:p>
          <a:p>
            <a:r>
              <a:rPr lang="en-US" dirty="0" smtClean="0"/>
              <a:t>CT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CxR</a:t>
            </a:r>
            <a:endParaRPr lang="en-US" dirty="0" smtClean="0"/>
          </a:p>
          <a:p>
            <a:pPr lvl="1"/>
            <a:r>
              <a:rPr lang="en-US" dirty="0" smtClean="0"/>
              <a:t>2X Stage 1A cancers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/3 the number of interval cancers</a:t>
            </a:r>
          </a:p>
          <a:p>
            <a:pPr lvl="1"/>
            <a:r>
              <a:rPr lang="en-US" dirty="0" smtClean="0"/>
              <a:t>Fewer Stage 4 cancers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___________________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20% lung cancer-specific mortality reduction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6.7% all causes mortality reduction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Denouement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2011 – Primary result of NLST published in </a:t>
            </a:r>
            <a:r>
              <a:rPr lang="en-US" i="1" dirty="0" smtClean="0"/>
              <a:t>NEJM</a:t>
            </a:r>
          </a:p>
          <a:p>
            <a:r>
              <a:rPr lang="en-US" dirty="0" smtClean="0"/>
              <a:t>2011-2013 – Imaging providers plan for and some initiate lung cancer screening programs</a:t>
            </a:r>
          </a:p>
          <a:p>
            <a:pPr lvl="1"/>
            <a:r>
              <a:rPr lang="en-US" dirty="0" err="1" smtClean="0"/>
              <a:t>Lahey</a:t>
            </a:r>
            <a:r>
              <a:rPr lang="en-US" dirty="0" smtClean="0"/>
              <a:t> Clinic experiments with free screening*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							</a:t>
            </a:r>
            <a:r>
              <a:rPr lang="en-US" sz="2400" dirty="0" smtClean="0">
                <a:solidFill>
                  <a:srgbClr val="FFFF00"/>
                </a:solidFill>
              </a:rPr>
              <a:t>*Wald, </a:t>
            </a:r>
            <a:r>
              <a:rPr lang="en-US" sz="2400" i="1" dirty="0" smtClean="0">
                <a:solidFill>
                  <a:srgbClr val="FFFF00"/>
                </a:solidFill>
              </a:rPr>
              <a:t>JACR</a:t>
            </a:r>
            <a:r>
              <a:rPr lang="en-US" sz="2400" dirty="0" smtClean="0">
                <a:solidFill>
                  <a:srgbClr val="FFFF00"/>
                </a:solidFill>
              </a:rPr>
              <a:t>, 2013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Denouement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2004 – U.S. Preventative Services Task Force denies the value of CT lung cancer screening based on single-arm trials</a:t>
            </a:r>
          </a:p>
          <a:p>
            <a:r>
              <a:rPr lang="en-US" dirty="0" smtClean="0"/>
              <a:t>August 2013 – Based on NLST, USPTF categorizes CT lung cancer screening as a grade ‘B’ technology</a:t>
            </a:r>
          </a:p>
          <a:p>
            <a:pPr lvl="1"/>
            <a:r>
              <a:rPr lang="en-US" b="1" u="sng" dirty="0" smtClean="0">
                <a:solidFill>
                  <a:srgbClr val="FFFF00"/>
                </a:solidFill>
              </a:rPr>
              <a:t>Insurers to pay for the screening exam*</a:t>
            </a:r>
            <a:endParaRPr lang="en-US" dirty="0" smtClean="0"/>
          </a:p>
          <a:p>
            <a:r>
              <a:rPr lang="en-US" dirty="0" smtClean="0"/>
              <a:t>Applicable to:</a:t>
            </a:r>
            <a:endParaRPr lang="en-US" b="1" u="sng" dirty="0" smtClean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55-74 years old</a:t>
            </a:r>
          </a:p>
          <a:p>
            <a:pPr lvl="1"/>
            <a:r>
              <a:rPr lang="en-US" dirty="0" smtClean="0"/>
              <a:t>&gt;30 pack years smoking</a:t>
            </a:r>
          </a:p>
          <a:p>
            <a:pPr lvl="1"/>
            <a:r>
              <a:rPr lang="en-US" dirty="0" smtClean="0"/>
              <a:t>Still smoking or quit within the last 15 years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sz="2100" dirty="0" smtClean="0">
                <a:solidFill>
                  <a:srgbClr val="FFFF00"/>
                </a:solidFill>
              </a:rPr>
              <a:t>*PPACA mandates CMS and private payers pay for USPSTF grades A and B procedures without cost sharing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Key Concerns for Future Research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</a:t>
            </a:r>
            <a:r>
              <a:rPr lang="en-US" dirty="0" smtClean="0"/>
              <a:t>alse positives</a:t>
            </a:r>
          </a:p>
          <a:p>
            <a:pPr lvl="1"/>
            <a:r>
              <a:rPr lang="en-US" dirty="0" smtClean="0"/>
              <a:t>Improve risk stratification</a:t>
            </a:r>
          </a:p>
          <a:p>
            <a:pPr lvl="1"/>
            <a:r>
              <a:rPr lang="en-US" dirty="0" smtClean="0"/>
              <a:t>Change definition of positive to 5mm</a:t>
            </a:r>
          </a:p>
          <a:p>
            <a:pPr lvl="1"/>
            <a:r>
              <a:rPr lang="en-US" dirty="0" smtClean="0"/>
              <a:t>Watchful waiting on less concerning nodules</a:t>
            </a:r>
          </a:p>
          <a:p>
            <a:r>
              <a:rPr lang="en-US" dirty="0" err="1" smtClean="0"/>
              <a:t>Pseudodisease</a:t>
            </a:r>
            <a:endParaRPr lang="en-US" dirty="0" smtClean="0"/>
          </a:p>
          <a:p>
            <a:pPr lvl="1"/>
            <a:r>
              <a:rPr lang="en-US" dirty="0" smtClean="0"/>
              <a:t>Molecular methods to better determine which lesions need treatment</a:t>
            </a:r>
          </a:p>
          <a:p>
            <a:r>
              <a:rPr lang="en-US" dirty="0" smtClean="0"/>
              <a:t>Value and cost of a national screening program</a:t>
            </a:r>
          </a:p>
          <a:p>
            <a:pPr lvl="1"/>
            <a:r>
              <a:rPr lang="en-US" dirty="0" smtClean="0"/>
              <a:t>Cost-effectiveness analysis due soon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Tens of billions of dollars in added public and private costs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Research to Practice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basics of screening</a:t>
            </a:r>
          </a:p>
          <a:p>
            <a:r>
              <a:rPr lang="en-US" dirty="0" smtClean="0"/>
              <a:t>Observational studies of lung cancer screening</a:t>
            </a:r>
          </a:p>
          <a:p>
            <a:r>
              <a:rPr lang="en-US" dirty="0" smtClean="0"/>
              <a:t>The National Lung Screening Trial</a:t>
            </a:r>
          </a:p>
          <a:p>
            <a:pPr lvl="1"/>
            <a:r>
              <a:rPr lang="en-US" dirty="0" smtClean="0"/>
              <a:t>Why a randomized controlled trial?</a:t>
            </a:r>
          </a:p>
          <a:p>
            <a:pPr lvl="1"/>
            <a:r>
              <a:rPr lang="en-US" dirty="0" smtClean="0"/>
              <a:t>The process and outcomes</a:t>
            </a:r>
          </a:p>
          <a:p>
            <a:r>
              <a:rPr lang="en-US" dirty="0" smtClean="0"/>
              <a:t>What the NLST means to stakeholders</a:t>
            </a:r>
          </a:p>
          <a:p>
            <a:r>
              <a:rPr lang="en-US" dirty="0" smtClean="0"/>
              <a:t>Research and clinical practice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Ad Astra per </a:t>
            </a:r>
            <a:r>
              <a:rPr lang="en-US" b="1" dirty="0" err="1" smtClean="0">
                <a:solidFill>
                  <a:srgbClr val="FFFF00"/>
                </a:solidFill>
              </a:rPr>
              <a:t>Aspira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029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11 years from conceptualization to publication</a:t>
            </a:r>
          </a:p>
          <a:p>
            <a:pPr lvl="1"/>
            <a:r>
              <a:rPr lang="en-US" dirty="0" smtClean="0"/>
              <a:t>Secondary aims published over time</a:t>
            </a:r>
          </a:p>
          <a:p>
            <a:r>
              <a:rPr lang="en-US" dirty="0" smtClean="0"/>
              <a:t>@ $250 million</a:t>
            </a:r>
          </a:p>
          <a:p>
            <a:r>
              <a:rPr lang="en-US" dirty="0" smtClean="0"/>
              <a:t>Difficulties overcome</a:t>
            </a:r>
          </a:p>
          <a:p>
            <a:pPr lvl="1"/>
            <a:r>
              <a:rPr lang="en-US" dirty="0" smtClean="0"/>
              <a:t>Scientific</a:t>
            </a:r>
          </a:p>
          <a:p>
            <a:pPr lvl="1"/>
            <a:r>
              <a:rPr lang="en-US" dirty="0" smtClean="0"/>
              <a:t>Ethical</a:t>
            </a:r>
          </a:p>
          <a:p>
            <a:pPr lvl="1"/>
            <a:r>
              <a:rPr lang="en-US" dirty="0" smtClean="0"/>
              <a:t>Political</a:t>
            </a:r>
          </a:p>
          <a:p>
            <a:pPr lvl="1"/>
            <a:r>
              <a:rPr lang="en-US" dirty="0" smtClean="0"/>
              <a:t>Financial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FF00"/>
                </a:solidFill>
              </a:rPr>
              <a:t>Students achieving Oneness will move on to </a:t>
            </a:r>
            <a:r>
              <a:rPr lang="en-US" dirty="0" err="1" smtClean="0">
                <a:solidFill>
                  <a:srgbClr val="FFFF00"/>
                </a:solidFill>
              </a:rPr>
              <a:t>Twoness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                     </a:t>
            </a:r>
            <a:r>
              <a:rPr lang="en-US" sz="2000" dirty="0" smtClean="0">
                <a:solidFill>
                  <a:srgbClr val="FFFF00"/>
                </a:solidFill>
              </a:rPr>
              <a:t>- Woody Allen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7410" name="Picture 2" descr="http://t1.gstatic.com/images?q=tbn:ANd9GcT43Il488tFQ-TNOi_-oT_1DRFKZ4RG7YBsLhLL877s3ED5uDtp4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447800"/>
            <a:ext cx="39370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Ad Astra per </a:t>
            </a:r>
            <a:r>
              <a:rPr lang="en-US" b="1" dirty="0" err="1" smtClean="0">
                <a:solidFill>
                  <a:srgbClr val="FFFF00"/>
                </a:solidFill>
              </a:rPr>
              <a:t>Aspira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ups and downs of a lifetime…but worth it!</a:t>
            </a:r>
          </a:p>
          <a:p>
            <a:r>
              <a:rPr lang="en-US" dirty="0" smtClean="0"/>
              <a:t>The winners</a:t>
            </a:r>
          </a:p>
          <a:p>
            <a:pPr lvl="1"/>
            <a:r>
              <a:rPr lang="en-US" dirty="0" smtClean="0"/>
              <a:t>Asymptomatic individuals at high risk for lung cancer</a:t>
            </a:r>
          </a:p>
          <a:p>
            <a:pPr lvl="1"/>
            <a:r>
              <a:rPr lang="en-US" dirty="0" smtClean="0"/>
              <a:t>ACRIN</a:t>
            </a:r>
          </a:p>
          <a:p>
            <a:pPr lvl="1"/>
            <a:r>
              <a:rPr lang="en-US" dirty="0" smtClean="0"/>
              <a:t>NIH and NCI</a:t>
            </a:r>
          </a:p>
          <a:p>
            <a:pPr lvl="1"/>
            <a:r>
              <a:rPr lang="en-US" dirty="0" smtClean="0"/>
              <a:t>The leaders of the trial</a:t>
            </a:r>
          </a:p>
          <a:p>
            <a:pPr lvl="1"/>
            <a:r>
              <a:rPr lang="en-US" dirty="0" smtClean="0"/>
              <a:t>Radiologists</a:t>
            </a:r>
          </a:p>
          <a:p>
            <a:pPr lvl="2"/>
            <a:r>
              <a:rPr lang="en-US" dirty="0" smtClean="0"/>
              <a:t>Expansion of clinical services</a:t>
            </a:r>
          </a:p>
          <a:p>
            <a:pPr lvl="3"/>
            <a:r>
              <a:rPr lang="en-US" dirty="0" smtClean="0"/>
              <a:t>Screening plus downstream imaging</a:t>
            </a:r>
          </a:p>
          <a:p>
            <a:pPr lvl="2"/>
            <a:r>
              <a:rPr lang="en-US" dirty="0" smtClean="0"/>
              <a:t>Opportunity to collaborate with pulmonologists and surgeons to develop and operate a CT lung cancer screening service</a:t>
            </a:r>
          </a:p>
          <a:p>
            <a:pPr lvl="2"/>
            <a:r>
              <a:rPr lang="en-US" dirty="0" smtClean="0"/>
              <a:t>Validation of radiology as an intellectually legitimate and inquiring specialty based on evidence development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NLST as Metaphor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Typifies how research has advanced radiologic practice over the past four decades</a:t>
            </a:r>
          </a:p>
          <a:p>
            <a:pPr lvl="1"/>
            <a:r>
              <a:rPr lang="en-US" dirty="0" smtClean="0"/>
              <a:t>Dramatic imaging innovations paired with IT and connectivity technologies</a:t>
            </a:r>
          </a:p>
          <a:p>
            <a:pPr lvl="2"/>
            <a:r>
              <a:rPr lang="en-US" dirty="0" smtClean="0"/>
              <a:t>US</a:t>
            </a:r>
          </a:p>
          <a:p>
            <a:pPr lvl="2"/>
            <a:r>
              <a:rPr lang="en-US" dirty="0" smtClean="0"/>
              <a:t>CT</a:t>
            </a:r>
          </a:p>
          <a:p>
            <a:pPr lvl="2"/>
            <a:r>
              <a:rPr lang="en-US" dirty="0" smtClean="0"/>
              <a:t>MRI</a:t>
            </a:r>
          </a:p>
          <a:p>
            <a:pPr lvl="2"/>
            <a:r>
              <a:rPr lang="en-US" dirty="0" smtClean="0"/>
              <a:t>PET</a:t>
            </a:r>
          </a:p>
          <a:p>
            <a:pPr lvl="2"/>
            <a:r>
              <a:rPr lang="en-US" dirty="0" smtClean="0"/>
              <a:t>Image-guided interventions</a:t>
            </a:r>
          </a:p>
          <a:p>
            <a:pPr lvl="1"/>
            <a:r>
              <a:rPr lang="en-US" dirty="0" smtClean="0"/>
              <a:t>Continuous improvement in temporal, spatial, and contrast resolution leading to new clinical capabilities</a:t>
            </a:r>
            <a:endParaRPr lang="en-US" dirty="0"/>
          </a:p>
        </p:txBody>
      </p:sp>
      <p:pic>
        <p:nvPicPr>
          <p:cNvPr id="4" name="Picture 5" descr="CHI0000460_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733800"/>
            <a:ext cx="9334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Additional Recent Examples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National Oncologic PET Registry (NOPR)</a:t>
            </a:r>
          </a:p>
          <a:p>
            <a:pPr lvl="1"/>
            <a:r>
              <a:rPr lang="en-US" dirty="0" smtClean="0"/>
              <a:t>Collaboration with CMS under coverage with evidence development (CED) program</a:t>
            </a:r>
          </a:p>
          <a:p>
            <a:pPr lvl="1"/>
            <a:r>
              <a:rPr lang="en-US" dirty="0" smtClean="0"/>
              <a:t>Sponsored by a coalition of societies</a:t>
            </a:r>
          </a:p>
          <a:p>
            <a:pPr lvl="1"/>
            <a:r>
              <a:rPr lang="en-US" dirty="0" smtClean="0"/>
              <a:t>Administered by ACRIN</a:t>
            </a:r>
          </a:p>
          <a:p>
            <a:pPr lvl="1"/>
            <a:r>
              <a:rPr lang="en-US" dirty="0" smtClean="0"/>
              <a:t>Therapeutic impact of PET interpretation on cancer care</a:t>
            </a:r>
          </a:p>
          <a:p>
            <a:pPr lvl="2"/>
            <a:r>
              <a:rPr lang="en-US" dirty="0" smtClean="0"/>
              <a:t>PET interpretation changed a third of treatment plans</a:t>
            </a:r>
          </a:p>
          <a:p>
            <a:pPr lvl="1"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_________________ </a:t>
            </a:r>
          </a:p>
          <a:p>
            <a:pPr lvl="1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Broad expansion of PET coverage for </a:t>
            </a:r>
          </a:p>
          <a:p>
            <a:pPr lvl="1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nearly all cancers and applications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Additional Recent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Digital Mammographic Imaging Screening Trial (DMIST)</a:t>
            </a:r>
          </a:p>
          <a:p>
            <a:pPr lvl="1"/>
            <a:r>
              <a:rPr lang="en-US" dirty="0" smtClean="0"/>
              <a:t>ACRIN screening trial</a:t>
            </a:r>
          </a:p>
          <a:p>
            <a:pPr lvl="1"/>
            <a:r>
              <a:rPr lang="en-US" dirty="0" smtClean="0"/>
              <a:t>50,000 women with paired film-screen and full-field digital mammography</a:t>
            </a:r>
          </a:p>
          <a:p>
            <a:pPr lvl="1"/>
            <a:r>
              <a:rPr lang="en-US" dirty="0" smtClean="0"/>
              <a:t>FFDM equivalent overall and superior for:</a:t>
            </a:r>
          </a:p>
          <a:p>
            <a:pPr lvl="2"/>
            <a:r>
              <a:rPr lang="en-US" dirty="0" smtClean="0"/>
              <a:t>Dense breasts</a:t>
            </a:r>
          </a:p>
          <a:p>
            <a:pPr lvl="2"/>
            <a:r>
              <a:rPr lang="en-US" dirty="0" err="1" smtClean="0"/>
              <a:t>Peri</a:t>
            </a:r>
            <a:r>
              <a:rPr lang="en-US" dirty="0" smtClean="0"/>
              <a:t>-menopausal women</a:t>
            </a:r>
          </a:p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______________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FDA down-classification of FFDM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CMS decision to pay extra for FFDM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Nearly complete U.S. replacement of FS with FFDM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Additional Recent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National CT </a:t>
            </a:r>
            <a:r>
              <a:rPr lang="en-US" dirty="0" err="1" smtClean="0">
                <a:solidFill>
                  <a:srgbClr val="FFFF00"/>
                </a:solidFill>
              </a:rPr>
              <a:t>Colonography</a:t>
            </a:r>
            <a:r>
              <a:rPr lang="en-US" dirty="0" smtClean="0">
                <a:solidFill>
                  <a:srgbClr val="FFFF00"/>
                </a:solidFill>
              </a:rPr>
              <a:t> Trial</a:t>
            </a:r>
          </a:p>
          <a:p>
            <a:pPr lvl="1"/>
            <a:r>
              <a:rPr lang="en-US" dirty="0" smtClean="0"/>
              <a:t>ACRIN screening trial</a:t>
            </a:r>
          </a:p>
          <a:p>
            <a:pPr lvl="1"/>
            <a:r>
              <a:rPr lang="en-US" dirty="0" smtClean="0"/>
              <a:t>CTC equivalent to colonoscopy</a:t>
            </a:r>
          </a:p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________________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CMS denied initial submission (2010) for coverage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Sample not representative of Medicare enrollees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Additional analysis ongoing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Value of Research to Practice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40-year transition of radiology from a medical backwater to a premier specialty is almost entirely attributable to continuous innovation</a:t>
            </a:r>
          </a:p>
          <a:p>
            <a:r>
              <a:rPr lang="en-US" dirty="0" smtClean="0"/>
              <a:t>The engine of innovation is research</a:t>
            </a:r>
          </a:p>
          <a:p>
            <a:r>
              <a:rPr lang="en-US" dirty="0" smtClean="0"/>
              <a:t>Radiologists’ future success depends on continued research leading to important innovation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FFFF00"/>
                </a:solidFill>
              </a:rPr>
              <a:t>The scientist does not study nature because it is useful. He studies it because he delights in it, and he delights in it because it is beautiful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</a:rPr>
              <a:t>                                           - Henri Poincare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5" name="Picture 7" descr="science_square_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371600"/>
            <a:ext cx="2667000" cy="27970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Challenges to Research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The next decade presents critical challenges</a:t>
            </a:r>
          </a:p>
          <a:p>
            <a:pPr lvl="1"/>
            <a:r>
              <a:rPr lang="en-US" dirty="0" smtClean="0"/>
              <a:t>An antagonistic environment bent on cost-reduction</a:t>
            </a:r>
          </a:p>
          <a:p>
            <a:pPr lvl="1"/>
            <a:r>
              <a:rPr lang="en-US" dirty="0" smtClean="0"/>
              <a:t>Industry leery of investing in developing new products</a:t>
            </a:r>
          </a:p>
          <a:p>
            <a:pPr lvl="1"/>
            <a:r>
              <a:rPr lang="en-US" dirty="0" smtClean="0"/>
              <a:t>Declining grant moneys</a:t>
            </a:r>
          </a:p>
          <a:p>
            <a:pPr lvl="1"/>
            <a:r>
              <a:rPr lang="en-US" dirty="0" smtClean="0"/>
              <a:t>Tightening academic department budgets</a:t>
            </a:r>
          </a:p>
          <a:p>
            <a:pPr lvl="1"/>
            <a:r>
              <a:rPr lang="en-US" dirty="0" smtClean="0"/>
              <a:t>The folding of ACRIN into ECOG-ACRIN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Challenges to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Rank and file radiologists’ views about the value of research</a:t>
            </a:r>
          </a:p>
          <a:p>
            <a:pPr lvl="2"/>
            <a:r>
              <a:rPr lang="en-US" dirty="0" smtClean="0"/>
              <a:t>Consistently rated among the least valued of all ACR activities in ACR member surveys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87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Research is the funny old uncle of radiology who the family mostly keeps hidden. We trot him out for family reunions and sit him in a corner where people can stop by and visit if they want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               </a:t>
            </a:r>
            <a:r>
              <a:rPr lang="en-US" sz="2000" b="1" dirty="0" smtClean="0">
                <a:solidFill>
                  <a:srgbClr val="FFFF00"/>
                </a:solidFill>
              </a:rPr>
              <a:t>- Charles Putman, MD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9394" name="AutoShape 2" descr="data:image/jpeg;base64,/9j/4AAQSkZJRgABAQAAAQABAAD/2wCEAAkGBxMTEhUUExQWFhMXGBwZFxcYGBcXGBcYFRcWFxUYFRQYHCggGB0lHBcVITEhJSkrLi4uFx8zODMsNygtLiwBCgoKDg0OGxAQGywkICUsLCwsLCwsLCwsLCwsLCwsLCwsLCwsLCwsLCwsLCwsLCwsLCwsLCwsLCwsLCwsLCwsLP/AABEIARMAtwMBEQACEQEDEQH/xAAbAAACAwEBAQAAAAAAAAAAAAAEBQIDBgEAB//EADoQAAIBAgQDBQYFBAICAwAAAAECEQADBBIhMQVBUQYTImFxMoGRobHBBxRC0fAjUmLhcpKC8TNDov/EABoBAAMBAQEBAAAAAAAAAAAAAAECAwAEBQb/xAA2EQACAgEDAgYBAgMIAgMAAAAAAQIRAxIhMQRBEyIyUWFxBRSBI5HBM0JSobHR4fFyogYVJP/aAAwDAQACEQMRAD8A+bd3SAoZYbBEkKolv33pWUQZe4WLazcYT5UA0L3fUBJNYx23YLMJ1+lMgDO5ayDMTGlBhALnFoB5nlWoFgr3GIBnf71jWAX7O5miKANa13ogC7GmkzQCjmJc8qxmDtNEBRdJ350aQGw7CcQ0yGllDuMsnY5bEPA9lj8KyA1uFPb1inTFPPhtJNY1Fdy3NEDKzZoi0QNgz5UuoKiym7bFMKwdxTIBrsPhiSB1rns6Uhwb6WAQurHc/wC6A/AmvLcunM23yogC7VuBEfv8axqL2xCW4019fjWswHxfFh9jpRMxDebWsKzpxEjSsaykyTpWAWixB10rBJF0XnNYyKXvpO3zrMNo7cZQNAKCA2CviPIU1MW0VrdA1gfCs0wbFn5vyoUHUEDiBG4rUF0EpxNG0oU1uZOwvvFYQCK2p2bSQFoUdQNNcg+LblTRQJv2FzjWqUQORWMbTDzmBqFHUnuD4gS3qd6CGY1WxIA2ApqCKuI4wLom9AFiV3J6msArdzqOlEDKmRmOlCwUy9VRfabXoPuaGobSvcHvYoAwoj50ysVsHdyd5ogPIhNF0Yvw9lQfFvSux4pEb6EzG3WgmjSV8ATNpVURZ1TWYyLlAG4pAnHM1gs9hrY50W9hUtw3CWy0xuKUeIxwtoxJ94qMnRaMUyvFIBrGlOsgk8a7AN0ryqykc0oUVpbmmFo2FlaiXjydw9iWE1kUYVib6qp1EATvuazMZsAGSd/lQAUPeUc6JkCYjGDlWqwSdAT4pjpqPSmoWygAzT0hCy2hpWMg2xbnelYyVl1wKqmPapd2xqQC1009E7om945Y670NKsZy2AilUJBNm1Iikkx4okLDE0LDpbLGwjKJNDWg6GiNq0d/vW1A0liOVb3zR5NdBTYkjpBpHEZyoFa8xB10ptKBqbAHc1RIm+QizjyNxNCmbUjW3LwHsk+7SufUdfhoGfGkcjPXWg2agS9iHiBFFAd9gDEvcbcmqRoSVgy2utNYlFnc86waItbogaKVt60bFCVSlsaiXexsdaxrKCJo2LRUbcUdRqL8KJ3FIxkQugAmPdRQGgjDjahIaIXdxIGgGsUlWUboFuYjSmURJSAzc1p6RO2eaayMFWlldTQYaPXLcVrM1QHinBO0U6QkmDE0QGlGMBHnXLpZ2a0RXGHajpNqOLcBNDSaz1w0RWUMukk+6qIUpuXdKIjZG0071jHWYDasY531YNlTXBWMeJrGODLG5rCnASNqJmmRKHnWtGpl1piKDVmsln6msFuzjgDegA8kRTBoqe5BrIDZFMQetFxFTCLl3Sk7jvgAuNNVJHFWsGhiopLHSJoIoD0XC4IoUEquXjQ0gsHZyaYU9nrGIEmsYkFoWGjvdVtQdJA2DvR1CuJWRRTFplqGKw1FhuUGgkgdKFBRWGIMiiLRxoO+lYDRSUPrRsFEwxisHgrFsjesA6VrGonm0rBIZaNgo9cSKKZqDhcApCmxx7tY1lecdaxj1wVjUVgVgUSzKKFN8B8q5InFDatpka4nBcb+0/ShSCoz7HgG5n7/AErakUWGbLFQ/wCXwpHIp+nfc7+WPQ/Kh4iCulOrhG6fOt4q9xo9KjpsEbgfOt4oz6aKO90OZHwah4j9gfp4kXUchPpIplN9xZdPEqK6fvt8aopkpdO+xHMR+nSmVMi4SjyiaFTzitQtok9s9ZoGoqy0QHBWMdFs1gHbsDegrC6IsaYBBmrGIC5WoNnmvGtpNZK3bdtqDlGPI0cU5h+F4K7bg+/9q55dSux2w6G95DrC9m/Ij+eVQeeTOqPT412DE7OgRpr1pHkkyqhH2LLvAgNYpXKQdC5PWOGDpU9TG0osbAgbihYaKWwEjQaVtTMkUXcMF3Io22GSOPZB1BPuH+qKkTpMEuWJP6j8BTqdC0dbCAjafdHxo+I7FcLARgTMCR8xVvFE8JlGLwOvnG8fWq4818nJn6XuigIy6Pof5tV9mcKsiblYJWXFExJ7lYBSRNFCs42tHgYrNbkx5QTsK1pchjBydId8K4GXIJrky9R2R6GDo9tUjU4Hg6KQIJ9B965XLUzujDTwaDDcOIIHdj/yNbjgLVchgwjdVX3TQthSRY+CJ5yPQCg0FFN/DcqzDQKFVf2qTHqga9adthlHU6/KlszSKWwg/UdKwEiprImFX3nb50yGbBismBr6D6msSaKWtNvGvqKxifdidoP19KKYSt8MOQ1PuFMpAopxWGBU6a08WLKIsXCm5bzTquhHUDeK7oS7Hj5YCjEIAf5rVUQaBC1MA6rVjE0oGBi1FGsv4fg2uuFFLkmoKymHH4k6PoPBezChRIk1wSm5M9aGKOPg0WH4OAYiIpNJdy2GmFwQB2iKMUZu0GHDGZ36an6UaFIYrDvEeFR5Dp60HEeMkVXbJKwWJMachy6UslJrkdONlN3DIsZiBpzNK9MVuxblLhAa3FJi2hfzUeH/ALVO0+A/ZS2Cdj/UMD+1fuxrV8jNETYB0tqDHPkPfzoMK5BbmHGaGJc9Nh8KyGkiF1Qo1IHkNqNEnsCYk280eWvTajpZLVuUqBpBnyn+RQKEwsn30THb9jQ6U6BJneCcOHcOSNda64cWeXlVyoz3EuCljpHoftFbx2ikeljJbiXiXDWtakadd6thyqbObP03hrZ2BLVTmLAAKxgNjToBueyPDMrKxG6Aj1Ima4uo5PU6KKUbPpPD7QgabVBHY0HGyJmjKjJbHrGvLSYpUOwsW55/ATTpWLdEWsk6FzHLQa0HF8Nm1Jb0BvgoaDJHLWPpSPHuNr2sHNhMklQSszzJgyN6m6q6KL1fZWtzIMz6SCQBpA05UjdJNm09ijFYdmgtoNwnWf7j9q2m3uFIsvLoANOsbDyo6TMW4+4FBA3NZRBKRlMdicrCDPn18gKpFHLOUnsLgXbUEiSSSdfKmlJdxI42EYPOGk+XOpyo6EnQ6Uag0gAllpk9wEuEuVS4I/SfltXVjlszjyRuRnuI3MwDR/Odc2pOVHbHG1EVcPvl+8ttrbysddYIEgg+tdMlpprknKNxlYhw+Ha40ICT/N67jwUP8HwbL7ep6chR2GCeDdjGIDXhHMAfQ1B599jrj0q03Jm0GFgplAGUQY8tBUsquNnT0+0nE0uBWAKlHg7ZB91NB0/k0DI6qxtGvyFZGbL7VgnmR0j7mjS7iudFd7DKP7viflW0o0ZsGdARuQR5/alpMqmwO6BmGpIbwnXzBH3pHFJjq90wTioAu2SR4c4GuvkPnFTmvNuaHBbxK4Jk9Z068qeWzsEeAG9i/pHv61OwMQcVct6UdRNptiSzZQGSZJNM5M0cXcZW7anyFJZXQELhl8tK1hrYMVAV0orck0QnWKwEidh8qXI6H966cb8rOWa8yM+PHbJiuNpqR3X5QPh+DXujMy5MxvlB295iu/F5sm/COHrMjhDSu41w+GVVAVQo8vvXSzy0iGJcRpRVhbSJcHxlx7jhmJM/fkK4oySij2p41ZrcFaLLyB+8bVaEtcaOZx0StDjhzcjUE6O2UbSYWzxWs1Wjy3sok7/ahrMo2AYvjja5QdNNKDnJ8AcUhfe7ROsZxqdoM/8AqtLUiaasI4fxhLnMTz1G4oRezK2dxjA5I5GaWW+5RS3Yl7RY+e7AOuZY/wC1TlLUxo7Iv4nePhgMfMDT40suQJ7CTiGMyjoaVJiWJ8VjfCxnXc+gqkIWzNozNy+ScxJHlMDyr0owVUkedkzNPd0F4XAXHGZSfSWBn1rSVcoEcuruEYfF3rLANJWYg6kH1rmnCE1tszrx5JLng03DcWW357ftXNHbYvkaC51/nzrNgWwTh1JW5HRo+Brox8HLkXmRkEdkw/hBknKOoJ02qdJz3OuCqIxwdsKAp5AD37n5mu3AqV+55PWzUslex2/ihsKuonHKYLM1TgW7GXEML3N3vVHhYww/tJ+1eU1o8rPosc1khaNjwjkY5aH4VTppXaIdWqVoMQ5WYef11pZKpUdGN68aZH8xJg0jkOkC4zFMxgCfpUnb4F2XJxsEQsuwtrzYkD61VRa5A5RoxfaPiuDWct7Pc5C2J+LVdY5y44+TjnmwQVN/yEPDuKEDMFIB11P0pZ49Lqw45+JulsP7PHzliCTGmu/pXLJM7Ekc4dauYm8jkZUUyBNDTpVLezW27NbxZPZiSB8vfSz2aKJJpmD7QPqWq2NWznbEj3SE5mYn46T5VdRTkCey2LeJYJ1sZRbXx5WNw6tpOi9ASflXZgnFo8jqYy12aTsl4LUtroABzJmlzuNchwYpt8bBlzh5cljEkzEbf7rzZK90evBaNmVYa0A2mo+FSXI7dhSMegApkFHlxsI8HU6e7euiHBzzj50L2uLE+Zb3jaoqFzor4n8NyALzaxOg/hr2Yw0qj52c3KTsgonambSEqy+ysUkmUjE1IAOjaq2hHP1rmniUkd3T53il7oY8JvFCLZ3Xb/JeorlxtqVHp5oKWPWg7izZX0I1G4+9P1GzD0TUsdAWKtmA06jWd/dFcsk+S1FT9/ly2GHeNHiKyRPlsKMW09idJvchY7GsZe/cN1iDBeWUEyCGXl1BiuvGnds5s8k1pijF8c7NYlsQpeHVRC5FVQFGwhR867ZZopHmLo52Tx3CmCDQZunP5V5s8jlOz2en6dxiG8N4PnAV5tkQV+UgztUW/MdMlpRueA8KVAdNiPnVIxOdyPdoE0PQVLKtykPSfO+I2hJDaim1OlQldmK8Hg1vMSPeOWm2lVcpRVDQSe7NNZ4e4UDSBt/DSJsbRC+CzKRpGu3T/wBVRbiSdFr3dckgE7/aKSW2wqWrchcQcx8N6lQUmBYhiBuR5GmSGFTXJbTbnTxYmWMaDljuwBPqeg/gqvTx1ZLOLrJaMOlFFu2Ca9FujyUrdlpIWkk7KLYoxl4SI2oxV8iSkPu9pUrK2FYfHhiqnRgfA3T/AB9DUM2F1qR29L1Nfw5dxucR3luSACp8Q+tSyPVBP2O7prhkd9yVh1IjYcuZ+VczkmqZ05ItPYaYNsgHhgRt+r31lcexzuOruEveDCVn4wfQ11xkqEqnuA3eF5/aY5fgTHnRlFPcdZGuEJuLPYsyBHXr865c2SnSOzFByWpibg9m5iL4u5SLYPPnHMjmKSC33BlkmtKPoXDzGkef+q6Ivc5pwpCzjAkHoZrnyDwVIxPErE/T/VTUjNCteFG3DofgOfOqubktzadL2CvztxYk/OPqKS6KJphKC6+xCj/lrTKdAcL4LVtIknOGc+0SdB5DoaF2xtLSplKjXwnTmsz8DWEBeKk5fKmiCgDDW41p48iTS0BKEnbQdK78UNCPF6jJ4j+Ecu3QNt6tVnLZTeXrvTUCTKmWtsarHQHQ0iaGJqmtZsK5NBwnFC4CsasI+HOuR43uj1MWVOpex3hyZWYEQQZmJ1rlUaPWlPWrQ7sD9ROvIHc0VEgztzLtkM/4/tRW3Yyj8gWIsudFtOfNnCgfOg7fCKLTHlgtvs4GfNeIkbKsx/5MdTSqC7mlmfCH+Fw2VAoAEbennVlTJ2kEW7UNSrnYWU7Qt4tZ122+elJOI8JWjJX1Emetcw0uAHvTm0ELTKRpbhVyyGGopgx3JWuGWt8gPxoDE8ThUCnKgHoPrRDe4JbtLMbURZkMfbBEb0yJuQIbIA8gI+NXxcnJ1M6gU37oA0rvSs8axcLpJqpKwk9TSSdDo5eUUEgsNszypwIMC5hB5VJsokE4U5HUqT50OR4PS9jSOgVw0mHE/wA9elceVeY93p5qUKGNgz7PxP2pLsZxSCbCAbmT8KfTRnZO61LKAIirG8QW2JJFQnk0llByI8C7QJelF9pSATyg7e+qYpN8olkx6WPbkzPQVSt7IKuBbjLs7+dTkVjEyOPtwTUJRKPczuMvvnIBgjYVopdwU2R4bxwkkNuNDVJ43FWjQl7mlwmMBFSsqTu4gHbemMC5YOtESQJjHAIjY08URbBcW4K124I7nm9ZPagTLyrsPLOJYjWg2MkQv3wKVKw2UXLs06F1GlsWIE1JsvpI3iB76yVgs4NBKnajQUzW4Fs+HRtzzHLnUM0e56XST2GFgADz+lc9I7uSTPB02rJj9hdxvieRZqWWdcGxRvk+ecQxF/EEi2pYdeQ9OtJCEU9U2UyZXVRNj+HfBmt2rhY+IuJ9wFdEZatyLlXJtk1qkUc0rTsBx9rl76ScR4yZk+IoJ86i0WFB4fL5oqTixkzLY3Bn8xcFvbNofr866VNaEmRaerYY4XE3bXtiV6j7ioygn6eR4zkuRvhcWrgEEH0pd1syqd7l+IbTTaixGxbdblTRJ/IHiRsAPf7v916WCNI8XrJXKi+za01qre5zRj7kbrAaCgk2ZtICvKDT1SByQaxpS6gaWOvzJYb0NJTUykuee9EAcLQidtKS7ZRJGn7P3VawAOuxMR51PN6Tu6N76RpaPTePpXKeknRY+gmffWoEnfAmTgRxD5nJFsH0zeXpUo49T3M81KkOUwFtBlRQANABVHFewikyqyWQyu3TlQXlKtakMLGKBO0HoatGSISiyril4fEUmSaNCJkuKtrPrUbLWZDjPGW/+O3P+bDz5CnhBPdmyOnSKcENqkwrgdYfEbddvkayEde4PicEuroe7YbxsT5inE1exCxfcCHII5MPvU2Ui75IWnl9ddapjQuRpIvuWgTmP88/pXow4PEyvzWC3rsmOVVS2OdkGA9aIKPHDayaRyHUKKbt+NBQSs1l2GnlVG6ANcLh2bltuSYA9SdKmyscbZYtzClyly/LnwqEByhv826A8hvU9cTth0OS1qW3f6H9nGWbfdWQAjvbLaER4Xy+I/3SDpQlJSgdEcSw5a+dvoaYFvFH80865EdU2EYi1mIGup29KLRJypWgm5jERZJgDTyEdao2kSu6Fg4wIua6AjL5gwZj3ipa+S9cFd7iqjJO5jMeQnQUNRWMex3iePyDMsSPmNJrZfKrKYsalsAY3jCmACM0bAz8+dTnurIOMoMznEcdOnPlQ0gUt9zHXbwVmB8RG4H7+RrqUG0iUsithmBvuBGSVGobnrtIpJqPuaOtoNa/dKiEEjodd9NaRSjYXjkt2yi7xt18NxCpPOZmBpr76roUlcWStp0w7h7ykMah3OpJKATgbQlidAOfLSq4oNs5+pyxUVQLi8RO2016UEkeJklZ7DNG4rSYIhXcgCajqfBagPE3hTIWQCbWszT6ielmrwHC9AzwqaEkkAkc4B1+FJKdHZg6bxOQYYY4m8q3CPyi5ittSDnyhgsAasc0anlXPGb1We2+nxRxqMedrvt7ms4PwRRewzlEvdzZZrCgZHuQbYC3E/uVi2p3qkbdbEcrilJNuLbpu7SXuv2ox2OF69cxGMfJZey6zaUZSFc6lVOszv6zUG9W6290d8cXhvwn5v8ABLnZfPya3heLDBGVjDDfzO4+dJwzmfyMsaSywGy6kiNyABI8poT82xJSURDhOFHESbjtlB9kEx51Nb8jOEEtxwvBbKzC7nfmfWjW+4U12B8XgLRnwjl/+fZj0p2MtgDiNqV3JAiPcd6zfuZJ9jN8V4XmEljk10XQTHLnFJrrgMoW6YFfwSsmoJiIk7yQPXYCtrfYTRXYutcMXeBB3IM8tNaGp1uFx3LVUDTy/k0r3BwVpf05RPpQS3Ecgbi+B7xdB1IO8T51WM3F2I46ke4Xhzt6ftpRW7s05aUH41Gy5F1E+I7wRy8q7cSPM6qTlwDWLEAg1Zvc5Yx2IqQN6zATvXJFTSHuwQsJogsrIA50TDh8baxCNdxpcO5yWWtkQqoIMWuctIJrlclJeY+ohjljnpxVXyG4IX8OoRcQWC3EXuu7gMXKnJnYdDMUFKUOC7hiyt3Hem7s13HLzYa1ZxihzF5i4hFBVyLZAAMjRRAHrVJfw0pfJwY0suSWCVelJc/Yr7QdmBjbv5lLguW7sl2QgtbJEIWSZygAA9INSlBylqXDOqHURw4v0841KPF7J+9MS9jUuAvYJzZC0Ab+ESTO0RrQS1boXLFRXO3+e/Y2OEOZY5gRpueutDTTOGbCsKgTwqsLqT6n1pKK+o7ibmYCBrsOVMlYI2hVivC4GnTruNBQadl0rRXiLCEc9d55x9K2lMeERbirdsmMuka/HlNQkqdFVC7ZWMNbEkDoNvhWS3EaoEvsqrGUb8h1G/rTJe4k+Si7HhKk+cwNRMxRoiwW4uumx11+nnRoWjy2zsNQduW9Mot9ibyRXIPxHitvDrlU/wBQxHMQN56V0Qx7M5ZT8ysSJi7guLcTxEghhBKtGxj70+qlRT9O58PY0TXMygxuJ2iqQZ52aDjPSBXFNVsidmkYUVXWA9ayMwG+9UEsfcPwWLUaJbW3bBAvXFUBVZicwZtZmToJrip8s+tU8bdJtt9hhgktpdsvisX35tg3Ldu2GZWcaJ3pO/LU6xQeWMe9mXSZMiShHS+G26VPn7HfabiJxnDwe7i933hVgc9wsAT3AGwkx6Ci5a8e+24uHB+n6iSxu1p/ZV7sWWsbfwYHe4eybzq3htFkuW1ChSHdDBldSDtM0mpQqMdy8Yy6mL1N88bOP/tQu4RxPu3uoEuh7loKtnLIkCVYtu2g99C9IZw8Vpvs9/pfPBf2T7TMhNvEDXMSrjSAYgEch7VB5Eq9iT6GeXVwmv8ANf7m1OMR1DoZB6E+8+lNGpcHnVLC9OTY7ugdTI184gRpWeJ8oeGaP94EuKonr57naNeVLuuS8ZJsqsWi2Y6nfKI84JmhsyjmrpCjioBY9NjPvmPKYqTjchnl0qmBfmGNonQEQZ10ExEczRUdrIPNbSALuIlTIJynpIIjoPWaZR2DOT1UD2nhvEDmkmYMdBpz5UVwI37BIVbep8THZZ2nrR2iRcnJ8A2NxzBTyPly5VtbF8JN2YziN0m6OZj612Yl/DOPPKsyo1GItNZs2GCqWYwFmTqBodZ1g1J7o68L3dh4xKsuUsVuDQ2mHiQCP1fqGulNB1sS67Ha1opRSaqecolN++oEVjU12Yvd5p412Ju+6IpbJprQNz6HxzBWmv2rGDUZnUrdthiyI/PUggN/lrXFkXm0wPremlJYpZeoey4e1/8AQu4l2YxVi53dkju4h2gIx08QZ2/Seo0MUJwcFS7gwdTDNOM5S29lv9DtsSMPgbam+4Lt4LhXr/YCSwVQG8WxmhenGre4+h5urlJRW2zX+9bWV9hsbbsWcS5OaEdluHKSrewAEOpkEE9a2FxjGTF62OTqJ44P3Vr4CeBccxL3FQix3zWA9knKWuXNcpJUaHJIy6UYTk+Ero3U9Ngjcrlo1U+aS/7FX4n4RUfD4gd3ncFLwt+znU6+HfQ6SelLmhaD+MzONrek6V/4XwJuBYopdEE5WBWJgSwgHUgb9a5sU6lTPY63DHJjdcrf+RoOIplvZrFw5kHjUc51MjYjfaujVUqifPvD5Nclz/kGWcaMQNfA7RKkaaHUg85FPtkObTLHGr2JXrb23aNUJGx/SBBmNqXw2nsHxovfuJ8ZdO4BAILSRqBKgiP7qOjuI8re7A8gZ18Ld1O3OYMH4UNO+5te1nhw9Nc3hXLB1knkvwijXuHxWU4i6qJK6kaT8pA91K2kqRoqTe/ApS/Lc9dzUW+5aktkD3nzPr/BW+RlszPthWu3iFG2/QCTXoRko46PNeKWTO2uEabH4UMbNu7madLQtspdNBMrG0xvUk5Lc7NEZVES4nEXBdbOSSoNtWYbgaAqeZHXWqPgTTHJJ3wv8ysY1zux+JpGmWxvH2iiBbz1oUVbo9YvkHr5U91wc8scciqY3sYlSNNDzmmjNf3jgzdFOG8d0bzs52gvHC3LeAVLbKe8e43iUK6EMsnaIBBqWN6U4xPT6hLNJZMr1X5VX3zQXwy1bXCJihd/McQcqLS3nJYFWykW7YPi30mtzDX39mdDxyj1DwtacSXmaXP37fsXcYwGNe13l/C2Wiwytt3iZT4bjMdo1hVNJNZWrkuxXBl6NT0Y8kl5rXs77L3+xFw7gqMVvYU22vW3t97bhhbyNoxZnPiWd9OelDGm1cd/gfqk4Sqacbupd9u1BmPxqcPLqLa/mGdmTNlbuWbQhdPEhWdeUimb8O6W/wDoSxf/AK3FTl5Xt/5Cji/DcTbtMl1SbSOLoYA5SbqCSGjzHzrnkpqO56eLLhyZPETT2arvtfP9Ac8EvWbKXLgI7wZrYjdQYYEnZhppzB0oZMTrUbputi8jwe3L/oabifFFW1ZuKFdWHd3coJZl8LkLebUMDPxq050k0+Thw9K5znDfbde1/K4oF4fiC2a4CGRGIDTHh3XODzjf0rQ33RHqen0NRq21wu1Bn5+ULWyDt7PPNsKfW6OHwt9InOPOstrBnXQa7UNdivBV7FF3E76mRvHPSJoOWwNAB+Yk6n3dOk1NyvuW0b8CvjfE4OUe1EHpJp4Y9W7Jyko8C3BYzcc+vXzo5MXc0J2qLMTdZgxRWhB4zB8MmBJ8zWx469Q8nJryorwtu6tu4yIxBWLjRoobWPlvV6unZJXHytbsDw+MZHVkOVgR/CKZQSW4XmcnUduzPpFi7cxdm2NICy0BCiLJUZ88TtsCCOtTSbHqGOVrvwZTjXCCl10FqTCsr2yzW8keI67bTvpBpndXZJySl5Y7Cy7w911KkrvI1EVJZE+DphKEgbJT2Ppp7FttCdACfQTSsqnR9C7OflDltYY3gWJe40QVsr4lAUSH1Ex5Ubi3w/kzlOMLpJUqXywTF4q5fd76sq9yyhAi5CFklWUfM89a5Ztu5pnrYIY8aWFrnnvvW6DuH9tMRaa613+st0QQ3iCGIDrb2PppTY+pbbt8nN1X43E4QeNVT7c/Q8/DbFrbw95luI166yIlsqSVckgF13yzGo0FXwJRi3e7OL8ovGyY7TUUm3v/ADr5+xB+ImEytZuxmPiDuA+ro5DSXadByG1Tkt+S/TzvHLSn5WmltsmuSD9pL2Kwvc946IEJFuFKMLUaBvaGgkA9KM8jcdLB02LEszyOK37/AH8Bva172NtWcVbBNtbcXAHJ7q4gAZimySIiN6GWbnFSN0WCODJLDOtTd+1p77GcucSHcpZYHMhlDyI5gkmoN6o7HowXhZ3KT5VfZ7h2JVLisy50kF7ckBwORipxk4nRli8kXTp1s+aHyXcO9ssr21uhP/sNxGUloCSvhuKAdyJrsi4yVpni5cGZS80W17qv+0Z3jFq7ZaO/tseieMDYxMQd95rNKAi6VZN0pR+xG9y5zuGjqT7Ef0ait5HXwty2wF4ukgMIBLFWEiJMHSnel8I54YX6nK/oZcLS0Ve4cKbiqC3eXbrDWQBAUAMZI8PzrfAzgtnXPwLGspcuNDmzZdicplsoAnWI56ATzFPrXsSfSSpyv5GOJ4rduqbFkI1oMCGyeIhVVVLZ/JZ2nekdJblHzaaLH4Wbdprt21rkRUUAIGLmQxAIZzEg6SJE7Ub2o2mMpXy6EXE8L3LhFYNAWYIbUgTPTU7eVMvNuyb1Y9kPOzeMvKTbRDdtsCHt6wVbQwf0napOTR2Zo41FS4aHOLt38Pgb+RWtqSCA5DPliG9nRRqfjVccKVtnldV1KyrblftYr4RdzWwORWD9K4My0zBB3BHOHIhaGA1BGo5of2pst1aGhkktrNH2exK2r3dwAlwSNBoyCd/NZ+FP08m1uJmtu7ZmeE458M6XUEsvLUBh0bKRPWKEMlS2Pqs/TKePT3/oba5hOHY4I1m93GJe5DZt2JUFiEzeBZmruGOa22POh1HU4W1OOqKVrs1/uZrjODSw+UX7d0EkKVOun9y8tZ+FceTC48bntdN1sc0Yqa0v5Fy5rbC5bJVwZBBgyNoNCGSh8mJSut0+V7j2/wBpfzNs28Usmc3eLAcPAGqnSDAmImrSyJ+r+Zx4elWOV4uKpxfFf8drM3+WdCWtuWBBUxyU6HwnUUfFT2ZpdI1PUne/DfC+F3HvAu0UWBauAC0CFZWQkuGuHOwIIIIUjedqZNLyXsc8YTn/ABtMk993txxyE8L4ZYu8SWyqPetSwykhHIy6mZ2G/UihHHFT0rgp1HUzl0yyycYySfG65Q57S9lsLgmYeK6GPhAYZkLwUVtdNjBO4mafLihCRy9D1ufNC0q/ayl+B4Z0EW7ieJvGrrdlUX+oAv8AjI+dL4UWuCv6vLr3ae3FVuC4rs9hZtLmuW48F6VOrEEqykiBPhEedF44mXVZ2pPSn3W/YzHaPCWrDlUZmAj2hqZEkiNIG3updHmqI8c1Q15FX1uEcExrqFC3jlba2oDka/2sCF9wrJtOhcqxSV6V+9oZ4vDXryX0ZTmITICyl27ti5BUHQsDOgjwiqq6ZyOeO4pcb3RlShtC4roc2QrDyuQtGpB1kDYdaRPzHROGrH5Xt7sZ9n+MLhsOqove4i6zHQeFFGUAkjU7HQRVZdzznjbcFLdPe1wdfE374ZLt+2gUEsAQAo3jTUmOU0N2/gq/Dw4nLlrZtGRSYLCSCYGn6QdNKtKr0nJj1vG8vNtL9j6D+Hh8dwTEhT8zXLFXI7PyS8kXRr+LYPvLdxD+pCD5SKu+aR4bXufLezbQpXmrEfb7VzdZHcrge1BV05LhPmr+4+FqRbxr9hm6lsMsbaZl8OjAyOvT6Gp45aXZTIrFCbCaD52PsFslZ5bc8qzdFEvghiMKH12I29PtTQyadiebBHOr4fZ/BfZJA8RmPkKnOm9i0LUW5OyL2p8QrKXZgku6J27pBBmD1rfQya7jvg/aDuSA1q06zq2Re8G3sk+E7DerY82nZo4+r6Txd4ya24bdGv4XdwGI764r2bd7OptG6sOpG5EMM2bXQbE10wnCVttJ9jxs0epwuEHFuNO9L2FPabE4XE4pb6X1OhdkZChPdgwHYN7UroI2ilnKEpajq6XH1WHD4TW10t759jI3uGcQupcxao4QMxZkGW1BOpRRt5wIpnUldXH/AEIpzg1i11kWzWzTXw/c0OIvcTw1gd6WW0SHUvkbMYDDKzak6DTyqDWSH0d2NdHmeyWpbUm/6FvGeC8QxQw5cJdW4A6NbVBkDb54AMD4VWUMraOfD1HR49elNNOqf/IHa4eOHX+9F21cKaBSrjNOjx5r60N8crYVkXVw0KLVhptcOvYs4m3euBgQxthYLQPEVnkNN/Oqa4y3s4dGbFHTp9/kUdo+HPfxFy7ie7w1ppZWba4i6KQFJzOREijoeq0COdLp9Elq34vYK4P2dthSzHNbJAUK2V2Q7kgaKNdpmsokp59C0Lb4XH0hd2g4Xbw2CcWx47rKmYgTHtMFHLQRTx8u7ITnPO9Edl7CDhiKhRXXMsHMIJ+AHOoark5HsLDowxgvaxl2VxXdX7ZOxOU+jf7ipyfmD1OJz6au9H1i4mkxvofQ12vbzHzCb3TPk+Kw3c4+7bAhWOZfQ6/vUOqjcbHwOpFuOsyU6GU9MwkfOuXFLZ/zOia3QZgHLW1J3iD6jQ/SkmqlQVK4of8AG+ztpbRddDGnSTQhG2ejH8lmgt9/s5wD8Pr2Kwy30dFzFhlM/pJGjecV1LpNStM6I/nMcXWSFfRXi/w9x1sE91nH+LKT8N6g8GT2O/H+X6Keyl/NGaxOBuIYdWXrmBFS3XJ2rTPeEk18MhaWPSlk7KwVbEWQUUwOKfBApRsDg0zjLpRTFYTguKXLSsqqjK4hgyK0j1OoqsJ0c2XAsjUm3a9nRfhO0t+1dFy1FsQFNtZyFQZIytMA+VUjladpnJl6SMoaZ7/L5/mH8e7ZXL9l7eRlzmTNwsBpEKCNB5UzzOezOTF0LxT1qm1xtRDB9uHtqn9ANdRDbW6bryFbcREU6yuqQmXpJTk23s3df8mcTiL52d1S6zCP6knXroRJpFp7nXPxZJKD00OsTgsTjTm7lbS+EB/ZhVERH6usxTJW7o4vFjhjpcxvw7sXaGXvibpXbNOUeik10Qi13PO6nPDIqUa+e5oEwiqIAgcgIgU+k5G3Rk/xA9qwn6QGaPOQPpXNndbHrfi8alcmUdlLKA3rzqT3FrMrA6KzEqoZP1A/KpYuG2en1epyjii/V/oILoMkxDTPoSZ5+tTb3Orw1CKj8H13gV/vsNbfmVBPquhrthvj3PkOpx+HmlFdjEfibgu7vWMSNicjfIj7081qgQTqYFxBf6JPSGHuM15kNpnZPdWS4afbURo0j0cBvvRyXsCBuO0Riw3nH+6aHqDN7G6/D+zlwGHH+E/9iTXpYVSo4crTkaAbmnT3EfADjsKjSHUMPMA0kUtTsrHJKCuLa/czuO7FYS6x/phSea+H6VP9Pjcmmjvx/lerxxtTf7mfxn4b280KzQeU/eKk+jgp0dUfzedxva/oswv4b4cwGLz/AMjrTrpsV13J5PzXVNbV/IvxP4U4cjwvcU9QwPyIp/0mM0PzuePqSYkxH4VsPZxGnKU/Y1N9Cu0joj/8gT5h/JgNz8Mbw/8AvSPNG/el/Rv3H/8Avcf+BlF78O7+gN1J8lb70F0bT5C/zcH/AHGW4X8OAGi7cJABJCwJy8po+A0yGT8vN+mIe3ArWFVXt2GJLZeTsDEzmJ0FOoKrRxZeqyT5Y3w+CLCTvV0nRyuRMYWilQG7IYiwAJ5UGDejCdvNblogaBCJ66zXF1EvNR9B+Hj/AA5V7lPZ3FKue14ZfIwDiU8BPifyWS3nFJhezTO7qcVzUneyfD3+kLuJnvLt1pmXJzbTroY5Tv76g5bnfDH/AA18H0D8P7k4RR/azr85Fehh3xtHyP5SFdS/oH/EfCd5gHO5Qq//AFOvyqkfSjzkvMZLAMLlhfNYP0rzJrRkOyO8QfhZ8Uc2SD/ytnKafKttu39RYs3fa2+vcCOZ2nyo4+QzPpXZtMuGsDpaUfIV6XDRwvljTnWfqB2I3VrcTTDygVhBX4UZepDRexC6YIrTdSTDHhkwBIPnWycoC4CJijN0Kkjl1xIkUXLSZJshctqWkx6UwAbE4cTOmlBmTAOM2ArZl3OvxpJJD42CNhQ2XOZAExsJoRjQze+xDEOF1kf6HpTOSQqTfYE77MYQTJ3OgHu3qcsnsUUEgTG2ZgkyS0DpA8q09nH5NHuY/wDEPC5RZbl4h965erXD+D3vwU71x9xL2VxbJdvCYsnDP3xIG2Vsok7eIjbep4dos7euUJTjF8qq+7QqnSuXuetJujf/AIaqfy7zt3hj4AGvR6b0nyP5nbMvod8YsZ8NdQ80YfI1aPpZ5T2ao+Wdl7v9LL/aa8/qY+azqxPyllxu7uEnZXJ91xf3FMlaSFk6Nh2n0W0szrJ16wK2Gt7GkfV+AD+hbnoPhFei90mcPdjC423rWydjI5cP1rS5T+TRKb30NafZhiRxFuR762RbfuGD7At4ldfStke1jQV2Fm4Cs0cnF/QqW53FJK+Y1oZN4mT3BTd1E7g/Ghkl5TKO4TeTMDygzQyPysEOQHiViQuvIxPyppXQ2PncGuooQFjqAD6+VSk7in7DraXAoxd6REciPcQaE93FjpbM7w8xbLecD4U0lUBZeo4bBJTyafjRycx+zLhmf/EHC5sOY3tnN7hv8jUuqVxR6H4fL4edfOx854VdAuXQ5tm13fiW5ME/oyxrmDRFc2PaB7/UwType1cAv6fWof3j0HsrPpf4f2CuEUn9RZvcWgfSu7BsfH/lpas7+B9cGjD1+dXhzJHmy7M+PcMXu8TetH+5o+OlcnURuBfFtKg3iVqXHRlynyKnMPlNRxu19Dy5NLx8Tesg6gx9qaHpBLk+04dQEUDQQPpXpS9KOHuz17b31snYKOXtvf8Aatk4NHkhf5+76Vsv9mzR5JtsfdRn6Qx9YPiRp7hSz9Jo8oHsnw+4fWml6H+w/cPX2fcKEvR+wi9Qux41FJk9LH7hGOYi3p0FHN6H+wkeSrHD+mn85VuyGXqEd1vDUn6H+5Z8oBxXP/iaEuV9DRCE/wDjX/kKrP0oR+pjBBoPWtk5X2JHhiriKgsQdRB09xpc3BfpeV9nxTh6A4zKRKkkEdRB0NcifkPqM39r+yIuPAPWudepnodkfZuDoFtWwBAFtdB6CvRh/Q+J6v1y+y1t29apj9b+zll6UfJceI4o/mftXLl9D+ysPWhhxtQLU88w+hrnxcsrk4P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462088"/>
            <a:ext cx="2028825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AutoShape 4" descr="data:image/jpeg;base64,/9j/4AAQSkZJRgABAQAAAQABAAD/2wCEAAkGBxMTEhUUExQWFhMXGBwZFxcYGBcXGBcYFRcWFxUYFRQYHCggGB0lHBcVITEhJSkrLi4uFx8zODMsNygtLiwBCgoKDg0OGxAQGywkICUsLCwsLCwsLCwsLCwsLCwsLCwsLCwsLCwsLCwsLCwsLCwsLCwsLCwsLCwsLCwsLCwsLP/AABEIARMAtwMBEQACEQEDEQH/xAAbAAACAwEBAQAAAAAAAAAAAAAEBQIDBgEAB//EADoQAAIBAgQDBQYFBAICAwAAAAECEQADBBIhMQVBUQYTImFxMoGRobHBBxRC0fAjUmLhcpKC8TNDov/EABoBAAMBAQEBAAAAAAAAAAAAAAECAwAEBQb/xAA2EQACAgEDAgYBAgMIAgMAAAAAAQIRAxIhMQRBEyIyUWFxBRSBI5HBM0JSobHR4fFyogYVJP/aAAwDAQACEQMRAD8A+bd3SAoZYbBEkKolv33pWUQZe4WLazcYT5UA0L3fUBJNYx23YLMJ1+lMgDO5ayDMTGlBhALnFoB5nlWoFgr3GIBnf71jWAX7O5miKANa13ogC7GmkzQCjmJc8qxmDtNEBRdJ350aQGw7CcQ0yGllDuMsnY5bEPA9lj8KyA1uFPb1inTFPPhtJNY1Fdy3NEDKzZoi0QNgz5UuoKiym7bFMKwdxTIBrsPhiSB1rns6Uhwb6WAQurHc/wC6A/AmvLcunM23yogC7VuBEfv8axqL2xCW4019fjWswHxfFh9jpRMxDebWsKzpxEjSsaykyTpWAWixB10rBJF0XnNYyKXvpO3zrMNo7cZQNAKCA2CviPIU1MW0VrdA1gfCs0wbFn5vyoUHUEDiBG4rUF0EpxNG0oU1uZOwvvFYQCK2p2bSQFoUdQNNcg+LblTRQJv2FzjWqUQORWMbTDzmBqFHUnuD4gS3qd6CGY1WxIA2ApqCKuI4wLom9AFiV3J6msArdzqOlEDKmRmOlCwUy9VRfabXoPuaGobSvcHvYoAwoj50ysVsHdyd5ogPIhNF0Yvw9lQfFvSux4pEb6EzG3WgmjSV8ATNpVURZ1TWYyLlAG4pAnHM1gs9hrY50W9hUtw3CWy0xuKUeIxwtoxJ94qMnRaMUyvFIBrGlOsgk8a7AN0ryqykc0oUVpbmmFo2FlaiXjydw9iWE1kUYVib6qp1EATvuazMZsAGSd/lQAUPeUc6JkCYjGDlWqwSdAT4pjpqPSmoWygAzT0hCy2hpWMg2xbnelYyVl1wKqmPapd2xqQC1009E7om945Y670NKsZy2AilUJBNm1Iikkx4okLDE0LDpbLGwjKJNDWg6GiNq0d/vW1A0liOVb3zR5NdBTYkjpBpHEZyoFa8xB10ptKBqbAHc1RIm+QizjyNxNCmbUjW3LwHsk+7SufUdfhoGfGkcjPXWg2agS9iHiBFFAd9gDEvcbcmqRoSVgy2utNYlFnc86waItbogaKVt60bFCVSlsaiXexsdaxrKCJo2LRUbcUdRqL8KJ3FIxkQugAmPdRQGgjDjahIaIXdxIGgGsUlWUboFuYjSmURJSAzc1p6RO2eaayMFWlldTQYaPXLcVrM1QHinBO0U6QkmDE0QGlGMBHnXLpZ2a0RXGHajpNqOLcBNDSaz1w0RWUMukk+6qIUpuXdKIjZG0071jHWYDasY531YNlTXBWMeJrGODLG5rCnASNqJmmRKHnWtGpl1piKDVmsln6msFuzjgDegA8kRTBoqe5BrIDZFMQetFxFTCLl3Sk7jvgAuNNVJHFWsGhiopLHSJoIoD0XC4IoUEquXjQ0gsHZyaYU9nrGIEmsYkFoWGjvdVtQdJA2DvR1CuJWRRTFplqGKw1FhuUGgkgdKFBRWGIMiiLRxoO+lYDRSUPrRsFEwxisHgrFsjesA6VrGonm0rBIZaNgo9cSKKZqDhcApCmxx7tY1lecdaxj1wVjUVgVgUSzKKFN8B8q5InFDatpka4nBcb+0/ShSCoz7HgG5n7/AErakUWGbLFQ/wCXwpHIp+nfc7+WPQ/Kh4iCulOrhG6fOt4q9xo9KjpsEbgfOt4oz6aKO90OZHwah4j9gfp4kXUchPpIplN9xZdPEqK6fvt8aopkpdO+xHMR+nSmVMi4SjyiaFTzitQtok9s9ZoGoqy0QHBWMdFs1gHbsDegrC6IsaYBBmrGIC5WoNnmvGtpNZK3bdtqDlGPI0cU5h+F4K7bg+/9q55dSux2w6G95DrC9m/Ij+eVQeeTOqPT412DE7OgRpr1pHkkyqhH2LLvAgNYpXKQdC5PWOGDpU9TG0osbAgbihYaKWwEjQaVtTMkUXcMF3Io22GSOPZB1BPuH+qKkTpMEuWJP6j8BTqdC0dbCAjafdHxo+I7FcLARgTMCR8xVvFE8JlGLwOvnG8fWq4818nJn6XuigIy6Pof5tV9mcKsiblYJWXFExJ7lYBSRNFCs42tHgYrNbkx5QTsK1pchjBydId8K4GXIJrky9R2R6GDo9tUjU4Hg6KQIJ9B965XLUzujDTwaDDcOIIHdj/yNbjgLVchgwjdVX3TQthSRY+CJ5yPQCg0FFN/DcqzDQKFVf2qTHqga9adthlHU6/KlszSKWwg/UdKwEiprImFX3nb50yGbBismBr6D6msSaKWtNvGvqKxifdidoP19KKYSt8MOQ1PuFMpAopxWGBU6a08WLKIsXCm5bzTquhHUDeK7oS7Hj5YCjEIAf5rVUQaBC1MA6rVjE0oGBi1FGsv4fg2uuFFLkmoKymHH4k6PoPBezChRIk1wSm5M9aGKOPg0WH4OAYiIpNJdy2GmFwQB2iKMUZu0GHDGZ36an6UaFIYrDvEeFR5Dp60HEeMkVXbJKwWJMachy6UslJrkdONlN3DIsZiBpzNK9MVuxblLhAa3FJi2hfzUeH/ALVO0+A/ZS2Cdj/UMD+1fuxrV8jNETYB0tqDHPkPfzoMK5BbmHGaGJc9Nh8KyGkiF1Qo1IHkNqNEnsCYk280eWvTajpZLVuUqBpBnyn+RQKEwsn30THb9jQ6U6BJneCcOHcOSNda64cWeXlVyoz3EuCljpHoftFbx2ikeljJbiXiXDWtakadd6thyqbObP03hrZ2BLVTmLAAKxgNjToBueyPDMrKxG6Aj1Ima4uo5PU6KKUbPpPD7QgabVBHY0HGyJmjKjJbHrGvLSYpUOwsW55/ATTpWLdEWsk6FzHLQa0HF8Nm1Jb0BvgoaDJHLWPpSPHuNr2sHNhMklQSszzJgyN6m6q6KL1fZWtzIMz6SCQBpA05UjdJNm09ijFYdmgtoNwnWf7j9q2m3uFIsvLoANOsbDyo6TMW4+4FBA3NZRBKRlMdicrCDPn18gKpFHLOUnsLgXbUEiSSSdfKmlJdxI42EYPOGk+XOpyo6EnQ6Uag0gAllpk9wEuEuVS4I/SfltXVjlszjyRuRnuI3MwDR/Odc2pOVHbHG1EVcPvl+8ttrbysddYIEgg+tdMlpprknKNxlYhw+Ha40ICT/N67jwUP8HwbL7ep6chR2GCeDdjGIDXhHMAfQ1B599jrj0q03Jm0GFgplAGUQY8tBUsquNnT0+0nE0uBWAKlHg7ZB91NB0/k0DI6qxtGvyFZGbL7VgnmR0j7mjS7iudFd7DKP7viflW0o0ZsGdARuQR5/alpMqmwO6BmGpIbwnXzBH3pHFJjq90wTioAu2SR4c4GuvkPnFTmvNuaHBbxK4Jk9Z068qeWzsEeAG9i/pHv61OwMQcVct6UdRNptiSzZQGSZJNM5M0cXcZW7anyFJZXQELhl8tK1hrYMVAV0orck0QnWKwEidh8qXI6H966cb8rOWa8yM+PHbJiuNpqR3X5QPh+DXujMy5MxvlB295iu/F5sm/COHrMjhDSu41w+GVVAVQo8vvXSzy0iGJcRpRVhbSJcHxlx7jhmJM/fkK4oySij2p41ZrcFaLLyB+8bVaEtcaOZx0StDjhzcjUE6O2UbSYWzxWs1Wjy3sok7/ahrMo2AYvjja5QdNNKDnJ8AcUhfe7ROsZxqdoM/8AqtLUiaasI4fxhLnMTz1G4oRezK2dxjA5I5GaWW+5RS3Yl7RY+e7AOuZY/wC1TlLUxo7Iv4nePhgMfMDT40suQJ7CTiGMyjoaVJiWJ8VjfCxnXc+gqkIWzNozNy+ScxJHlMDyr0owVUkedkzNPd0F4XAXHGZSfSWBn1rSVcoEcuruEYfF3rLANJWYg6kH1rmnCE1tszrx5JLng03DcWW357ftXNHbYvkaC51/nzrNgWwTh1JW5HRo+Brox8HLkXmRkEdkw/hBknKOoJ02qdJz3OuCqIxwdsKAp5AD37n5mu3AqV+55PWzUslex2/ihsKuonHKYLM1TgW7GXEML3N3vVHhYww/tJ+1eU1o8rPosc1khaNjwjkY5aH4VTppXaIdWqVoMQ5WYef11pZKpUdGN68aZH8xJg0jkOkC4zFMxgCfpUnb4F2XJxsEQsuwtrzYkD61VRa5A5RoxfaPiuDWct7Pc5C2J+LVdY5y44+TjnmwQVN/yEPDuKEDMFIB11P0pZ49Lqw45+JulsP7PHzliCTGmu/pXLJM7Ekc4dauYm8jkZUUyBNDTpVLezW27NbxZPZiSB8vfSz2aKJJpmD7QPqWq2NWznbEj3SE5mYn46T5VdRTkCey2LeJYJ1sZRbXx5WNw6tpOi9ASflXZgnFo8jqYy12aTsl4LUtroABzJmlzuNchwYpt8bBlzh5cljEkzEbf7rzZK90evBaNmVYa0A2mo+FSXI7dhSMegApkFHlxsI8HU6e7euiHBzzj50L2uLE+Zb3jaoqFzor4n8NyALzaxOg/hr2Yw0qj52c3KTsgonambSEqy+ysUkmUjE1IAOjaq2hHP1rmniUkd3T53il7oY8JvFCLZ3Xb/JeorlxtqVHp5oKWPWg7izZX0I1G4+9P1GzD0TUsdAWKtmA06jWd/dFcsk+S1FT9/ly2GHeNHiKyRPlsKMW09idJvchY7GsZe/cN1iDBeWUEyCGXl1BiuvGnds5s8k1pijF8c7NYlsQpeHVRC5FVQFGwhR867ZZopHmLo52Tx3CmCDQZunP5V5s8jlOz2en6dxiG8N4PnAV5tkQV+UgztUW/MdMlpRueA8KVAdNiPnVIxOdyPdoE0PQVLKtykPSfO+I2hJDaim1OlQldmK8Hg1vMSPeOWm2lVcpRVDQSe7NNZ4e4UDSBt/DSJsbRC+CzKRpGu3T/wBVRbiSdFr3dckgE7/aKSW2wqWrchcQcx8N6lQUmBYhiBuR5GmSGFTXJbTbnTxYmWMaDljuwBPqeg/gqvTx1ZLOLrJaMOlFFu2Ca9FujyUrdlpIWkk7KLYoxl4SI2oxV8iSkPu9pUrK2FYfHhiqnRgfA3T/AB9DUM2F1qR29L1Nfw5dxucR3luSACp8Q+tSyPVBP2O7prhkd9yVh1IjYcuZ+VczkmqZ05ItPYaYNsgHhgRt+r31lcexzuOruEveDCVn4wfQ11xkqEqnuA3eF5/aY5fgTHnRlFPcdZGuEJuLPYsyBHXr865c2SnSOzFByWpibg9m5iL4u5SLYPPnHMjmKSC33BlkmtKPoXDzGkef+q6Ivc5pwpCzjAkHoZrnyDwVIxPErE/T/VTUjNCteFG3DofgOfOqubktzadL2CvztxYk/OPqKS6KJphKC6+xCj/lrTKdAcL4LVtIknOGc+0SdB5DoaF2xtLSplKjXwnTmsz8DWEBeKk5fKmiCgDDW41p48iTS0BKEnbQdK78UNCPF6jJ4j+Ecu3QNt6tVnLZTeXrvTUCTKmWtsarHQHQ0iaGJqmtZsK5NBwnFC4CsasI+HOuR43uj1MWVOpex3hyZWYEQQZmJ1rlUaPWlPWrQ7sD9ROvIHc0VEgztzLtkM/4/tRW3Yyj8gWIsudFtOfNnCgfOg7fCKLTHlgtvs4GfNeIkbKsx/5MdTSqC7mlmfCH+Fw2VAoAEbennVlTJ2kEW7UNSrnYWU7Qt4tZ122+elJOI8JWjJX1Emetcw0uAHvTm0ELTKRpbhVyyGGopgx3JWuGWt8gPxoDE8ThUCnKgHoPrRDe4JbtLMbURZkMfbBEb0yJuQIbIA8gI+NXxcnJ1M6gU37oA0rvSs8axcLpJqpKwk9TSSdDo5eUUEgsNszypwIMC5hB5VJsokE4U5HUqT50OR4PS9jSOgVw0mHE/wA9elceVeY93p5qUKGNgz7PxP2pLsZxSCbCAbmT8KfTRnZO61LKAIirG8QW2JJFQnk0llByI8C7QJelF9pSATyg7e+qYpN8olkx6WPbkzPQVSt7IKuBbjLs7+dTkVjEyOPtwTUJRKPczuMvvnIBgjYVopdwU2R4bxwkkNuNDVJ43FWjQl7mlwmMBFSsqTu4gHbemMC5YOtESQJjHAIjY08URbBcW4K124I7nm9ZPagTLyrsPLOJYjWg2MkQv3wKVKw2UXLs06F1GlsWIE1JsvpI3iB76yVgs4NBKnajQUzW4Fs+HRtzzHLnUM0e56XST2GFgADz+lc9I7uSTPB02rJj9hdxvieRZqWWdcGxRvk+ecQxF/EEi2pYdeQ9OtJCEU9U2UyZXVRNj+HfBmt2rhY+IuJ9wFdEZatyLlXJtk1qkUc0rTsBx9rl76ScR4yZk+IoJ86i0WFB4fL5oqTixkzLY3Bn8xcFvbNofr866VNaEmRaerYY4XE3bXtiV6j7ioygn6eR4zkuRvhcWrgEEH0pd1syqd7l+IbTTaixGxbdblTRJ/IHiRsAPf7v916WCNI8XrJXKi+za01qre5zRj7kbrAaCgk2ZtICvKDT1SByQaxpS6gaWOvzJYb0NJTUykuee9EAcLQidtKS7ZRJGn7P3VawAOuxMR51PN6Tu6N76RpaPTePpXKeknRY+gmffWoEnfAmTgRxD5nJFsH0zeXpUo49T3M81KkOUwFtBlRQANABVHFewikyqyWQyu3TlQXlKtakMLGKBO0HoatGSISiyril4fEUmSaNCJkuKtrPrUbLWZDjPGW/+O3P+bDz5CnhBPdmyOnSKcENqkwrgdYfEbddvkayEde4PicEuroe7YbxsT5inE1exCxfcCHII5MPvU2Ui75IWnl9ddapjQuRpIvuWgTmP88/pXow4PEyvzWC3rsmOVVS2OdkGA9aIKPHDayaRyHUKKbt+NBQSs1l2GnlVG6ANcLh2bltuSYA9SdKmyscbZYtzClyly/LnwqEByhv826A8hvU9cTth0OS1qW3f6H9nGWbfdWQAjvbLaER4Xy+I/3SDpQlJSgdEcSw5a+dvoaYFvFH80865EdU2EYi1mIGup29KLRJypWgm5jERZJgDTyEdao2kSu6Fg4wIua6AjL5gwZj3ipa+S9cFd7iqjJO5jMeQnQUNRWMex3iePyDMsSPmNJrZfKrKYsalsAY3jCmACM0bAz8+dTnurIOMoMznEcdOnPlQ0gUt9zHXbwVmB8RG4H7+RrqUG0iUsithmBvuBGSVGobnrtIpJqPuaOtoNa/dKiEEjodd9NaRSjYXjkt2yi7xt18NxCpPOZmBpr76roUlcWStp0w7h7ykMah3OpJKATgbQlidAOfLSq4oNs5+pyxUVQLi8RO2016UEkeJklZ7DNG4rSYIhXcgCajqfBagPE3hTIWQCbWszT6ielmrwHC9AzwqaEkkAkc4B1+FJKdHZg6bxOQYYY4m8q3CPyi5ittSDnyhgsAasc0anlXPGb1We2+nxRxqMedrvt7ms4PwRRewzlEvdzZZrCgZHuQbYC3E/uVi2p3qkbdbEcrilJNuLbpu7SXuv2ox2OF69cxGMfJZey6zaUZSFc6lVOszv6zUG9W6290d8cXhvwn5v8ABLnZfPya3heLDBGVjDDfzO4+dJwzmfyMsaSywGy6kiNyABI8poT82xJSURDhOFHESbjtlB9kEx51Nb8jOEEtxwvBbKzC7nfmfWjW+4U12B8XgLRnwjl/+fZj0p2MtgDiNqV3JAiPcd6zfuZJ9jN8V4XmEljk10XQTHLnFJrrgMoW6YFfwSsmoJiIk7yQPXYCtrfYTRXYutcMXeBB3IM8tNaGp1uFx3LVUDTy/k0r3BwVpf05RPpQS3Ecgbi+B7xdB1IO8T51WM3F2I46ke4Xhzt6ftpRW7s05aUH41Gy5F1E+I7wRy8q7cSPM6qTlwDWLEAg1Zvc5Yx2IqQN6zATvXJFTSHuwQsJogsrIA50TDh8baxCNdxpcO5yWWtkQqoIMWuctIJrlclJeY+ohjljnpxVXyG4IX8OoRcQWC3EXuu7gMXKnJnYdDMUFKUOC7hiyt3Hem7s13HLzYa1ZxihzF5i4hFBVyLZAAMjRRAHrVJfw0pfJwY0suSWCVelJc/Yr7QdmBjbv5lLguW7sl2QgtbJEIWSZygAA9INSlBylqXDOqHURw4v0841KPF7J+9MS9jUuAvYJzZC0Ab+ESTO0RrQS1boXLFRXO3+e/Y2OEOZY5gRpueutDTTOGbCsKgTwqsLqT6n1pKK+o7ibmYCBrsOVMlYI2hVivC4GnTruNBQadl0rRXiLCEc9d55x9K2lMeERbirdsmMuka/HlNQkqdFVC7ZWMNbEkDoNvhWS3EaoEvsqrGUb8h1G/rTJe4k+Si7HhKk+cwNRMxRoiwW4uumx11+nnRoWjy2zsNQduW9Mot9ibyRXIPxHitvDrlU/wBQxHMQN56V0Qx7M5ZT8ysSJi7guLcTxEghhBKtGxj70+qlRT9O58PY0TXMygxuJ2iqQZ52aDjPSBXFNVsidmkYUVXWA9ayMwG+9UEsfcPwWLUaJbW3bBAvXFUBVZicwZtZmToJrip8s+tU8bdJtt9hhgktpdsvisX35tg3Ldu2GZWcaJ3pO/LU6xQeWMe9mXSZMiShHS+G26VPn7HfabiJxnDwe7i933hVgc9wsAT3AGwkx6Ci5a8e+24uHB+n6iSxu1p/ZV7sWWsbfwYHe4eybzq3htFkuW1ChSHdDBldSDtM0mpQqMdy8Yy6mL1N88bOP/tQu4RxPu3uoEuh7loKtnLIkCVYtu2g99C9IZw8Vpvs9/pfPBf2T7TMhNvEDXMSrjSAYgEch7VB5Eq9iT6GeXVwmv8ANf7m1OMR1DoZB6E+8+lNGpcHnVLC9OTY7ugdTI184gRpWeJ8oeGaP94EuKonr57naNeVLuuS8ZJsqsWi2Y6nfKI84JmhsyjmrpCjioBY9NjPvmPKYqTjchnl0qmBfmGNonQEQZ10ExEczRUdrIPNbSALuIlTIJynpIIjoPWaZR2DOT1UD2nhvEDmkmYMdBpz5UVwI37BIVbep8THZZ2nrR2iRcnJ8A2NxzBTyPly5VtbF8JN2YziN0m6OZj612Yl/DOPPKsyo1GItNZs2GCqWYwFmTqBodZ1g1J7o68L3dh4xKsuUsVuDQ2mHiQCP1fqGulNB1sS67Ha1opRSaqecolN++oEVjU12Yvd5p412Ju+6IpbJprQNz6HxzBWmv2rGDUZnUrdthiyI/PUggN/lrXFkXm0wPremlJYpZeoey4e1/8AQu4l2YxVi53dkju4h2gIx08QZ2/Seo0MUJwcFS7gwdTDNOM5S29lv9DtsSMPgbam+4Lt4LhXr/YCSwVQG8WxmhenGre4+h5urlJRW2zX+9bWV9hsbbsWcS5OaEdluHKSrewAEOpkEE9a2FxjGTF62OTqJ44P3Vr4CeBccxL3FQix3zWA9knKWuXNcpJUaHJIy6UYTk+Ero3U9Ngjcrlo1U+aS/7FX4n4RUfD4gd3ncFLwt+znU6+HfQ6SelLmhaD+MzONrek6V/4XwJuBYopdEE5WBWJgSwgHUgb9a5sU6lTPY63DHJjdcrf+RoOIplvZrFw5kHjUc51MjYjfaujVUqifPvD5Nclz/kGWcaMQNfA7RKkaaHUg85FPtkObTLHGr2JXrb23aNUJGx/SBBmNqXw2nsHxovfuJ8ZdO4BAILSRqBKgiP7qOjuI8re7A8gZ18Ld1O3OYMH4UNO+5te1nhw9Nc3hXLB1knkvwijXuHxWU4i6qJK6kaT8pA91K2kqRoqTe/ApS/Lc9dzUW+5aktkD3nzPr/BW+RlszPthWu3iFG2/QCTXoRko46PNeKWTO2uEabH4UMbNu7madLQtspdNBMrG0xvUk5Lc7NEZVES4nEXBdbOSSoNtWYbgaAqeZHXWqPgTTHJJ3wv8ysY1zux+JpGmWxvH2iiBbz1oUVbo9YvkHr5U91wc8scciqY3sYlSNNDzmmjNf3jgzdFOG8d0bzs52gvHC3LeAVLbKe8e43iUK6EMsnaIBBqWN6U4xPT6hLNJZMr1X5VX3zQXwy1bXCJihd/McQcqLS3nJYFWykW7YPi30mtzDX39mdDxyj1DwtacSXmaXP37fsXcYwGNe13l/C2Wiwytt3iZT4bjMdo1hVNJNZWrkuxXBl6NT0Y8kl5rXs77L3+xFw7gqMVvYU22vW3t97bhhbyNoxZnPiWd9OelDGm1cd/gfqk4Sqacbupd9u1BmPxqcPLqLa/mGdmTNlbuWbQhdPEhWdeUimb8O6W/wDoSxf/AK3FTl5Xt/5Cji/DcTbtMl1SbSOLoYA5SbqCSGjzHzrnkpqO56eLLhyZPETT2arvtfP9Ac8EvWbKXLgI7wZrYjdQYYEnZhppzB0oZMTrUbputi8jwe3L/oabifFFW1ZuKFdWHd3coJZl8LkLebUMDPxq050k0+Thw9K5znDfbde1/K4oF4fiC2a4CGRGIDTHh3XODzjf0rQ33RHqen0NRq21wu1Bn5+ULWyDt7PPNsKfW6OHwt9InOPOstrBnXQa7UNdivBV7FF3E76mRvHPSJoOWwNAB+Yk6n3dOk1NyvuW0b8CvjfE4OUe1EHpJp4Y9W7Jyko8C3BYzcc+vXzo5MXc0J2qLMTdZgxRWhB4zB8MmBJ8zWx469Q8nJryorwtu6tu4yIxBWLjRoobWPlvV6unZJXHytbsDw+MZHVkOVgR/CKZQSW4XmcnUduzPpFi7cxdm2NICy0BCiLJUZ88TtsCCOtTSbHqGOVrvwZTjXCCl10FqTCsr2yzW8keI67bTvpBpndXZJySl5Y7Cy7w911KkrvI1EVJZE+DphKEgbJT2Ppp7FttCdACfQTSsqnR9C7OflDltYY3gWJe40QVsr4lAUSH1Ex5Ubi3w/kzlOMLpJUqXywTF4q5fd76sq9yyhAi5CFklWUfM89a5Ztu5pnrYIY8aWFrnnvvW6DuH9tMRaa613+st0QQ3iCGIDrb2PppTY+pbbt8nN1X43E4QeNVT7c/Q8/DbFrbw95luI166yIlsqSVckgF13yzGo0FXwJRi3e7OL8ovGyY7TUUm3v/ADr5+xB+ImEytZuxmPiDuA+ro5DSXadByG1Tkt+S/TzvHLSn5WmltsmuSD9pL2Kwvc946IEJFuFKMLUaBvaGgkA9KM8jcdLB02LEszyOK37/AH8Bva172NtWcVbBNtbcXAHJ7q4gAZimySIiN6GWbnFSN0WCODJLDOtTd+1p77GcucSHcpZYHMhlDyI5gkmoN6o7HowXhZ3KT5VfZ7h2JVLisy50kF7ckBwORipxk4nRli8kXTp1s+aHyXcO9ssr21uhP/sNxGUloCSvhuKAdyJrsi4yVpni5cGZS80W17qv+0Z3jFq7ZaO/tseieMDYxMQd95rNKAi6VZN0pR+xG9y5zuGjqT7Ef0ait5HXwty2wF4ukgMIBLFWEiJMHSnel8I54YX6nK/oZcLS0Ve4cKbiqC3eXbrDWQBAUAMZI8PzrfAzgtnXPwLGspcuNDmzZdicplsoAnWI56ATzFPrXsSfSSpyv5GOJ4rduqbFkI1oMCGyeIhVVVLZ/JZ2nekdJblHzaaLH4Wbdprt21rkRUUAIGLmQxAIZzEg6SJE7Ub2o2mMpXy6EXE8L3LhFYNAWYIbUgTPTU7eVMvNuyb1Y9kPOzeMvKTbRDdtsCHt6wVbQwf0napOTR2Zo41FS4aHOLt38Pgb+RWtqSCA5DPliG9nRRqfjVccKVtnldV1KyrblftYr4RdzWwORWD9K4My0zBB3BHOHIhaGA1BGo5of2pst1aGhkktrNH2exK2r3dwAlwSNBoyCd/NZ+FP08m1uJmtu7ZmeE458M6XUEsvLUBh0bKRPWKEMlS2Pqs/TKePT3/oba5hOHY4I1m93GJe5DZt2JUFiEzeBZmruGOa22POh1HU4W1OOqKVrs1/uZrjODSw+UX7d0EkKVOun9y8tZ+FceTC48bntdN1sc0Yqa0v5Fy5rbC5bJVwZBBgyNoNCGSh8mJSut0+V7j2/wBpfzNs28Usmc3eLAcPAGqnSDAmImrSyJ+r+Zx4elWOV4uKpxfFf8drM3+WdCWtuWBBUxyU6HwnUUfFT2ZpdI1PUne/DfC+F3HvAu0UWBauAC0CFZWQkuGuHOwIIIIUjedqZNLyXsc8YTn/ABtMk993txxyE8L4ZYu8SWyqPetSwykhHIy6mZ2G/UihHHFT0rgp1HUzl0yyycYySfG65Q57S9lsLgmYeK6GPhAYZkLwUVtdNjBO4mafLihCRy9D1ufNC0q/ayl+B4Z0EW7ieJvGrrdlUX+oAv8AjI+dL4UWuCv6vLr3ae3FVuC4rs9hZtLmuW48F6VOrEEqykiBPhEedF44mXVZ2pPSn3W/YzHaPCWrDlUZmAj2hqZEkiNIG3updHmqI8c1Q15FX1uEcExrqFC3jlba2oDka/2sCF9wrJtOhcqxSV6V+9oZ4vDXryX0ZTmITICyl27ti5BUHQsDOgjwiqq6ZyOeO4pcb3RlShtC4roc2QrDyuQtGpB1kDYdaRPzHROGrH5Xt7sZ9n+MLhsOqove4i6zHQeFFGUAkjU7HQRVZdzznjbcFLdPe1wdfE374ZLt+2gUEsAQAo3jTUmOU0N2/gq/Dw4nLlrZtGRSYLCSCYGn6QdNKtKr0nJj1vG8vNtL9j6D+Hh8dwTEhT8zXLFXI7PyS8kXRr+LYPvLdxD+pCD5SKu+aR4bXufLezbQpXmrEfb7VzdZHcrge1BV05LhPmr+4+FqRbxr9hm6lsMsbaZl8OjAyOvT6Gp45aXZTIrFCbCaD52PsFslZ5bc8qzdFEvghiMKH12I29PtTQyadiebBHOr4fZ/BfZJA8RmPkKnOm9i0LUW5OyL2p8QrKXZgku6J27pBBmD1rfQya7jvg/aDuSA1q06zq2Re8G3sk+E7DerY82nZo4+r6Txd4ya24bdGv4XdwGI764r2bd7OptG6sOpG5EMM2bXQbE10wnCVttJ9jxs0epwuEHFuNO9L2FPabE4XE4pb6X1OhdkZChPdgwHYN7UroI2ilnKEpajq6XH1WHD4TW10t759jI3uGcQupcxao4QMxZkGW1BOpRRt5wIpnUldXH/AEIpzg1i11kWzWzTXw/c0OIvcTw1gd6WW0SHUvkbMYDDKzak6DTyqDWSH0d2NdHmeyWpbUm/6FvGeC8QxQw5cJdW4A6NbVBkDb54AMD4VWUMraOfD1HR49elNNOqf/IHa4eOHX+9F21cKaBSrjNOjx5r60N8crYVkXVw0KLVhptcOvYs4m3euBgQxthYLQPEVnkNN/Oqa4y3s4dGbFHTp9/kUdo+HPfxFy7ie7w1ppZWba4i6KQFJzOREijoeq0COdLp9Elq34vYK4P2dthSzHNbJAUK2V2Q7kgaKNdpmsokp59C0Lb4XH0hd2g4Xbw2CcWx47rKmYgTHtMFHLQRTx8u7ITnPO9Edl7CDhiKhRXXMsHMIJ+AHOoark5HsLDowxgvaxl2VxXdX7ZOxOU+jf7ipyfmD1OJz6au9H1i4mkxvofQ12vbzHzCb3TPk+Kw3c4+7bAhWOZfQ6/vUOqjcbHwOpFuOsyU6GU9MwkfOuXFLZ/zOia3QZgHLW1J3iD6jQ/SkmqlQVK4of8AG+ztpbRddDGnSTQhG2ejH8lmgt9/s5wD8Pr2Kwy30dFzFhlM/pJGjecV1LpNStM6I/nMcXWSFfRXi/w9x1sE91nH+LKT8N6g8GT2O/H+X6Keyl/NGaxOBuIYdWXrmBFS3XJ2rTPeEk18MhaWPSlk7KwVbEWQUUwOKfBApRsDg0zjLpRTFYTguKXLSsqqjK4hgyK0j1OoqsJ0c2XAsjUm3a9nRfhO0t+1dFy1FsQFNtZyFQZIytMA+VUjladpnJl6SMoaZ7/L5/mH8e7ZXL9l7eRlzmTNwsBpEKCNB5UzzOezOTF0LxT1qm1xtRDB9uHtqn9ANdRDbW6bryFbcREU6yuqQmXpJTk23s3df8mcTiL52d1S6zCP6knXroRJpFp7nXPxZJKD00OsTgsTjTm7lbS+EB/ZhVERH6usxTJW7o4vFjhjpcxvw7sXaGXvibpXbNOUeik10Qi13PO6nPDIqUa+e5oEwiqIAgcgIgU+k5G3Rk/xA9qwn6QGaPOQPpXNndbHrfi8alcmUdlLKA3rzqT3FrMrA6KzEqoZP1A/KpYuG2en1epyjii/V/oILoMkxDTPoSZ5+tTb3Orw1CKj8H13gV/vsNbfmVBPquhrthvj3PkOpx+HmlFdjEfibgu7vWMSNicjfIj7081qgQTqYFxBf6JPSGHuM15kNpnZPdWS4afbURo0j0cBvvRyXsCBuO0Riw3nH+6aHqDN7G6/D+zlwGHH+E/9iTXpYVSo4crTkaAbmnT3EfADjsKjSHUMPMA0kUtTsrHJKCuLa/czuO7FYS6x/phSea+H6VP9Pjcmmjvx/lerxxtTf7mfxn4b280KzQeU/eKk+jgp0dUfzedxva/oswv4b4cwGLz/AMjrTrpsV13J5PzXVNbV/IvxP4U4cjwvcU9QwPyIp/0mM0PzuePqSYkxH4VsPZxGnKU/Y1N9Cu0joj/8gT5h/JgNz8Mbw/8AvSPNG/el/Rv3H/8Avcf+BlF78O7+gN1J8lb70F0bT5C/zcH/AHGW4X8OAGi7cJABJCwJy8po+A0yGT8vN+mIe3ArWFVXt2GJLZeTsDEzmJ0FOoKrRxZeqyT5Y3w+CLCTvV0nRyuRMYWilQG7IYiwAJ5UGDejCdvNblogaBCJ66zXF1EvNR9B+Hj/AA5V7lPZ3FKue14ZfIwDiU8BPifyWS3nFJhezTO7qcVzUneyfD3+kLuJnvLt1pmXJzbTroY5Tv76g5bnfDH/AA18H0D8P7k4RR/azr85Fehh3xtHyP5SFdS/oH/EfCd5gHO5Qq//AFOvyqkfSjzkvMZLAMLlhfNYP0rzJrRkOyO8QfhZ8Uc2SD/ytnKafKttu39RYs3fa2+vcCOZ2nyo4+QzPpXZtMuGsDpaUfIV6XDRwvljTnWfqB2I3VrcTTDygVhBX4UZepDRexC6YIrTdSTDHhkwBIPnWycoC4CJijN0Kkjl1xIkUXLSZJshctqWkx6UwAbE4cTOmlBmTAOM2ArZl3OvxpJJD42CNhQ2XOZAExsJoRjQze+xDEOF1kf6HpTOSQqTfYE77MYQTJ3OgHu3qcsnsUUEgTG2ZgkyS0DpA8q09nH5NHuY/wDEPC5RZbl4h965erXD+D3vwU71x9xL2VxbJdvCYsnDP3xIG2Vsok7eIjbep4dos7euUJTjF8qq+7QqnSuXuetJujf/AIaqfy7zt3hj4AGvR6b0nyP5nbMvod8YsZ8NdQ80YfI1aPpZ5T2ao+Wdl7v9LL/aa8/qY+azqxPyllxu7uEnZXJ91xf3FMlaSFk6Nh2n0W0szrJ16wK2Gt7GkfV+AD+hbnoPhFei90mcPdjC423rWydjI5cP1rS5T+TRKb30NafZhiRxFuR762RbfuGD7At4ldfStke1jQV2Fm4Cs0cnF/QqW53FJK+Y1oZN4mT3BTd1E7g/Ghkl5TKO4TeTMDygzQyPysEOQHiViQuvIxPyppXQ2PncGuooQFjqAD6+VSk7in7DraXAoxd6REciPcQaE93FjpbM7w8xbLecD4U0lUBZeo4bBJTyafjRycx+zLhmf/EHC5sOY3tnN7hv8jUuqVxR6H4fL4edfOx854VdAuXQ5tm13fiW5ME/oyxrmDRFc2PaB7/UwType1cAv6fWof3j0HsrPpf4f2CuEUn9RZvcWgfSu7BsfH/lpas7+B9cGjD1+dXhzJHmy7M+PcMXu8TetH+5o+OlcnURuBfFtKg3iVqXHRlynyKnMPlNRxu19Dy5NLx8Tesg6gx9qaHpBLk+04dQEUDQQPpXpS9KOHuz17b31snYKOXtvf8Aatk4NHkhf5+76Vsv9mzR5JtsfdRn6Qx9YPiRp7hSz9Jo8oHsnw+4fWml6H+w/cPX2fcKEvR+wi9Qux41FJk9LH7hGOYi3p0FHN6H+wkeSrHD+mn85VuyGXqEd1vDUn6H+5Z8oBxXP/iaEuV9DRCE/wDjX/kKrP0oR+pjBBoPWtk5X2JHhiriKgsQdRB09xpc3BfpeV9nxTh6A4zKRKkkEdRB0NcifkPqM39r+yIuPAPWudepnodkfZuDoFtWwBAFtdB6CvRh/Q+J6v1y+y1t29apj9b+zll6UfJceI4o/mftXLl9D+ysPWhhxtQLU88w+hrnxcsrk4P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462088"/>
            <a:ext cx="2028825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 Challenges to Research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Commonly heard biases:</a:t>
            </a:r>
          </a:p>
          <a:p>
            <a:pPr lvl="1"/>
            <a:r>
              <a:rPr lang="en-US" dirty="0" smtClean="0"/>
              <a:t>Researchers don’t work as hard as clinicians</a:t>
            </a:r>
          </a:p>
          <a:p>
            <a:pPr lvl="1">
              <a:buNone/>
            </a:pPr>
            <a:r>
              <a:rPr lang="en-US" i="1" dirty="0" smtClean="0">
                <a:solidFill>
                  <a:srgbClr val="FFFF00"/>
                </a:solidFill>
              </a:rPr>
              <a:t>    When researchers must access equipment after hours or its grants submission time, work hours are longer and harder</a:t>
            </a:r>
          </a:p>
          <a:p>
            <a:pPr lvl="1"/>
            <a:r>
              <a:rPr lang="en-US" dirty="0" smtClean="0"/>
              <a:t>Researchers’ work is less stressful</a:t>
            </a:r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i="1" dirty="0" smtClean="0">
                <a:solidFill>
                  <a:srgbClr val="FFFF00"/>
                </a:solidFill>
              </a:rPr>
              <a:t>Stressful?…try to keep your grants going with falling federal funding and your livelihood on the line</a:t>
            </a:r>
          </a:p>
          <a:p>
            <a:pPr lvl="1"/>
            <a:r>
              <a:rPr lang="en-US" dirty="0" smtClean="0"/>
              <a:t>Researchers get paid too much for what they do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>
                <a:solidFill>
                  <a:srgbClr val="FFFF00"/>
                </a:solidFill>
              </a:rPr>
              <a:t>Consider the demand for trained, potentially fundable researchers in elite academic departments, industry, and on Wall Street</a:t>
            </a:r>
          </a:p>
          <a:p>
            <a:pPr lvl="1"/>
            <a:r>
              <a:rPr lang="en-US" dirty="0" smtClean="0"/>
              <a:t>Too much of clinician-generated revenue is used to support researchers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i="1" dirty="0" smtClean="0">
                <a:solidFill>
                  <a:srgbClr val="FFFF00"/>
                </a:solidFill>
              </a:rPr>
              <a:t>Every department needs to decide whether it wishes to be in ‘the game’ – it costs departments 25 cents for every extramural dollar </a:t>
            </a:r>
          </a:p>
          <a:p>
            <a:pPr lvl="1"/>
            <a:r>
              <a:rPr lang="en-US" dirty="0" smtClean="0"/>
              <a:t>I don’t get any benefit from what they do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>
                <a:solidFill>
                  <a:srgbClr val="FFFF00"/>
                </a:solidFill>
              </a:rPr>
              <a:t>Enhanced reputation from research achievement is essential to compete for outstanding new faculty, fellows, and residents 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</a:rPr>
              <a:t>Definition of Screening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u="sng" dirty="0" smtClean="0">
                <a:solidFill>
                  <a:srgbClr val="FFFF00"/>
                </a:solidFill>
              </a:rPr>
              <a:t>Systematic</a:t>
            </a:r>
            <a:r>
              <a:rPr lang="en-US" dirty="0" smtClean="0"/>
              <a:t> population-based testing of individuals who are </a:t>
            </a:r>
            <a:r>
              <a:rPr lang="en-US" b="1" u="sng" dirty="0" smtClean="0">
                <a:solidFill>
                  <a:srgbClr val="FFFF00"/>
                </a:solidFill>
              </a:rPr>
              <a:t>asymptomatic</a:t>
            </a:r>
            <a:r>
              <a:rPr lang="en-US" dirty="0" smtClean="0"/>
              <a:t> with respect to some target disease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Prevent, interrupt, or delay the development of advanced disease in individuals with a pre-clinical form of the target condition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Treatment for early disease must have better outcome than for later disease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Benefit to the </a:t>
            </a:r>
            <a:r>
              <a:rPr lang="en-US" b="1" u="sng" dirty="0" smtClean="0">
                <a:solidFill>
                  <a:srgbClr val="FFFF00"/>
                </a:solidFill>
              </a:rPr>
              <a:t>population</a:t>
            </a:r>
            <a:r>
              <a:rPr lang="en-US" dirty="0" smtClean="0"/>
              <a:t> must outweigh the harm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   - </a:t>
            </a:r>
            <a:r>
              <a:rPr lang="en-US" sz="2000" dirty="0" smtClean="0"/>
              <a:t>Methods Task Force of the ACR Committee on Screening Technologies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…But Most of All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If all the biases were true, why wouldn’t 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everybody choose to be  a researcher?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Research is a ‘Good” of the Specialty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Individuals and organizations must spread recognition that without research leading to innovation, the specialty will enter a ‘nuclear winter’ that it will not long survive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>
                <a:solidFill>
                  <a:srgbClr val="FFFF00"/>
                </a:solidFill>
              </a:rPr>
              <a:t>Riches do not so much exhilarate us by their possession as they torment us with their loss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               </a:t>
            </a:r>
            <a:r>
              <a:rPr lang="en-US" sz="2000" b="1" dirty="0" smtClean="0">
                <a:solidFill>
                  <a:srgbClr val="FFFF00"/>
                </a:solidFill>
              </a:rPr>
              <a:t>- Epicurus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59394" name="Picture 2" descr="http://presetpond.com/uploads/570/NuclearWinter_00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447800"/>
            <a:ext cx="3352800" cy="2240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Research is a ‘Good’ of the Specialty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r>
              <a:rPr lang="en-US" dirty="0" smtClean="0"/>
              <a:t>Recast research as ‘economics’ and ‘government relations’</a:t>
            </a:r>
          </a:p>
          <a:p>
            <a:pPr>
              <a:buNone/>
            </a:pPr>
            <a:r>
              <a:rPr lang="en-US" dirty="0" smtClean="0"/>
              <a:t>     with the understanding that no successes in these areas are possible without the supporting data from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In God we trust. All others bring data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biblescripture.net/God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2600"/>
            <a:ext cx="3418104" cy="2712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Research is a ‘Good’ of the Specialty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All radiologists should:</a:t>
            </a:r>
          </a:p>
          <a:p>
            <a:pPr lvl="1"/>
            <a:r>
              <a:rPr lang="en-US" dirty="0" smtClean="0"/>
              <a:t>Recognize, appreciate, and support research </a:t>
            </a:r>
          </a:p>
          <a:p>
            <a:pPr lvl="1"/>
            <a:r>
              <a:rPr lang="en-US" dirty="0" smtClean="0"/>
              <a:t>Realize that both excellent clinicians and competitive researchers are essential to a successful department </a:t>
            </a:r>
          </a:p>
          <a:p>
            <a:pPr lvl="2"/>
            <a:r>
              <a:rPr lang="en-US" dirty="0" smtClean="0"/>
              <a:t>Bow their necks, get to work, and stop carping</a:t>
            </a:r>
          </a:p>
          <a:p>
            <a:pPr lvl="1"/>
            <a:r>
              <a:rPr lang="en-US" dirty="0" smtClean="0"/>
              <a:t>Learn to critically read the research literature</a:t>
            </a:r>
          </a:p>
          <a:p>
            <a:pPr lvl="2"/>
            <a:r>
              <a:rPr lang="en-US" dirty="0" smtClean="0"/>
              <a:t>Teach others</a:t>
            </a:r>
          </a:p>
          <a:p>
            <a:pPr lvl="1"/>
            <a:r>
              <a:rPr lang="en-US" dirty="0" smtClean="0"/>
              <a:t>Mentor young researchers</a:t>
            </a:r>
          </a:p>
          <a:p>
            <a:pPr lvl="1"/>
            <a:r>
              <a:rPr lang="en-US" dirty="0" smtClean="0"/>
              <a:t>Attend research sessions at major meetings</a:t>
            </a:r>
          </a:p>
          <a:p>
            <a:pPr lvl="1"/>
            <a:r>
              <a:rPr lang="en-US" dirty="0" smtClean="0"/>
              <a:t>Participate in multi-center clinical trials trial</a:t>
            </a:r>
          </a:p>
          <a:p>
            <a:pPr lvl="2"/>
            <a:r>
              <a:rPr lang="en-US" dirty="0" smtClean="0"/>
              <a:t>ECOG-ACRIN</a:t>
            </a:r>
          </a:p>
          <a:p>
            <a:pPr lvl="2"/>
            <a:r>
              <a:rPr lang="en-US" dirty="0" smtClean="0"/>
              <a:t>Industry</a:t>
            </a:r>
          </a:p>
          <a:p>
            <a:pPr lvl="1"/>
            <a:r>
              <a:rPr lang="en-US" dirty="0" smtClean="0"/>
              <a:t>Contribute 1% of income to an organizational research fund*</a:t>
            </a:r>
          </a:p>
          <a:p>
            <a:pPr lvl="1">
              <a:buNone/>
            </a:pPr>
            <a:endParaRPr lang="en-US" sz="2100" dirty="0" smtClean="0">
              <a:solidFill>
                <a:srgbClr val="FFFF00"/>
              </a:solidFill>
            </a:endParaRPr>
          </a:p>
          <a:p>
            <a:pPr lvl="1">
              <a:buNone/>
            </a:pPr>
            <a:r>
              <a:rPr lang="en-US" sz="2100" dirty="0" smtClean="0">
                <a:solidFill>
                  <a:srgbClr val="FFFF00"/>
                </a:solidFill>
              </a:rPr>
              <a:t>* William </a:t>
            </a:r>
            <a:r>
              <a:rPr lang="en-US" sz="2100" dirty="0" err="1" smtClean="0">
                <a:solidFill>
                  <a:srgbClr val="FFFF00"/>
                </a:solidFill>
              </a:rPr>
              <a:t>Thorwarth</a:t>
            </a:r>
            <a:r>
              <a:rPr lang="en-US" sz="2100" dirty="0" smtClean="0">
                <a:solidFill>
                  <a:srgbClr val="FFFF00"/>
                </a:solidFill>
              </a:rPr>
              <a:t>, Private practice radiologist; RSNA Board of Directors;  ACR Past President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3200" b="1" dirty="0" smtClean="0">
                <a:solidFill>
                  <a:srgbClr val="FFFF00"/>
                </a:solidFill>
              </a:rPr>
              <a:t>Everyone has talent. What is rare is the courage to follow that talent to the dark places where it leads</a:t>
            </a:r>
          </a:p>
          <a:p>
            <a:pPr>
              <a:buNone/>
            </a:pP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</a:rPr>
              <a:t>                  </a:t>
            </a:r>
            <a:r>
              <a:rPr lang="en-US" sz="2400" b="1" dirty="0" smtClean="0">
                <a:solidFill>
                  <a:srgbClr val="FFFF00"/>
                </a:solidFill>
              </a:rPr>
              <a:t>- Erica </a:t>
            </a:r>
            <a:r>
              <a:rPr lang="en-US" sz="2400" b="1" dirty="0" err="1" smtClean="0">
                <a:solidFill>
                  <a:srgbClr val="FFFF00"/>
                </a:solidFill>
              </a:rPr>
              <a:t>Jong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6322" name="Picture 2" descr="http://t0.gstatic.com/images?q=tbn:ANd9GcSoMy5CZ9glKCsNkFFEAN8ojMwzlgSEEjiBB6YY5-7ckoNb4RX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551901"/>
            <a:ext cx="3276600" cy="32331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FF00"/>
                </a:solidFill>
              </a:rPr>
              <a:t>Factors Promoting Imaging Screening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371600"/>
            <a:ext cx="5486400" cy="5486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Makes sense to “catch” disease early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Public demand – 87% say screening always good*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Public fear of k</a:t>
            </a:r>
            <a:r>
              <a:rPr lang="en-US" sz="2800" dirty="0" smtClean="0"/>
              <a:t>ey target conditions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Patients’ growing involvement in health care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/>
              <a:t>Direct-to-patient advertising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Internet</a:t>
            </a:r>
            <a:endParaRPr lang="en-US" sz="2400" dirty="0" smtClean="0"/>
          </a:p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Striking anecdotes of screening success and positive media reports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Well publicized observational researc</a:t>
            </a:r>
            <a:r>
              <a:rPr lang="en-US" dirty="0" smtClean="0"/>
              <a:t>h reporting</a:t>
            </a:r>
            <a:r>
              <a:rPr lang="en-US" sz="2800" dirty="0" smtClean="0"/>
              <a:t> benefit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lvl="3">
              <a:lnSpc>
                <a:spcPct val="80000"/>
              </a:lnSpc>
              <a:buNone/>
            </a:pPr>
            <a:r>
              <a:rPr lang="en-US" dirty="0" smtClean="0"/>
              <a:t>                   *Schwartz, JAMA 2004</a:t>
            </a:r>
            <a:endParaRPr lang="en-US" sz="18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>
                <a:solidFill>
                  <a:srgbClr val="FFFF00"/>
                </a:solidFill>
              </a:rPr>
              <a:t>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             The doc says he got it all</a:t>
            </a:r>
          </a:p>
          <a:p>
            <a:pPr>
              <a:buNone/>
            </a:pPr>
            <a:r>
              <a:rPr lang="en-US" b="1" dirty="0">
                <a:solidFill>
                  <a:srgbClr val="FFFF00"/>
                </a:solidFill>
              </a:rPr>
              <a:t>	 </a:t>
            </a:r>
            <a:r>
              <a:rPr lang="en-US" b="1" dirty="0" smtClean="0">
                <a:solidFill>
                  <a:srgbClr val="FFFF00"/>
                </a:solidFill>
              </a:rPr>
              <a:t>              </a:t>
            </a:r>
            <a:r>
              <a:rPr lang="en-US" sz="2000" b="1" dirty="0" smtClean="0">
                <a:solidFill>
                  <a:srgbClr val="FFFF00"/>
                </a:solidFill>
              </a:rPr>
              <a:t>- Anonymous and ubiquitous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29698" name="Picture 2" descr="http://media.npr.org/programs/atc/features/2004/jan/smoking/peter140-d9f6b18585475e2887d904e7d0c3514f9f39271a-s6-c3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828800"/>
            <a:ext cx="3162300" cy="32704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Screening is More Complicated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4400" dirty="0" smtClean="0"/>
              <a:t>   </a:t>
            </a:r>
            <a:r>
              <a:rPr lang="en-US" sz="4000" b="1" dirty="0" smtClean="0">
                <a:solidFill>
                  <a:srgbClr val="FFFF00"/>
                </a:solidFill>
              </a:rPr>
              <a:t>Three things can happen when you pass the football and two of them are bad</a:t>
            </a:r>
          </a:p>
          <a:p>
            <a:pPr eaLnBrk="1" hangingPunct="1">
              <a:buFontTx/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    	      </a:t>
            </a:r>
            <a:r>
              <a:rPr lang="en-US" sz="2400" b="1" dirty="0" smtClean="0">
                <a:solidFill>
                  <a:srgbClr val="FFFF00"/>
                </a:solidFill>
              </a:rPr>
              <a:t>- Woody Hayes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35842" name="Picture 2" descr="http://www.barewalls.com/i/c/455302_Vintage-Princeton-Footba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828800"/>
            <a:ext cx="2371725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</a:rPr>
              <a:t>Outcomes of Imaging Screening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True Negative – The individual is healthy and reassured</a:t>
            </a:r>
          </a:p>
          <a:p>
            <a:pPr lvl="1" eaLnBrk="1" hangingPunct="1"/>
            <a:r>
              <a:rPr lang="en-US" sz="3600" dirty="0" smtClean="0"/>
              <a:t>Improved quality of life</a:t>
            </a:r>
          </a:p>
          <a:p>
            <a:pPr lvl="1" eaLnBrk="1" hangingPunct="1"/>
            <a:endParaRPr lang="en-US" sz="3600" dirty="0" smtClean="0"/>
          </a:p>
          <a:p>
            <a:pPr lvl="1" algn="ctr" eaLnBrk="1" hangingPunct="1">
              <a:buFontTx/>
              <a:buNone/>
            </a:pPr>
            <a:r>
              <a:rPr lang="en-US" sz="3600" b="1" u="sng" dirty="0" smtClean="0">
                <a:solidFill>
                  <a:srgbClr val="FFFF00"/>
                </a:solidFill>
              </a:rPr>
              <a:t>Benefit outweighs cost</a:t>
            </a:r>
          </a:p>
          <a:p>
            <a:pPr lvl="1" eaLnBrk="1" hangingPunct="1">
              <a:buFontTx/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</a:rPr>
              <a:t>Outcomes of Imaging Screening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dirty="0" smtClean="0"/>
              <a:t>False Negative – Incorrect assurance that a person with disease is healthy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False security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May ignore later signs and symptoms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Later diagnosis and treatment</a:t>
            </a:r>
          </a:p>
          <a:p>
            <a:pPr lvl="1" eaLnBrk="1" hangingPunct="1">
              <a:lnSpc>
                <a:spcPct val="90000"/>
              </a:lnSpc>
            </a:pPr>
            <a:endParaRPr lang="en-US" sz="3200" dirty="0" smtClean="0"/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r>
              <a:rPr lang="en-US" sz="3200" b="1" u="sng" dirty="0" smtClean="0">
                <a:solidFill>
                  <a:srgbClr val="FFFF00"/>
                </a:solidFill>
              </a:rPr>
              <a:t>Cost without benefit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</a:rPr>
              <a:t>Outcomes of Imaging Screening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False Positive – imaging identifies “disease” that does not exist</a:t>
            </a:r>
          </a:p>
          <a:p>
            <a:pPr lvl="1" eaLnBrk="1" hangingPunct="1"/>
            <a:r>
              <a:rPr lang="en-US" sz="2400" dirty="0" smtClean="0"/>
              <a:t>Follow-on diagnostic and therapeutic procedures</a:t>
            </a:r>
          </a:p>
          <a:p>
            <a:pPr lvl="1" eaLnBrk="1" hangingPunct="1"/>
            <a:r>
              <a:rPr lang="en-US" sz="2400" dirty="0" smtClean="0"/>
              <a:t>Inappropriate treatments</a:t>
            </a:r>
          </a:p>
          <a:p>
            <a:pPr lvl="1" eaLnBrk="1" hangingPunct="1"/>
            <a:r>
              <a:rPr lang="en-US" sz="2400" dirty="0" smtClean="0"/>
              <a:t>Associated morbidity, mortality, and cost</a:t>
            </a:r>
          </a:p>
          <a:p>
            <a:pPr marL="342900" lvl="1" indent="-342900">
              <a:buNone/>
            </a:pPr>
            <a:endParaRPr lang="en-US" b="1" u="sng" dirty="0" smtClean="0">
              <a:solidFill>
                <a:srgbClr val="FFFF00"/>
              </a:solidFill>
            </a:endParaRPr>
          </a:p>
          <a:p>
            <a:pPr marL="342900" lvl="1" indent="-342900" algn="ctr">
              <a:buNone/>
            </a:pPr>
            <a:r>
              <a:rPr lang="en-US" b="1" u="sng" dirty="0" smtClean="0">
                <a:solidFill>
                  <a:srgbClr val="FFFF00"/>
                </a:solidFill>
              </a:rPr>
              <a:t>Screening, </a:t>
            </a:r>
            <a:r>
              <a:rPr lang="en-US" b="1" u="sng" dirty="0" err="1" smtClean="0">
                <a:solidFill>
                  <a:srgbClr val="FFFF00"/>
                </a:solidFill>
              </a:rPr>
              <a:t>Dx</a:t>
            </a:r>
            <a:r>
              <a:rPr lang="en-US" b="1" u="sng" dirty="0" smtClean="0">
                <a:solidFill>
                  <a:srgbClr val="FFFF00"/>
                </a:solidFill>
              </a:rPr>
              <a:t>, Rx is all cost; no benefit</a:t>
            </a:r>
            <a:endParaRPr lang="en-US" sz="2800" dirty="0" smtClean="0"/>
          </a:p>
          <a:p>
            <a:pPr algn="ctr" eaLnBrk="1" hangingPunct="1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Depending on the application:</a:t>
            </a:r>
          </a:p>
          <a:p>
            <a:pPr lvl="1" algn="ctr" eaLnBrk="1" hangingPunct="1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        - Individual or society pays screening costs</a:t>
            </a:r>
          </a:p>
          <a:p>
            <a:pPr lvl="1" eaLnBrk="1" hangingPunct="1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                   - Follow-on costs fall to society</a:t>
            </a:r>
            <a:endParaRPr lang="en-US" sz="2400" b="1" u="sng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11573</TotalTime>
  <Words>2370</Words>
  <Application>Microsoft Office PowerPoint</Application>
  <PresentationFormat>On-screen Show (4:3)</PresentationFormat>
  <Paragraphs>401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The National Lung Screening Trial: How Research Expands Radiologic Practice </vt:lpstr>
      <vt:lpstr>Slide 2</vt:lpstr>
      <vt:lpstr>Research to Practice</vt:lpstr>
      <vt:lpstr>Definition of Screening</vt:lpstr>
      <vt:lpstr>Factors Promoting Imaging Screening</vt:lpstr>
      <vt:lpstr>Screening is More Complicated</vt:lpstr>
      <vt:lpstr>Outcomes of Imaging Screening</vt:lpstr>
      <vt:lpstr>Outcomes of Imaging Screening</vt:lpstr>
      <vt:lpstr>Outcomes of Imaging Screening</vt:lpstr>
      <vt:lpstr>Outcomes of Imaging Screening</vt:lpstr>
      <vt:lpstr>TPs that Produce no Benefit</vt:lpstr>
      <vt:lpstr>Lung Cancer as a Target for Screening</vt:lpstr>
      <vt:lpstr>1960-1980 Screening Studies</vt:lpstr>
      <vt:lpstr>1995-2002 Single Arm Studies of CT</vt:lpstr>
      <vt:lpstr>Biases of Survival as Screening Endpoint</vt:lpstr>
      <vt:lpstr>Lead Time Bias</vt:lpstr>
      <vt:lpstr>Length Bias</vt:lpstr>
      <vt:lpstr>Early Lung Cancer Action Project</vt:lpstr>
      <vt:lpstr>ACRIN and the NLST</vt:lpstr>
      <vt:lpstr>Serendipity</vt:lpstr>
      <vt:lpstr>Shotgun Wedding</vt:lpstr>
      <vt:lpstr>The Principals</vt:lpstr>
      <vt:lpstr>NLST Protocol – The Basics</vt:lpstr>
      <vt:lpstr>Why Chest Radiography as the Control?</vt:lpstr>
      <vt:lpstr>Politics</vt:lpstr>
      <vt:lpstr>The Outcomes</vt:lpstr>
      <vt:lpstr>The Denouement</vt:lpstr>
      <vt:lpstr>The Denouement</vt:lpstr>
      <vt:lpstr>Key Concerns for Future Research</vt:lpstr>
      <vt:lpstr>Ad Astra per Aspira</vt:lpstr>
      <vt:lpstr>Ad Astra per Aspira</vt:lpstr>
      <vt:lpstr>The NLST as Metaphor</vt:lpstr>
      <vt:lpstr>Additional Recent Examples</vt:lpstr>
      <vt:lpstr>Additional Recent Examples</vt:lpstr>
      <vt:lpstr>Additional Recent Examples</vt:lpstr>
      <vt:lpstr>The Value of Research to Practice</vt:lpstr>
      <vt:lpstr>The Challenges to Research</vt:lpstr>
      <vt:lpstr>The Challenges to Research</vt:lpstr>
      <vt:lpstr>The Challenges to Research</vt:lpstr>
      <vt:lpstr>…But Most of All</vt:lpstr>
      <vt:lpstr>Research is a ‘Good” of the Specialty</vt:lpstr>
      <vt:lpstr>Research is a ‘Good’ of the Specialty</vt:lpstr>
      <vt:lpstr>Research is a ‘Good’ of the Specialty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Lung Screening Trial:How Research Expands Radiologic Practice</dc:title>
  <dc:creator>Hillman</dc:creator>
  <cp:lastModifiedBy>Hillman</cp:lastModifiedBy>
  <cp:revision>262</cp:revision>
  <dcterms:created xsi:type="dcterms:W3CDTF">2013-08-07T17:34:02Z</dcterms:created>
  <dcterms:modified xsi:type="dcterms:W3CDTF">2014-03-21T12:44:25Z</dcterms:modified>
</cp:coreProperties>
</file>