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7"/>
  </p:notesMasterIdLst>
  <p:handoutMasterIdLst>
    <p:handoutMasterId r:id="rId38"/>
  </p:handoutMasterIdLst>
  <p:sldIdLst>
    <p:sldId id="410" r:id="rId2"/>
    <p:sldId id="463" r:id="rId3"/>
    <p:sldId id="461" r:id="rId4"/>
    <p:sldId id="459" r:id="rId5"/>
    <p:sldId id="46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7" r:id="rId16"/>
    <p:sldId id="428" r:id="rId17"/>
    <p:sldId id="429" r:id="rId18"/>
    <p:sldId id="430" r:id="rId19"/>
    <p:sldId id="431" r:id="rId20"/>
    <p:sldId id="462" r:id="rId21"/>
    <p:sldId id="433" r:id="rId22"/>
    <p:sldId id="441" r:id="rId23"/>
    <p:sldId id="445" r:id="rId24"/>
    <p:sldId id="446" r:id="rId25"/>
    <p:sldId id="448" r:id="rId26"/>
    <p:sldId id="447" r:id="rId27"/>
    <p:sldId id="450" r:id="rId28"/>
    <p:sldId id="453" r:id="rId29"/>
    <p:sldId id="454" r:id="rId30"/>
    <p:sldId id="464" r:id="rId31"/>
    <p:sldId id="456" r:id="rId32"/>
    <p:sldId id="457" r:id="rId33"/>
    <p:sldId id="458" r:id="rId34"/>
    <p:sldId id="449" r:id="rId35"/>
    <p:sldId id="409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0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457" autoAdjust="0"/>
  </p:normalViewPr>
  <p:slideViewPr>
    <p:cSldViewPr>
      <p:cViewPr varScale="1">
        <p:scale>
          <a:sx n="113" d="100"/>
          <a:sy n="113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Walter Huda PhD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en-US" sz="1000" dirty="0">
                <a:latin typeface="Arial" pitchFamily="34" charset="0"/>
                <a:cs typeface="Arial" pitchFamily="34" charset="0"/>
              </a:rPr>
              <a:t>IR Doses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A69E935-6B25-4286-B34C-9C8C7CCC864D}" type="slidenum">
              <a:rPr lang="en-US" sz="1000" smtClean="0">
                <a:latin typeface="Arial" pitchFamily="34" charset="0"/>
                <a:cs typeface="Arial" pitchFamily="34" charset="0"/>
              </a:rPr>
              <a:t>‹#›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0" y="32657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smtClean="0">
                <a:latin typeface="Arial" pitchFamily="34" charset="0"/>
                <a:cs typeface="Arial" pitchFamily="34" charset="0"/>
              </a:rPr>
              <a:t>Eastern Radiological Society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5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1170B1B-4D12-4A8E-AA8A-1D75CE29D62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16EE72FE-171C-4313-B956-6AABBAA7E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4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990A0D-39BF-445E-8962-9A16A05318A9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C6A2B9-43DF-4287-9DF7-4ED76CE76184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06C8E1-CEFC-4D60-94D4-E5AC43C03D52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32F155-E296-4684-8CA0-B1405FDBA3C5}" type="slidenum">
              <a:rPr lang="en-US" smtClean="0"/>
              <a:pPr eaLnBrk="1" hangingPunct="1"/>
              <a:t>34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dirty="0" smtClean="0"/>
              <a:t>Click to edit Master subtitle style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BD81F-C28A-448B-AF84-C65E25A3D0F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570F4-65B5-4FF0-BE5D-92B7E68DA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BD81F-C28A-448B-AF84-C65E25A3D0F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570F4-65B5-4FF0-BE5D-92B7E68DA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BD81F-C28A-448B-AF84-C65E25A3D0F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570F4-65B5-4FF0-BE5D-92B7E68DA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D81F-C28A-448B-AF84-C65E25A3D0F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70F4-65B5-4FF0-BE5D-92B7E68DA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5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BD81F-C28A-448B-AF84-C65E25A3D0F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570F4-65B5-4FF0-BE5D-92B7E68DA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BD81F-C28A-448B-AF84-C65E25A3D0F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570F4-65B5-4FF0-BE5D-92B7E68DA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BD81F-C28A-448B-AF84-C65E25A3D0F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570F4-65B5-4FF0-BE5D-92B7E68DA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BD81F-C28A-448B-AF84-C65E25A3D0F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570F4-65B5-4FF0-BE5D-92B7E68DA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BD81F-C28A-448B-AF84-C65E25A3D0F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570F4-65B5-4FF0-BE5D-92B7E68DA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BD81F-C28A-448B-AF84-C65E25A3D0F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570F4-65B5-4FF0-BE5D-92B7E68DA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BD81F-C28A-448B-AF84-C65E25A3D0F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570F4-65B5-4FF0-BE5D-92B7E68DA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BD81F-C28A-448B-AF84-C65E25A3D0F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570F4-65B5-4FF0-BE5D-92B7E68DA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 altLang="zh-CN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fld id="{218BD81F-C28A-448B-AF84-C65E25A3D0F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2E4570F4-65B5-4FF0-BE5D-92B7E68DA4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tVeSw4ziobcLwM&amp;tbnid=F6I1WvfRUXSFXM:&amp;ved=0CAUQjRw&amp;url=http://www.oakwood.org/interventional-radiology&amp;ei=SsQ9UojROpWx4APgvoDQBg&amp;bvm=bv.52434380,d.dmg&amp;psig=AFQjCNGAi3oQAxssW7p-L9w5oaDqZ6JkJA&amp;ust=1379866038906875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altLang="en-US" dirty="0" smtClean="0"/>
              <a:t>Interventional Radiology “Doses”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0" y="55626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bg1"/>
                </a:solidFill>
                <a:latin typeface="Arial" pitchFamily="34" charset="0"/>
              </a:rPr>
              <a:t>Walter Huda PhD</a:t>
            </a:r>
          </a:p>
          <a:p>
            <a:pPr algn="ctr"/>
            <a:r>
              <a:rPr lang="en-US" altLang="en-US" sz="3600" dirty="0">
                <a:solidFill>
                  <a:schemeClr val="bg1"/>
                </a:solidFill>
                <a:latin typeface="Arial" pitchFamily="34" charset="0"/>
              </a:rPr>
              <a:t>Radiology and Radiological Science </a:t>
            </a:r>
          </a:p>
        </p:txBody>
      </p:sp>
      <p:pic>
        <p:nvPicPr>
          <p:cNvPr id="5" name="Picture 5" descr="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5638800" cy="3865864"/>
          </a:xfrm>
          <a:prstGeom prst="round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71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076" y="113258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frames per second (5 sec) </a:t>
            </a:r>
          </a:p>
        </p:txBody>
      </p:sp>
      <p:sp>
        <p:nvSpPr>
          <p:cNvPr id="7" name="Rectangle 6"/>
          <p:cNvSpPr/>
          <p:nvPr/>
        </p:nvSpPr>
        <p:spPr>
          <a:xfrm>
            <a:off x="-40668" y="2438400"/>
            <a:ext cx="9173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runs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Skin Dose 650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mGy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664" y="410438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luoro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   35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mGy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Typical Skin Doses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07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Total Skin Dose ~ 1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Gy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(1/3</a:t>
            </a:r>
            <a:r>
              <a:rPr lang="en-US" sz="36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Fluoroscopy + 2/3</a:t>
            </a:r>
            <a:r>
              <a:rPr lang="en-US" sz="36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DSA)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12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bg1"/>
                </a:solidFill>
                <a:latin typeface="Arial" pitchFamily="34" charset="0"/>
              </a:rPr>
              <a:t>Threshold  Dose ~ 2,000  </a:t>
            </a:r>
            <a:r>
              <a:rPr lang="en-US" altLang="en-US" sz="3600" dirty="0" err="1">
                <a:solidFill>
                  <a:schemeClr val="bg1"/>
                </a:solidFill>
                <a:latin typeface="Arial" pitchFamily="34" charset="0"/>
              </a:rPr>
              <a:t>mGy</a:t>
            </a:r>
            <a:endParaRPr lang="en-US" altLang="en-US" sz="36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028" name="Group 9"/>
          <p:cNvGrpSpPr>
            <a:grpSpLocks/>
          </p:cNvGrpSpPr>
          <p:nvPr/>
        </p:nvGrpSpPr>
        <p:grpSpPr bwMode="auto">
          <a:xfrm>
            <a:off x="533400" y="1295400"/>
            <a:ext cx="8153400" cy="5310188"/>
            <a:chOff x="288" y="144"/>
            <a:chExt cx="4704" cy="2855"/>
          </a:xfrm>
        </p:grpSpPr>
        <p:grpSp>
          <p:nvGrpSpPr>
            <p:cNvPr id="1029" name="Group 8"/>
            <p:cNvGrpSpPr>
              <a:grpSpLocks/>
            </p:cNvGrpSpPr>
            <p:nvPr/>
          </p:nvGrpSpPr>
          <p:grpSpPr bwMode="auto">
            <a:xfrm>
              <a:off x="288" y="144"/>
              <a:ext cx="4704" cy="2832"/>
              <a:chOff x="480" y="720"/>
              <a:chExt cx="4704" cy="2832"/>
            </a:xfrm>
          </p:grpSpPr>
          <p:graphicFrame>
            <p:nvGraphicFramePr>
              <p:cNvPr id="1026" name="Object 5"/>
              <p:cNvGraphicFramePr>
                <a:graphicFrameLocks noChangeAspect="1"/>
              </p:cNvGraphicFramePr>
              <p:nvPr/>
            </p:nvGraphicFramePr>
            <p:xfrm>
              <a:off x="480" y="720"/>
              <a:ext cx="4704" cy="28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20" name="Image" r:id="rId3" imgW="9142857" imgH="6882540" progId="Photoshop.Image.7">
                      <p:embed/>
                    </p:oleObj>
                  </mc:Choice>
                  <mc:Fallback>
                    <p:oleObj name="Image" r:id="rId3" imgW="9142857" imgH="6882540" progId="Photoshop.Image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9821" t="9335" r="2678" b="11975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720"/>
                            <a:ext cx="4704" cy="28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1" name="Text Box 7"/>
              <p:cNvSpPr txBox="1">
                <a:spLocks noChangeArrowheads="1"/>
              </p:cNvSpPr>
              <p:nvPr/>
            </p:nvSpPr>
            <p:spPr bwMode="auto">
              <a:xfrm>
                <a:off x="528" y="1584"/>
                <a:ext cx="1484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i="1">
                    <a:solidFill>
                      <a:srgbClr val="000000"/>
                    </a:solidFill>
                    <a:latin typeface="Arial" pitchFamily="34" charset="0"/>
                  </a:rPr>
                  <a:t>Probability</a:t>
                </a:r>
              </a:p>
            </p:txBody>
          </p:sp>
        </p:grp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3320" y="2688"/>
              <a:ext cx="1211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  <a:latin typeface="Arial" pitchFamily="34" charset="0"/>
                </a:rPr>
                <a:t>Dose (Gy)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228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15000" cy="23622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Erythema 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~ 5 </a:t>
            </a:r>
            <a:r>
              <a:rPr lang="en-US" altLang="en-US" dirty="0" err="1" smtClean="0">
                <a:solidFill>
                  <a:schemeClr val="bg1"/>
                </a:solidFill>
              </a:rPr>
              <a:t>Gy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endParaRPr lang="en-US" altLang="en-US" i="1" dirty="0" smtClean="0">
              <a:solidFill>
                <a:schemeClr val="bg1"/>
              </a:solidFill>
            </a:endParaRPr>
          </a:p>
        </p:txBody>
      </p:sp>
      <p:pic>
        <p:nvPicPr>
          <p:cNvPr id="474118" name="Picture 6" descr="wagneruae57RLBdual-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685800"/>
            <a:ext cx="3048000" cy="2030413"/>
          </a:xfrm>
          <a:prstGeom prst="roundRect">
            <a:avLst/>
          </a:prstGeom>
          <a:noFill/>
        </p:spPr>
      </p:pic>
      <p:pic>
        <p:nvPicPr>
          <p:cNvPr id="474119" name="Picture 7" descr="Fig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657600"/>
            <a:ext cx="3044952" cy="2029968"/>
          </a:xfrm>
          <a:prstGeom prst="round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439" y="5410200"/>
            <a:ext cx="5786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kern="0" dirty="0">
                <a:solidFill>
                  <a:schemeClr val="bg1"/>
                </a:solidFill>
                <a:latin typeface="Arial"/>
              </a:rPr>
              <a:t>Dry Desquamation </a:t>
            </a:r>
            <a:br>
              <a:rPr lang="en-US" altLang="en-US" sz="3600" b="1" kern="0" dirty="0">
                <a:solidFill>
                  <a:schemeClr val="bg1"/>
                </a:solidFill>
                <a:latin typeface="Arial"/>
              </a:rPr>
            </a:br>
            <a:r>
              <a:rPr lang="en-US" altLang="en-US" sz="3600" b="1" kern="0" dirty="0">
                <a:solidFill>
                  <a:schemeClr val="bg1"/>
                </a:solidFill>
                <a:latin typeface="Arial"/>
              </a:rPr>
              <a:t>~ </a:t>
            </a:r>
            <a:r>
              <a:rPr lang="en-US" altLang="en-US" sz="3600" b="1" kern="0" dirty="0" smtClean="0">
                <a:solidFill>
                  <a:schemeClr val="bg1"/>
                </a:solidFill>
                <a:latin typeface="Arial"/>
              </a:rPr>
              <a:t>15 </a:t>
            </a:r>
            <a:r>
              <a:rPr lang="en-US" altLang="en-US" sz="3600" b="1" kern="0" dirty="0" err="1" smtClean="0">
                <a:solidFill>
                  <a:schemeClr val="bg1"/>
                </a:solidFill>
                <a:latin typeface="Arial"/>
              </a:rPr>
              <a:t>Gy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9" y="2819400"/>
            <a:ext cx="5786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kern="0" dirty="0">
                <a:solidFill>
                  <a:schemeClr val="bg1"/>
                </a:solidFill>
                <a:latin typeface="Arial"/>
              </a:rPr>
              <a:t>Moist Desquamation </a:t>
            </a:r>
            <a:br>
              <a:rPr lang="en-US" altLang="en-US" sz="3600" b="1" kern="0" dirty="0">
                <a:solidFill>
                  <a:schemeClr val="bg1"/>
                </a:solidFill>
                <a:latin typeface="Arial"/>
              </a:rPr>
            </a:br>
            <a:r>
              <a:rPr lang="en-US" altLang="en-US" sz="3600" b="1" kern="0" dirty="0">
                <a:solidFill>
                  <a:schemeClr val="bg1"/>
                </a:solidFill>
                <a:latin typeface="Arial"/>
              </a:rPr>
              <a:t>~ </a:t>
            </a:r>
            <a:r>
              <a:rPr lang="en-US" altLang="en-US" sz="3600" b="1" kern="0" dirty="0" smtClean="0">
                <a:solidFill>
                  <a:schemeClr val="bg1"/>
                </a:solidFill>
                <a:latin typeface="Arial"/>
              </a:rPr>
              <a:t>10 </a:t>
            </a:r>
            <a:r>
              <a:rPr lang="en-US" altLang="en-US" sz="3600" b="1" kern="0" dirty="0" err="1" smtClean="0">
                <a:solidFill>
                  <a:schemeClr val="bg1"/>
                </a:solidFill>
                <a:latin typeface="Arial"/>
              </a:rPr>
              <a:t>Gy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2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Radiation burns appear </a:t>
            </a:r>
            <a:br>
              <a:rPr lang="en-US" altLang="en-US" dirty="0" smtClean="0"/>
            </a:br>
            <a:r>
              <a:rPr lang="en-US" altLang="en-US" dirty="0" smtClean="0"/>
              <a:t>~ 10 days after radiation exposure</a:t>
            </a:r>
          </a:p>
        </p:txBody>
      </p:sp>
      <p:pic>
        <p:nvPicPr>
          <p:cNvPr id="480262" name="Picture 6" descr="Skin_anatomy_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6738327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1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0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76200"/>
            <a:ext cx="3479074" cy="1600200"/>
          </a:xfrm>
        </p:spPr>
        <p:txBody>
          <a:bodyPr/>
          <a:lstStyle/>
          <a:p>
            <a:r>
              <a:rPr lang="en-US" dirty="0" smtClean="0"/>
              <a:t>Interventional Reference Point (IRP)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623560" y="2667000"/>
            <a:ext cx="35204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sz="3200" kern="0" dirty="0" smtClean="0"/>
              <a:t>Cumulative Dose (</a:t>
            </a:r>
            <a:r>
              <a:rPr lang="en-US" sz="3200" kern="0" dirty="0" err="1" smtClean="0"/>
              <a:t>Gy</a:t>
            </a:r>
            <a:r>
              <a:rPr lang="en-US" sz="3200" kern="0" dirty="0" smtClean="0"/>
              <a:t>)</a:t>
            </a:r>
            <a:endParaRPr lang="en-US" sz="3200" kern="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" y="411619"/>
            <a:ext cx="5607014" cy="623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http://www.oakwood.org/upload/images/GE-I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30" y="4191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400800" y="4572000"/>
            <a:ext cx="1981200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81400" y="1752600"/>
            <a:ext cx="0" cy="148590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33800" y="1752600"/>
            <a:ext cx="1492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cm</a:t>
            </a:r>
          </a:p>
        </p:txBody>
      </p:sp>
    </p:spTree>
    <p:extLst>
      <p:ext uri="{BB962C8B-B14F-4D97-AF65-F5344CB8AC3E}">
        <p14:creationId xmlns:p14="http://schemas.microsoft.com/office/powerpoint/2010/main" val="304071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rs.els-cdn.com/content/image/1-s2.0-S1051044307603479-gr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61"/>
          <a:stretch/>
        </p:blipFill>
        <p:spPr bwMode="auto">
          <a:xfrm>
            <a:off x="1752600" y="921776"/>
            <a:ext cx="5334000" cy="559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577" y="0"/>
            <a:ext cx="9144000" cy="8382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IR Cumulative (IRP) Doses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5979" y="11430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Operator “Sees”</a:t>
            </a:r>
          </a:p>
        </p:txBody>
      </p:sp>
    </p:spTree>
    <p:extLst>
      <p:ext uri="{BB962C8B-B14F-4D97-AF65-F5344CB8AC3E}">
        <p14:creationId xmlns:p14="http://schemas.microsoft.com/office/powerpoint/2010/main" val="30916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hysics.rsna.org/AngelUploads/Content/PHYS3009/_assoc/66B7B8E9FD284FFBA09C147356B05A44/fig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0" y="979639"/>
            <a:ext cx="7635140" cy="572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15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Index [DI] = Peak Skin Dose/IRP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267200" y="2971800"/>
            <a:ext cx="2971800" cy="990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629400" y="1295400"/>
            <a:ext cx="1411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Skin Dose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2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2" name="Picture 22" descr="http://www.surgicalneurologyint.com/articles/2012/3/3/images/SurgNeurolInt_2012_3_3_90_95420_f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3"/>
          <a:stretch/>
        </p:blipFill>
        <p:spPr bwMode="auto">
          <a:xfrm>
            <a:off x="216686" y="1295400"/>
            <a:ext cx="3329426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55138" y="1752600"/>
            <a:ext cx="556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356 Patients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53279" y="3200400"/>
            <a:ext cx="5608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n-US" sz="3200" b="1" baseline="-2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r>
              <a:rPr lang="en-US" sz="32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Skin Dose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[Range 0.002 to 6.7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6112" y="5029200"/>
            <a:ext cx="5608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n-US" sz="3200" b="1" baseline="-2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  <a:r>
              <a:rPr lang="en-US" sz="32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Index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0.5</a:t>
            </a:r>
            <a:endParaRPr lang="en-US" sz="3200" b="1" baseline="-25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[Range 0.05 to 1.7]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304799"/>
            <a:ext cx="9162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-Embolization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9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17851" y="1320800"/>
            <a:ext cx="602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Patients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1043" y="3001516"/>
            <a:ext cx="6119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n-US" sz="3200" b="1" baseline="-2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r>
              <a:rPr lang="en-US" sz="32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Skin Dose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1.4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[Range 0.07 to 5.5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68866" y="5105400"/>
            <a:ext cx="6052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n-US" sz="3200" b="1" baseline="-2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  <a:r>
              <a:rPr lang="en-US" sz="32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Index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1.0</a:t>
            </a:r>
            <a:endParaRPr lang="en-US" sz="3200" b="1" baseline="-25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[Range 0.6 to 1.2]</a:t>
            </a:r>
          </a:p>
        </p:txBody>
      </p:sp>
      <p:pic>
        <p:nvPicPr>
          <p:cNvPr id="52226" name="Picture 2" descr="http://radonc.med.miami.edu/images/4._Torso_Anatomy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t="13361" r="18405"/>
          <a:stretch/>
        </p:blipFill>
        <p:spPr bwMode="auto">
          <a:xfrm>
            <a:off x="133804" y="1016949"/>
            <a:ext cx="2922451" cy="561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46050"/>
            <a:ext cx="917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Hepatic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Embolization</a:t>
            </a:r>
          </a:p>
        </p:txBody>
      </p:sp>
    </p:spTree>
    <p:extLst>
      <p:ext uri="{BB962C8B-B14F-4D97-AF65-F5344CB8AC3E}">
        <p14:creationId xmlns:p14="http://schemas.microsoft.com/office/powerpoint/2010/main" val="128586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rigin-ars.els-cdn.com/content/image/1-s2.0-S1051044309002152-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620000" cy="636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286000" y="2971800"/>
            <a:ext cx="441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267200" y="685800"/>
            <a:ext cx="24384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00200" y="4191000"/>
            <a:ext cx="50292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47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1470025"/>
          </a:xfrm>
        </p:spPr>
        <p:txBody>
          <a:bodyPr/>
          <a:lstStyle/>
          <a:p>
            <a:r>
              <a:rPr lang="en-US" dirty="0" smtClean="0"/>
              <a:t>Financial Disclosures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Support (Siemens)</a:t>
            </a:r>
            <a:br>
              <a:rPr lang="en-US" dirty="0" smtClean="0"/>
            </a:br>
            <a:r>
              <a:rPr lang="en-US" dirty="0" smtClean="0"/>
              <a:t>Consultant/Contractor (Siemens)</a:t>
            </a:r>
            <a:br>
              <a:rPr lang="en-US" dirty="0" smtClean="0"/>
            </a:br>
            <a:r>
              <a:rPr lang="en-US" dirty="0" smtClean="0"/>
              <a:t>Book Royalties (LWW, MPP)</a:t>
            </a:r>
            <a:br>
              <a:rPr lang="en-US" dirty="0" smtClean="0"/>
            </a:br>
            <a:r>
              <a:rPr lang="en-US" dirty="0" smtClean="0"/>
              <a:t>President (Huda Physics in Medicine)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Group 22"/>
          <p:cNvGrpSpPr>
            <a:grpSpLocks/>
          </p:cNvGrpSpPr>
          <p:nvPr/>
        </p:nvGrpSpPr>
        <p:grpSpPr bwMode="auto">
          <a:xfrm>
            <a:off x="228600" y="76200"/>
            <a:ext cx="8686800" cy="1295400"/>
            <a:chOff x="192" y="2352"/>
            <a:chExt cx="5376" cy="336"/>
          </a:xfrm>
        </p:grpSpPr>
        <p:pic>
          <p:nvPicPr>
            <p:cNvPr id="820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18" b="37349"/>
            <a:stretch>
              <a:fillRect/>
            </a:stretch>
          </p:blipFill>
          <p:spPr bwMode="auto">
            <a:xfrm>
              <a:off x="192" y="2352"/>
              <a:ext cx="5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Rectangle 5"/>
            <p:cNvSpPr>
              <a:spLocks noChangeArrowheads="1"/>
            </p:cNvSpPr>
            <p:nvPr/>
          </p:nvSpPr>
          <p:spPr bwMode="auto">
            <a:xfrm>
              <a:off x="3886" y="2522"/>
              <a:ext cx="432" cy="96"/>
            </a:xfrm>
            <a:prstGeom prst="rect">
              <a:avLst/>
            </a:prstGeom>
            <a:solidFill>
              <a:schemeClr val="tx2">
                <a:alpha val="47058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197" name="AutoShape 5"/>
          <p:cNvSpPr>
            <a:spLocks noChangeArrowheads="1"/>
          </p:cNvSpPr>
          <p:nvPr/>
        </p:nvSpPr>
        <p:spPr bwMode="auto">
          <a:xfrm rot="10800000">
            <a:off x="6172200" y="1136650"/>
            <a:ext cx="733425" cy="768350"/>
          </a:xfrm>
          <a:prstGeom prst="downArrow">
            <a:avLst>
              <a:gd name="adj1" fmla="val 50000"/>
              <a:gd name="adj2" fmla="val 2619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791199" y="1965325"/>
            <a:ext cx="3429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</a:rPr>
              <a:t>IRP 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</a:rPr>
              <a:t>(Skin Dose)</a:t>
            </a:r>
            <a:endParaRPr lang="en-US" altLang="en-US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8199" name="Group 38"/>
          <p:cNvGrpSpPr>
            <a:grpSpLocks/>
          </p:cNvGrpSpPr>
          <p:nvPr/>
        </p:nvGrpSpPr>
        <p:grpSpPr bwMode="auto">
          <a:xfrm>
            <a:off x="228600" y="2819400"/>
            <a:ext cx="8686800" cy="1295400"/>
            <a:chOff x="192" y="3696"/>
            <a:chExt cx="5376" cy="480"/>
          </a:xfrm>
        </p:grpSpPr>
        <p:pic>
          <p:nvPicPr>
            <p:cNvPr id="8202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52"/>
            <a:stretch>
              <a:fillRect/>
            </a:stretch>
          </p:blipFill>
          <p:spPr bwMode="auto">
            <a:xfrm>
              <a:off x="192" y="3696"/>
              <a:ext cx="53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Rectangle 5"/>
            <p:cNvSpPr>
              <a:spLocks noChangeArrowheads="1"/>
            </p:cNvSpPr>
            <p:nvPr/>
          </p:nvSpPr>
          <p:spPr bwMode="auto">
            <a:xfrm>
              <a:off x="4896" y="3888"/>
              <a:ext cx="528" cy="96"/>
            </a:xfrm>
            <a:prstGeom prst="rect">
              <a:avLst/>
            </a:prstGeom>
            <a:solidFill>
              <a:schemeClr val="tx2">
                <a:alpha val="47058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200" name="AutoShape 40"/>
          <p:cNvSpPr>
            <a:spLocks noChangeArrowheads="1"/>
          </p:cNvSpPr>
          <p:nvPr/>
        </p:nvSpPr>
        <p:spPr bwMode="auto">
          <a:xfrm rot="10800000">
            <a:off x="7848600" y="3657600"/>
            <a:ext cx="733425" cy="931863"/>
          </a:xfrm>
          <a:prstGeom prst="downArrow">
            <a:avLst>
              <a:gd name="adj1" fmla="val 50000"/>
              <a:gd name="adj2" fmla="val 3176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201" name="Text Box 41"/>
          <p:cNvSpPr txBox="1">
            <a:spLocks noChangeArrowheads="1"/>
          </p:cNvSpPr>
          <p:nvPr/>
        </p:nvSpPr>
        <p:spPr bwMode="auto">
          <a:xfrm>
            <a:off x="4953000" y="4648200"/>
            <a:ext cx="403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</a:rPr>
              <a:t>IRP 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</a:rPr>
              <a:t>(Total Skin Dose)</a:t>
            </a:r>
            <a:endParaRPr lang="en-US" altLang="en-US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195" name="TextBox 12"/>
          <p:cNvSpPr txBox="1">
            <a:spLocks noChangeArrowheads="1"/>
          </p:cNvSpPr>
          <p:nvPr/>
        </p:nvSpPr>
        <p:spPr bwMode="auto">
          <a:xfrm>
            <a:off x="0" y="55626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Skin Dose ~ </a:t>
            </a:r>
            <a:r>
              <a:rPr lang="en-US" alt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IRP Dose</a:t>
            </a:r>
          </a:p>
          <a:p>
            <a:pPr algn="ctr"/>
            <a:r>
              <a:rPr lang="en-US" alt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Conservative/Best Option</a:t>
            </a:r>
            <a:endParaRPr lang="en-US" alt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1" grpId="0"/>
      <p:bldP spid="81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uschealth.com/sebin/z/b/arialcam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986"/>
            <a:ext cx="482599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4598" y="698623"/>
            <a:ext cx="4045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Principle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Patients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8113" y="3200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2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 “No Action”</a:t>
            </a:r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8113" y="4292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2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 “Warn Patient”</a:t>
            </a:r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7" y="5562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5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 “Physics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Review”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“Contact Patient”</a:t>
            </a:r>
          </a:p>
        </p:txBody>
      </p:sp>
    </p:spTree>
    <p:extLst>
      <p:ext uri="{BB962C8B-B14F-4D97-AF65-F5344CB8AC3E}">
        <p14:creationId xmlns:p14="http://schemas.microsoft.com/office/powerpoint/2010/main" val="27884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399"/>
            <a:ext cx="7186528" cy="5715001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0960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i="1" dirty="0">
                <a:solidFill>
                  <a:srgbClr val="FFFF00"/>
                </a:solidFill>
              </a:rPr>
              <a:t>AKA Dose Area Product (DAP</a:t>
            </a:r>
            <a:r>
              <a:rPr lang="en-US" altLang="en-US" sz="3600" b="1" i="1" dirty="0" smtClean="0">
                <a:solidFill>
                  <a:srgbClr val="FFFF00"/>
                </a:solidFill>
              </a:rPr>
              <a:t>)</a:t>
            </a:r>
            <a:endParaRPr lang="en-US" altLang="en-US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12249" r="2816" b="24188"/>
          <a:stretch/>
        </p:blipFill>
        <p:spPr bwMode="auto">
          <a:xfrm>
            <a:off x="1333500" y="166990"/>
            <a:ext cx="6477000" cy="531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148656"/>
            <a:ext cx="9144000" cy="709344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~ 60 per category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31" y="54864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 smtClean="0">
                <a:solidFill>
                  <a:srgbClr val="FFFF00"/>
                </a:solidFill>
              </a:rPr>
              <a:t>Total # ~ </a:t>
            </a:r>
            <a:r>
              <a:rPr lang="en-US" sz="3200" b="1" kern="0" dirty="0">
                <a:solidFill>
                  <a:srgbClr val="FFFF00"/>
                </a:solidFill>
              </a:rPr>
              <a:t>2,000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098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98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Low </a:t>
            </a:r>
            <a:r>
              <a:rPr lang="en-US" dirty="0">
                <a:solidFill>
                  <a:srgbClr val="FFFF00"/>
                </a:solidFill>
              </a:rPr>
              <a:t>of 26 Gy-cm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Nephrostomy Obstruction)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FFFF00"/>
                </a:solidFill>
              </a:rPr>
              <a:t>High </a:t>
            </a:r>
            <a:r>
              <a:rPr lang="en-US" sz="3600" b="1" kern="0" dirty="0">
                <a:solidFill>
                  <a:srgbClr val="FFFF00"/>
                </a:solidFill>
              </a:rPr>
              <a:t>of 560 Gy-cm</a:t>
            </a:r>
            <a:r>
              <a:rPr lang="en-US" sz="3600" b="1" kern="0" baseline="30000" dirty="0">
                <a:solidFill>
                  <a:srgbClr val="FFFF00"/>
                </a:solidFill>
              </a:rPr>
              <a:t>2</a:t>
            </a:r>
            <a:r>
              <a:rPr lang="en-US" sz="3600" b="1" kern="0" dirty="0">
                <a:solidFill>
                  <a:srgbClr val="FFFF00"/>
                </a:solidFill>
              </a:rPr>
              <a:t> </a:t>
            </a:r>
            <a:endParaRPr lang="en-US" sz="3600" b="1" kern="0" dirty="0" smtClean="0">
              <a:solidFill>
                <a:srgbClr val="FFFF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FFFF00"/>
                </a:solidFill>
              </a:rPr>
              <a:t>(</a:t>
            </a:r>
            <a:r>
              <a:rPr lang="en-US" sz="3600" b="1" kern="0" dirty="0">
                <a:solidFill>
                  <a:srgbClr val="FFFF00"/>
                </a:solidFill>
              </a:rPr>
              <a:t>Spine AVM Embolization</a:t>
            </a:r>
            <a:r>
              <a:rPr lang="en-US" sz="3600" b="1" kern="0" dirty="0" smtClean="0">
                <a:solidFill>
                  <a:srgbClr val="FFFF00"/>
                </a:solidFill>
              </a:rPr>
              <a:t>)</a:t>
            </a:r>
            <a:endParaRPr lang="en-US" sz="3600" b="1" kern="0" dirty="0">
              <a:solidFill>
                <a:srgbClr val="FFFF00"/>
              </a:solidFill>
            </a:endParaRPr>
          </a:p>
        </p:txBody>
      </p:sp>
      <p:pic>
        <p:nvPicPr>
          <p:cNvPr id="27650" name="Picture 2" descr="https://encrypted-tbn1.gstatic.com/images?q=tbn:ANd9GcTbetV3pIbU3_U9tsfsxXI9gz9glbxcuHupaWVgg5yxOSDj2gCyJUqciZ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59763"/>
            <a:ext cx="5791200" cy="386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48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1" y="2133600"/>
            <a:ext cx="9147699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a typeface="Arial"/>
                <a:cs typeface="Times New Roman"/>
              </a:rPr>
              <a:t>Average </a:t>
            </a:r>
            <a:r>
              <a:rPr lang="en-US" dirty="0">
                <a:solidFill>
                  <a:srgbClr val="FFFF00"/>
                </a:solidFill>
                <a:ea typeface="Arial"/>
                <a:cs typeface="Times New Roman"/>
              </a:rPr>
              <a:t>KAP </a:t>
            </a:r>
            <a:r>
              <a:rPr lang="en-US" dirty="0" smtClean="0">
                <a:solidFill>
                  <a:srgbClr val="FFFF00"/>
                </a:solidFill>
                <a:ea typeface="Arial"/>
                <a:cs typeface="Times New Roman"/>
              </a:rPr>
              <a:t/>
            </a:r>
            <a:br>
              <a:rPr lang="en-US" dirty="0" smtClean="0">
                <a:solidFill>
                  <a:srgbClr val="FFFF00"/>
                </a:solidFill>
                <a:ea typeface="Arial"/>
                <a:cs typeface="Times New Roman"/>
              </a:rPr>
            </a:br>
            <a:r>
              <a:rPr lang="en-US" dirty="0" smtClean="0">
                <a:solidFill>
                  <a:srgbClr val="FFFF00"/>
                </a:solidFill>
                <a:ea typeface="Arial"/>
                <a:cs typeface="Times New Roman"/>
              </a:rPr>
              <a:t>~ 340 Gy-cm</a:t>
            </a:r>
            <a:r>
              <a:rPr lang="en-US" baseline="30000" dirty="0" smtClean="0">
                <a:solidFill>
                  <a:srgbClr val="FFFF00"/>
                </a:solidFill>
                <a:ea typeface="Arial"/>
                <a:cs typeface="Times New Roman"/>
              </a:rPr>
              <a:t>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701" y="76200"/>
            <a:ext cx="9267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rgbClr val="FFFF00"/>
                </a:solidFill>
                <a:ea typeface="Arial"/>
                <a:cs typeface="Times New Roman"/>
              </a:rPr>
              <a:t>177 head </a:t>
            </a:r>
            <a:endParaRPr lang="en-US" sz="3600" b="1" kern="0" dirty="0" smtClean="0">
              <a:solidFill>
                <a:srgbClr val="FFFF00"/>
              </a:solidFill>
              <a:ea typeface="Arial"/>
              <a:cs typeface="Times New Roman"/>
            </a:endParaRPr>
          </a:p>
          <a:p>
            <a:pPr algn="ctr"/>
            <a:r>
              <a:rPr lang="en-US" sz="3600" b="1" kern="0" dirty="0" smtClean="0">
                <a:solidFill>
                  <a:srgbClr val="FFFF00"/>
                </a:solidFill>
                <a:ea typeface="Arial"/>
                <a:cs typeface="Times New Roman"/>
              </a:rPr>
              <a:t>AVM embolization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371" y="5943600"/>
            <a:ext cx="9147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 smtClean="0">
                <a:solidFill>
                  <a:srgbClr val="FFFF00"/>
                </a:solidFill>
                <a:ea typeface="Arial"/>
                <a:cs typeface="Times New Roman"/>
              </a:rPr>
              <a:t>High </a:t>
            </a:r>
            <a:r>
              <a:rPr lang="en-US" sz="3600" b="1" kern="0" dirty="0">
                <a:solidFill>
                  <a:srgbClr val="FFFF00"/>
                </a:solidFill>
                <a:ea typeface="Arial"/>
                <a:cs typeface="Times New Roman"/>
                <a:sym typeface="Symbol"/>
              </a:rPr>
              <a:t> </a:t>
            </a:r>
            <a:r>
              <a:rPr lang="en-US" sz="3600" b="1" kern="0" dirty="0" smtClean="0">
                <a:solidFill>
                  <a:srgbClr val="FFFF00"/>
                </a:solidFill>
                <a:ea typeface="Arial"/>
                <a:cs typeface="Times New Roman"/>
              </a:rPr>
              <a:t>1,350 Gy-cm</a:t>
            </a:r>
            <a:r>
              <a:rPr lang="en-US" sz="3600" b="1" kern="0" baseline="30000" dirty="0" smtClean="0">
                <a:solidFill>
                  <a:srgbClr val="FFFF00"/>
                </a:solidFill>
                <a:ea typeface="Arial"/>
                <a:cs typeface="Times New Roman"/>
              </a:rPr>
              <a:t>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029" y="4343400"/>
            <a:ext cx="91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FFFF00"/>
                </a:solidFill>
                <a:ea typeface="Arial"/>
                <a:cs typeface="Times New Roman"/>
              </a:rPr>
              <a:t>Low </a:t>
            </a:r>
            <a:r>
              <a:rPr lang="en-US" sz="3600" b="1" kern="0" dirty="0" smtClean="0">
                <a:solidFill>
                  <a:srgbClr val="FFFF00"/>
                </a:solidFill>
                <a:ea typeface="Arial"/>
                <a:cs typeface="Times New Roman"/>
                <a:sym typeface="Symbol"/>
              </a:rPr>
              <a:t> </a:t>
            </a:r>
            <a:r>
              <a:rPr lang="en-US" sz="3600" b="1" kern="0" dirty="0" smtClean="0">
                <a:solidFill>
                  <a:srgbClr val="FFFF00"/>
                </a:solidFill>
                <a:ea typeface="Arial"/>
                <a:cs typeface="Times New Roman"/>
              </a:rPr>
              <a:t>4 Gy-cm</a:t>
            </a:r>
            <a:r>
              <a:rPr lang="en-US" sz="3600" b="1" kern="0" baseline="30000" dirty="0" smtClean="0">
                <a:solidFill>
                  <a:srgbClr val="FFFF00"/>
                </a:solidFill>
                <a:ea typeface="Arial"/>
                <a:cs typeface="Times New Roman"/>
              </a:rPr>
              <a:t>2</a:t>
            </a:r>
            <a:endParaRPr lang="en-US" sz="3600" b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43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>
                <a:solidFill>
                  <a:srgbClr val="FFFF00"/>
                </a:solidFill>
              </a:rPr>
              <a:t>Mean Patient KAP </a:t>
            </a:r>
            <a:br>
              <a:rPr lang="en-US" sz="3600" b="1" kern="0" dirty="0">
                <a:solidFill>
                  <a:srgbClr val="FFFF00"/>
                </a:solidFill>
              </a:rPr>
            </a:br>
            <a:r>
              <a:rPr lang="en-US" sz="3600" b="1" kern="0" dirty="0">
                <a:solidFill>
                  <a:srgbClr val="FFFF00"/>
                </a:solidFill>
              </a:rPr>
              <a:t>~ 200 </a:t>
            </a:r>
            <a:r>
              <a:rPr lang="en-US" sz="3600" b="1" kern="0" dirty="0" smtClean="0">
                <a:solidFill>
                  <a:srgbClr val="FFFF00"/>
                </a:solidFill>
              </a:rPr>
              <a:t>Gy-cm</a:t>
            </a:r>
            <a:r>
              <a:rPr lang="en-US" sz="3600" b="1" kern="0" baseline="30000" dirty="0" smtClean="0">
                <a:solidFill>
                  <a:srgbClr val="FFFF00"/>
                </a:solidFill>
              </a:rPr>
              <a:t>2</a:t>
            </a:r>
            <a:endParaRPr lang="en-US" sz="3600" b="1" kern="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a typeface="Arial"/>
                <a:cs typeface="Times New Roman"/>
              </a:rPr>
              <a:t>25</a:t>
            </a:r>
            <a:r>
              <a:rPr lang="en-US" sz="3600" b="1" baseline="30000" dirty="0" smtClean="0">
                <a:solidFill>
                  <a:srgbClr val="FFFF00"/>
                </a:solidFill>
                <a:ea typeface="Arial"/>
                <a:cs typeface="Times New Roman"/>
              </a:rPr>
              <a:t>th</a:t>
            </a:r>
            <a:r>
              <a:rPr lang="en-US" sz="3600" b="1" dirty="0" smtClean="0">
                <a:solidFill>
                  <a:srgbClr val="FFFF00"/>
                </a:solidFill>
                <a:ea typeface="Arial"/>
                <a:cs typeface="Times New Roman"/>
              </a:rPr>
              <a:t> %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ea typeface="Arial"/>
                <a:cs typeface="Times New Roman"/>
              </a:rPr>
              <a:t>~ 100 Gy-cm</a:t>
            </a:r>
            <a:r>
              <a:rPr lang="en-US" sz="3600" b="1" baseline="30000" dirty="0" smtClean="0">
                <a:solidFill>
                  <a:srgbClr val="FFFF00"/>
                </a:solidFill>
                <a:ea typeface="Arial"/>
                <a:cs typeface="Times New Roman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8" y="5657671"/>
            <a:ext cx="9138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FF00"/>
                </a:solidFill>
                <a:ea typeface="Arial"/>
                <a:cs typeface="Times New Roman"/>
              </a:rPr>
              <a:t>75</a:t>
            </a:r>
            <a:r>
              <a:rPr lang="en-US" sz="3600" b="1" baseline="30000" dirty="0">
                <a:solidFill>
                  <a:srgbClr val="FFFF00"/>
                </a:solidFill>
                <a:ea typeface="Arial"/>
                <a:cs typeface="Times New Roman"/>
              </a:rPr>
              <a:t>th</a:t>
            </a:r>
            <a:r>
              <a:rPr lang="en-US" sz="3600" b="1" dirty="0">
                <a:solidFill>
                  <a:srgbClr val="FFFF00"/>
                </a:solidFill>
                <a:ea typeface="Arial"/>
                <a:cs typeface="Times New Roman"/>
              </a:rPr>
              <a:t> % </a:t>
            </a:r>
            <a:endParaRPr lang="en-US" sz="3600" b="1" dirty="0" smtClean="0">
              <a:solidFill>
                <a:srgbClr val="FFFF00"/>
              </a:solidFill>
              <a:ea typeface="Arial"/>
              <a:cs typeface="Times New Roman"/>
            </a:endParaRPr>
          </a:p>
          <a:p>
            <a:pPr lvl="0" algn="ctr"/>
            <a:r>
              <a:rPr lang="en-US" sz="3600" b="1" dirty="0" smtClean="0">
                <a:solidFill>
                  <a:srgbClr val="FFFF00"/>
                </a:solidFill>
                <a:ea typeface="Arial"/>
                <a:cs typeface="Times New Roman"/>
              </a:rPr>
              <a:t>~ 300 </a:t>
            </a:r>
            <a:r>
              <a:rPr lang="en-US" sz="3600" b="1" dirty="0">
                <a:solidFill>
                  <a:srgbClr val="FFFF00"/>
                </a:solidFill>
                <a:ea typeface="Arial"/>
                <a:cs typeface="Times New Roman"/>
              </a:rPr>
              <a:t>Gy-cm</a:t>
            </a:r>
            <a:r>
              <a:rPr lang="en-US" sz="3600" b="1" baseline="30000" dirty="0">
                <a:solidFill>
                  <a:srgbClr val="FFFF00"/>
                </a:solidFill>
                <a:ea typeface="Arial"/>
                <a:cs typeface="Times New Roman"/>
              </a:rPr>
              <a:t>2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8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3"/>
          <p:cNvGrpSpPr>
            <a:grpSpLocks/>
          </p:cNvGrpSpPr>
          <p:nvPr/>
        </p:nvGrpSpPr>
        <p:grpSpPr bwMode="auto">
          <a:xfrm>
            <a:off x="525235" y="680291"/>
            <a:ext cx="8229600" cy="6096000"/>
            <a:chOff x="192" y="192"/>
            <a:chExt cx="5376" cy="3984"/>
          </a:xfrm>
        </p:grpSpPr>
        <p:pic>
          <p:nvPicPr>
            <p:cNvPr id="614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5376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672" y="672"/>
              <a:ext cx="1008" cy="144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 sz="3200" b="1">
                <a:latin typeface="Times New Roman" pitchFamily="18" charset="0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3600" y="720"/>
              <a:ext cx="864" cy="96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 sz="3200" b="1">
                <a:latin typeface="Times New Roman" pitchFamily="18" charset="0"/>
              </a:endParaRPr>
            </a:p>
          </p:txBody>
        </p:sp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266" y="1200"/>
              <a:ext cx="574" cy="144"/>
            </a:xfrm>
            <a:prstGeom prst="rect">
              <a:avLst/>
            </a:prstGeom>
            <a:solidFill>
              <a:srgbClr val="FFFF0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 sz="3200" b="1">
                <a:latin typeface="Times New Roman" pitchFamily="18" charset="0"/>
              </a:endParaRPr>
            </a:p>
          </p:txBody>
        </p:sp>
        <p:sp>
          <p:nvSpPr>
            <p:cNvPr id="6151" name="Rectangle 5"/>
            <p:cNvSpPr>
              <a:spLocks noChangeArrowheads="1"/>
            </p:cNvSpPr>
            <p:nvPr/>
          </p:nvSpPr>
          <p:spPr bwMode="auto">
            <a:xfrm>
              <a:off x="3216" y="3504"/>
              <a:ext cx="574" cy="144"/>
            </a:xfrm>
            <a:prstGeom prst="rect">
              <a:avLst/>
            </a:prstGeom>
            <a:solidFill>
              <a:srgbClr val="FFFF0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 sz="3200" b="1">
                <a:latin typeface="Times New Roman" pitchFamily="18" charset="0"/>
              </a:endParaRPr>
            </a:p>
          </p:txBody>
        </p:sp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3264" y="3264"/>
              <a:ext cx="574" cy="144"/>
            </a:xfrm>
            <a:prstGeom prst="rect">
              <a:avLst/>
            </a:prstGeom>
            <a:solidFill>
              <a:srgbClr val="FFFF0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 sz="3200" b="1">
                <a:latin typeface="Times New Roman" pitchFamily="18" charset="0"/>
              </a:endParaRPr>
            </a:p>
          </p:txBody>
        </p:sp>
        <p:sp>
          <p:nvSpPr>
            <p:cNvPr id="6153" name="Rectangle 5"/>
            <p:cNvSpPr>
              <a:spLocks noChangeArrowheads="1"/>
            </p:cNvSpPr>
            <p:nvPr/>
          </p:nvSpPr>
          <p:spPr bwMode="auto">
            <a:xfrm>
              <a:off x="3218" y="3000"/>
              <a:ext cx="574" cy="144"/>
            </a:xfrm>
            <a:prstGeom prst="rect">
              <a:avLst/>
            </a:prstGeom>
            <a:solidFill>
              <a:srgbClr val="FFFF0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 sz="3200" b="1">
                <a:latin typeface="Times New Roman" pitchFamily="18" charset="0"/>
              </a:endParaRPr>
            </a:p>
          </p:txBody>
        </p:sp>
        <p:sp>
          <p:nvSpPr>
            <p:cNvPr id="6154" name="Rectangle 5"/>
            <p:cNvSpPr>
              <a:spLocks noChangeArrowheads="1"/>
            </p:cNvSpPr>
            <p:nvPr/>
          </p:nvSpPr>
          <p:spPr bwMode="auto">
            <a:xfrm>
              <a:off x="3170" y="2736"/>
              <a:ext cx="622" cy="144"/>
            </a:xfrm>
            <a:prstGeom prst="rect">
              <a:avLst/>
            </a:prstGeom>
            <a:solidFill>
              <a:srgbClr val="FFFF0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 sz="3200" b="1">
                <a:latin typeface="Times New Roman" pitchFamily="18" charset="0"/>
              </a:endParaRPr>
            </a:p>
          </p:txBody>
        </p:sp>
        <p:sp>
          <p:nvSpPr>
            <p:cNvPr id="6155" name="Rectangle 5"/>
            <p:cNvSpPr>
              <a:spLocks noChangeArrowheads="1"/>
            </p:cNvSpPr>
            <p:nvPr/>
          </p:nvSpPr>
          <p:spPr bwMode="auto">
            <a:xfrm>
              <a:off x="3216" y="2496"/>
              <a:ext cx="624" cy="122"/>
            </a:xfrm>
            <a:prstGeom prst="rect">
              <a:avLst/>
            </a:prstGeom>
            <a:solidFill>
              <a:srgbClr val="FFFF0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 sz="3200" b="1">
                <a:latin typeface="Times New Roman" pitchFamily="18" charset="0"/>
              </a:endParaRPr>
            </a:p>
          </p:txBody>
        </p:sp>
        <p:sp>
          <p:nvSpPr>
            <p:cNvPr id="6156" name="Rectangle 5"/>
            <p:cNvSpPr>
              <a:spLocks noChangeArrowheads="1"/>
            </p:cNvSpPr>
            <p:nvPr/>
          </p:nvSpPr>
          <p:spPr bwMode="auto">
            <a:xfrm>
              <a:off x="3266" y="2208"/>
              <a:ext cx="574" cy="144"/>
            </a:xfrm>
            <a:prstGeom prst="rect">
              <a:avLst/>
            </a:prstGeom>
            <a:solidFill>
              <a:srgbClr val="FFFF0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 sz="3200" b="1">
                <a:latin typeface="Times New Roman" pitchFamily="18" charset="0"/>
              </a:endParaRPr>
            </a:p>
          </p:txBody>
        </p:sp>
        <p:sp>
          <p:nvSpPr>
            <p:cNvPr id="6157" name="Rectangle 5"/>
            <p:cNvSpPr>
              <a:spLocks noChangeArrowheads="1"/>
            </p:cNvSpPr>
            <p:nvPr/>
          </p:nvSpPr>
          <p:spPr bwMode="auto">
            <a:xfrm>
              <a:off x="3266" y="1968"/>
              <a:ext cx="574" cy="144"/>
            </a:xfrm>
            <a:prstGeom prst="rect">
              <a:avLst/>
            </a:prstGeom>
            <a:solidFill>
              <a:srgbClr val="FFFF0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 sz="3200" b="1">
                <a:latin typeface="Times New Roman" pitchFamily="18" charset="0"/>
              </a:endParaRPr>
            </a:p>
          </p:txBody>
        </p:sp>
        <p:sp>
          <p:nvSpPr>
            <p:cNvPr id="6158" name="Rectangle 5"/>
            <p:cNvSpPr>
              <a:spLocks noChangeArrowheads="1"/>
            </p:cNvSpPr>
            <p:nvPr/>
          </p:nvSpPr>
          <p:spPr bwMode="auto">
            <a:xfrm>
              <a:off x="3266" y="1728"/>
              <a:ext cx="574" cy="144"/>
            </a:xfrm>
            <a:prstGeom prst="rect">
              <a:avLst/>
            </a:prstGeom>
            <a:solidFill>
              <a:srgbClr val="FFFF0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 sz="3200" b="1">
                <a:latin typeface="Times New Roman" pitchFamily="18" charset="0"/>
              </a:endParaRPr>
            </a:p>
          </p:txBody>
        </p:sp>
        <p:sp>
          <p:nvSpPr>
            <p:cNvPr id="6159" name="Rectangle 5"/>
            <p:cNvSpPr>
              <a:spLocks noChangeArrowheads="1"/>
            </p:cNvSpPr>
            <p:nvPr/>
          </p:nvSpPr>
          <p:spPr bwMode="auto">
            <a:xfrm>
              <a:off x="3266" y="1440"/>
              <a:ext cx="574" cy="144"/>
            </a:xfrm>
            <a:prstGeom prst="rect">
              <a:avLst/>
            </a:prstGeom>
            <a:solidFill>
              <a:srgbClr val="FFFF0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 sz="3200" b="1">
                <a:latin typeface="Times New Roman" pitchFamily="18" charset="0"/>
              </a:endParaRPr>
            </a:p>
          </p:txBody>
        </p:sp>
        <p:sp>
          <p:nvSpPr>
            <p:cNvPr id="6160" name="Rectangle 5"/>
            <p:cNvSpPr>
              <a:spLocks noChangeArrowheads="1"/>
            </p:cNvSpPr>
            <p:nvPr/>
          </p:nvSpPr>
          <p:spPr bwMode="auto">
            <a:xfrm>
              <a:off x="4226" y="3888"/>
              <a:ext cx="670" cy="96"/>
            </a:xfrm>
            <a:prstGeom prst="rect">
              <a:avLst/>
            </a:prstGeom>
            <a:solidFill>
              <a:srgbClr val="FFFF0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 sz="3200" b="1">
                <a:latin typeface="Times New Roman" pitchFamily="18" charset="0"/>
              </a:endParaRPr>
            </a:p>
          </p:txBody>
        </p:sp>
        <p:sp>
          <p:nvSpPr>
            <p:cNvPr id="6161" name="Text Box 19"/>
            <p:cNvSpPr txBox="1">
              <a:spLocks noChangeArrowheads="1"/>
            </p:cNvSpPr>
            <p:nvPr/>
          </p:nvSpPr>
          <p:spPr bwMode="auto">
            <a:xfrm>
              <a:off x="1872" y="211"/>
              <a:ext cx="2304" cy="3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00"/>
                  </a:solidFill>
                </a:rPr>
                <a:t>Exam Protocol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339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100 µGy</a:t>
            </a:r>
            <a:r>
              <a:rPr lang="en-US" sz="3600" b="1" dirty="0" smtClean="0">
                <a:solidFill>
                  <a:schemeClr val="bg1"/>
                </a:solidFill>
              </a:rPr>
              <a:t>-m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</a:rPr>
              <a:t> = 1 Gy-cm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2</a:t>
            </a:r>
            <a:endParaRPr lang="en-US" sz="3600" b="1" baseline="30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Kerma Area Product (Gy-cm</a:t>
            </a:r>
            <a:r>
              <a:rPr lang="en-US" b="1" baseline="30000" dirty="0" smtClean="0">
                <a:solidFill>
                  <a:srgbClr val="FFFF00"/>
                </a:solidFill>
              </a:rPr>
              <a:t>2</a:t>
            </a:r>
            <a:r>
              <a:rPr lang="en-US" b="1" dirty="0" smtClean="0">
                <a:solidFill>
                  <a:srgbClr val="FFFF00"/>
                </a:solidFill>
              </a:rPr>
              <a:t>)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5785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"/>
                <a:ea typeface="+mj-ea"/>
                <a:cs typeface="+mj-cs"/>
              </a:rPr>
              <a:t>Body Region/Projection 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"/>
                <a:ea typeface="+mj-ea"/>
                <a:cs typeface="+mj-cs"/>
              </a:rPr>
              <a:t>+Patient Size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124" name="Picture 4" descr="http://citizensvoice.com/polopoly_fs/1.126881!/image/1444456439.jpg_gen/derivatives/landscape_490/14444564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6769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26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0" y="28289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FFFF00"/>
                </a:solidFill>
              </a:rPr>
              <a:t>ED = 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0.1 mSv </a:t>
            </a:r>
            <a:r>
              <a:rPr lang="en-US" altLang="en-US" sz="3600" b="1" dirty="0">
                <a:solidFill>
                  <a:srgbClr val="FFFF00"/>
                </a:solidFill>
              </a:rPr>
              <a:t>/ </a:t>
            </a:r>
            <a:r>
              <a:rPr lang="en-US" altLang="en-US" sz="3600" b="1" dirty="0" smtClean="0">
                <a:solidFill>
                  <a:srgbClr val="FFFF00"/>
                </a:solidFill>
                <a:cs typeface="Arial" pitchFamily="34" charset="0"/>
              </a:rPr>
              <a:t>Gy-cm</a:t>
            </a:r>
            <a:r>
              <a:rPr lang="en-US" altLang="en-US" sz="3600" b="1" baseline="30000" dirty="0" smtClean="0">
                <a:solidFill>
                  <a:srgbClr val="FFFF00"/>
                </a:solidFill>
                <a:cs typeface="Arial" pitchFamily="34" charset="0"/>
              </a:rPr>
              <a:t>2</a:t>
            </a:r>
            <a:endParaRPr lang="en-US" altLang="en-US" sz="3600" b="1" baseline="30000" dirty="0">
              <a:solidFill>
                <a:srgbClr val="FFFF00"/>
              </a:solidFill>
              <a:cs typeface="Arial" pitchFamily="34" charset="0"/>
            </a:endParaRPr>
          </a:p>
        </p:txBody>
      </p:sp>
      <p:grpSp>
        <p:nvGrpSpPr>
          <p:cNvPr id="9219" name="Group 6"/>
          <p:cNvGrpSpPr>
            <a:grpSpLocks/>
          </p:cNvGrpSpPr>
          <p:nvPr/>
        </p:nvGrpSpPr>
        <p:grpSpPr bwMode="auto">
          <a:xfrm>
            <a:off x="0" y="30162"/>
            <a:ext cx="9144000" cy="1739900"/>
            <a:chOff x="0" y="-277"/>
            <a:chExt cx="5760" cy="1096"/>
          </a:xfrm>
        </p:grpSpPr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0" y="-277"/>
              <a:ext cx="5760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3600" b="1" dirty="0">
                  <a:solidFill>
                    <a:srgbClr val="FFFF00"/>
                  </a:solidFill>
                </a:rPr>
                <a:t>Converting </a:t>
              </a:r>
              <a:r>
                <a:rPr lang="en-US" altLang="en-US" sz="3600" b="1" dirty="0" smtClean="0">
                  <a:solidFill>
                    <a:srgbClr val="FFFF00"/>
                  </a:solidFill>
                </a:rPr>
                <a:t>KAP        </a:t>
              </a:r>
              <a:endParaRPr lang="en-US" altLang="en-US" sz="3600" b="1" dirty="0">
                <a:solidFill>
                  <a:srgbClr val="FFFF00"/>
                </a:solidFill>
              </a:endParaRPr>
            </a:p>
            <a:p>
              <a:endParaRPr lang="en-US" altLang="en-US" sz="3600" b="1" dirty="0">
                <a:solidFill>
                  <a:srgbClr val="FFFF00"/>
                </a:solidFill>
              </a:endParaRPr>
            </a:p>
            <a:p>
              <a:pPr algn="r"/>
              <a:r>
                <a:rPr lang="en-US" altLang="en-US" sz="3600" b="1" dirty="0">
                  <a:solidFill>
                    <a:srgbClr val="FFFF00"/>
                  </a:solidFill>
                </a:rPr>
                <a:t>Effective Dose (ED)</a:t>
              </a:r>
              <a:endParaRPr lang="en-US" altLang="en-US" sz="3600" b="1" dirty="0">
                <a:solidFill>
                  <a:srgbClr val="FFFF00"/>
                </a:solidFill>
                <a:sym typeface="Symbol" pitchFamily="18" charset="2"/>
              </a:endParaRPr>
            </a:p>
          </p:txBody>
        </p:sp>
        <p:sp>
          <p:nvSpPr>
            <p:cNvPr id="9221" name="AutoShape 7"/>
            <p:cNvSpPr>
              <a:spLocks noChangeArrowheads="1"/>
            </p:cNvSpPr>
            <p:nvPr/>
          </p:nvSpPr>
          <p:spPr bwMode="auto">
            <a:xfrm rot="1704008">
              <a:off x="2184" y="166"/>
              <a:ext cx="816" cy="336"/>
            </a:xfrm>
            <a:prstGeom prst="rightArrow">
              <a:avLst>
                <a:gd name="adj1" fmla="val 50000"/>
                <a:gd name="adj2" fmla="val 60714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8434" name="Picture 2" descr="http://www.howtorecordpodcasts.com/wp-content/uploads/2013/07/Rule-of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67" y="4114800"/>
            <a:ext cx="3429000" cy="236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FFFF00"/>
                </a:solidFill>
                <a:effectLst/>
              </a:rPr>
              <a:t>Cell Death &amp; Carcinogenesis </a:t>
            </a:r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2"/>
          <a:srcRect l="31876" t="21875" r="31876" b="24219"/>
          <a:stretch>
            <a:fillRect/>
          </a:stretch>
        </p:blipFill>
        <p:spPr bwMode="auto">
          <a:xfrm>
            <a:off x="2286000" y="1219200"/>
            <a:ext cx="4419600" cy="52578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7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inicaldepartments.musc.edu/sebin/t/s/fellows%20and%20attendings%202011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229600" cy="42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838199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IR Effective Doses ~ 10 to 30 </a:t>
            </a:r>
            <a:r>
              <a:rPr lang="en-US" sz="3600" b="1" dirty="0" err="1" smtClean="0">
                <a:solidFill>
                  <a:schemeClr val="bg1"/>
                </a:solidFill>
              </a:rPr>
              <a:t>mSv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>
                <a:solidFill>
                  <a:srgbClr val="FFFF00"/>
                </a:solidFill>
              </a:rPr>
              <a:t>Typical ED’s in Radiology</a:t>
            </a:r>
          </a:p>
        </p:txBody>
      </p:sp>
      <p:pic>
        <p:nvPicPr>
          <p:cNvPr id="11267" name="Picture 5" descr="chest_X-ray_procedure"/>
          <p:cNvPicPr>
            <a:picLocks noChangeAspect="1" noChangeArrowheads="1"/>
          </p:cNvPicPr>
          <p:nvPr/>
        </p:nvPicPr>
        <p:blipFill>
          <a:blip r:embed="rId2"/>
          <a:srcRect t="23529" b="22058"/>
          <a:stretch>
            <a:fillRect/>
          </a:stretch>
        </p:blipFill>
        <p:spPr bwMode="auto">
          <a:xfrm>
            <a:off x="1371600" y="990600"/>
            <a:ext cx="2362200" cy="17684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762000" y="2655163"/>
            <a:ext cx="342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rgbClr val="FFFF00"/>
                </a:solidFill>
              </a:rPr>
              <a:t>Body x-ray </a:t>
            </a:r>
            <a:endParaRPr lang="en-US" altLang="en-US" sz="3200" b="1" dirty="0">
              <a:solidFill>
                <a:srgbClr val="FFFF00"/>
              </a:solidFill>
            </a:endParaRPr>
          </a:p>
          <a:p>
            <a:pPr algn="ctr"/>
            <a:r>
              <a:rPr lang="en-US" altLang="en-US" sz="3200" b="1" dirty="0">
                <a:solidFill>
                  <a:srgbClr val="FFFF00"/>
                </a:solidFill>
              </a:rPr>
              <a:t>~ 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0.2 mSv</a:t>
            </a:r>
            <a:endParaRPr lang="en-US" altLang="en-US" sz="3200" b="1" dirty="0">
              <a:solidFill>
                <a:srgbClr val="FFFF00"/>
              </a:solidFill>
            </a:endParaRP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81000" y="5703163"/>
            <a:ext cx="434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FF00"/>
                </a:solidFill>
              </a:rPr>
              <a:t>Barium Meal </a:t>
            </a:r>
          </a:p>
          <a:p>
            <a:pPr algn="ctr"/>
            <a:r>
              <a:rPr lang="en-US" altLang="en-US" sz="3200" b="1" dirty="0">
                <a:solidFill>
                  <a:srgbClr val="FFFF00"/>
                </a:solidFill>
              </a:rPr>
              <a:t>~ 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5 mSv</a:t>
            </a:r>
            <a:endParaRPr lang="en-US" altLang="en-US" sz="3200" b="1" dirty="0">
              <a:solidFill>
                <a:srgbClr val="FFFF00"/>
              </a:solidFill>
            </a:endParaRPr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4876800" y="5703163"/>
            <a:ext cx="350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rgbClr val="FFFF00"/>
                </a:solidFill>
              </a:rPr>
              <a:t>Chest CT </a:t>
            </a:r>
            <a:endParaRPr lang="en-US" altLang="en-US" sz="3200" b="1" dirty="0">
              <a:solidFill>
                <a:srgbClr val="FFFF00"/>
              </a:solidFill>
            </a:endParaRPr>
          </a:p>
          <a:p>
            <a:pPr algn="ctr"/>
            <a:r>
              <a:rPr lang="en-US" altLang="en-US" sz="3200" b="1" dirty="0">
                <a:solidFill>
                  <a:srgbClr val="FFFF00"/>
                </a:solidFill>
              </a:rPr>
              <a:t>~ 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6 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mSv</a:t>
            </a:r>
            <a:endParaRPr lang="en-US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11271" name="Picture 11" descr="f13-32"/>
          <p:cNvPicPr>
            <a:picLocks noChangeAspect="1" noChangeArrowheads="1"/>
          </p:cNvPicPr>
          <p:nvPr/>
        </p:nvPicPr>
        <p:blipFill>
          <a:blip r:embed="rId3"/>
          <a:srcRect l="34821" t="-388" r="34822" b="72247"/>
          <a:stretch>
            <a:fillRect/>
          </a:stretch>
        </p:blipFill>
        <p:spPr bwMode="auto">
          <a:xfrm>
            <a:off x="5334000" y="3733800"/>
            <a:ext cx="2590800" cy="2057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4419600" y="2655163"/>
            <a:ext cx="426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FF00"/>
                </a:solidFill>
              </a:rPr>
              <a:t>Head CT </a:t>
            </a:r>
          </a:p>
          <a:p>
            <a:pPr algn="ctr"/>
            <a:r>
              <a:rPr lang="en-US" altLang="en-US" sz="3200" b="1" dirty="0">
                <a:solidFill>
                  <a:srgbClr val="FFFF00"/>
                </a:solidFill>
              </a:rPr>
              <a:t>~ 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2 mSv</a:t>
            </a:r>
            <a:endParaRPr lang="en-US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11276" name="Picture 12" descr="170_normal_ba_meal_trendlenber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733800"/>
            <a:ext cx="2055813" cy="1981200"/>
          </a:xfrm>
          <a:prstGeom prst="roundRect">
            <a:avLst/>
          </a:prstGeom>
          <a:noFill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5"/>
          <a:srcRect l="68002" t="18703" r="9047" b="45470"/>
          <a:stretch>
            <a:fillRect/>
          </a:stretch>
        </p:blipFill>
        <p:spPr bwMode="auto">
          <a:xfrm>
            <a:off x="5562600" y="990600"/>
            <a:ext cx="1905000" cy="17811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710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93" name="Picture 9" descr="ds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1401" y="2506147"/>
            <a:ext cx="2424933" cy="1754349"/>
          </a:xfrm>
          <a:prstGeom prst="roundRect">
            <a:avLst/>
          </a:prstGeom>
          <a:noFill/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304800"/>
            <a:ext cx="579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FF00"/>
                </a:solidFill>
              </a:rPr>
              <a:t>Occupational: Legal Limit</a:t>
            </a:r>
            <a:br>
              <a:rPr lang="en-US" altLang="en-US" sz="3600" b="1" dirty="0">
                <a:solidFill>
                  <a:srgbClr val="FFFF00"/>
                </a:solidFill>
              </a:rPr>
            </a:br>
            <a:r>
              <a:rPr lang="en-US" altLang="en-US" sz="3600" b="1" dirty="0" smtClean="0">
                <a:solidFill>
                  <a:srgbClr val="FFFF00"/>
                </a:solidFill>
              </a:rPr>
              <a:t>50 mSv / </a:t>
            </a:r>
            <a:r>
              <a:rPr lang="en-US" altLang="en-US" sz="3600" b="1" dirty="0" err="1" smtClean="0">
                <a:solidFill>
                  <a:srgbClr val="FFFF00"/>
                </a:solidFill>
              </a:rPr>
              <a:t>yr</a:t>
            </a:r>
            <a:endParaRPr lang="en-US" altLang="en-US" sz="3600" b="1" dirty="0">
              <a:solidFill>
                <a:srgbClr val="FFFF00"/>
              </a:solidFill>
            </a:endParaRPr>
          </a:p>
        </p:txBody>
      </p:sp>
      <p:pic>
        <p:nvPicPr>
          <p:cNvPr id="12292" name="Picture 7" descr="021"/>
          <p:cNvPicPr>
            <a:picLocks noChangeAspect="1" noChangeArrowheads="1"/>
          </p:cNvPicPr>
          <p:nvPr/>
        </p:nvPicPr>
        <p:blipFill>
          <a:blip r:embed="rId3"/>
          <a:srcRect l="15024" t="5750" r="12430" b="11467"/>
          <a:stretch>
            <a:fillRect/>
          </a:stretch>
        </p:blipFill>
        <p:spPr bwMode="auto">
          <a:xfrm>
            <a:off x="6324600" y="4724400"/>
            <a:ext cx="2438400" cy="1752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Untitled-73"/>
          <p:cNvPicPr>
            <a:picLocks noChangeAspect="1" noChangeArrowheads="1"/>
          </p:cNvPicPr>
          <p:nvPr/>
        </p:nvPicPr>
        <p:blipFill>
          <a:blip r:embed="rId4" cstate="print"/>
          <a:srcRect l="6818" t="5011" r="6818" b="12317"/>
          <a:stretch>
            <a:fillRect/>
          </a:stretch>
        </p:blipFill>
        <p:spPr bwMode="auto">
          <a:xfrm>
            <a:off x="6324600" y="228600"/>
            <a:ext cx="2438400" cy="1784350"/>
          </a:xfrm>
          <a:prstGeom prst="round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4929565"/>
            <a:ext cx="632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FFFF00"/>
                </a:solidFill>
              </a:rPr>
              <a:t>Natural Background </a:t>
            </a:r>
            <a:br>
              <a:rPr lang="en-US" altLang="en-US" sz="3600" b="1" dirty="0">
                <a:solidFill>
                  <a:srgbClr val="FFFF00"/>
                </a:solidFill>
              </a:rPr>
            </a:br>
            <a:r>
              <a:rPr lang="en-US" altLang="en-US" sz="3600" b="1" dirty="0">
                <a:solidFill>
                  <a:srgbClr val="FFFF00"/>
                </a:solidFill>
              </a:rPr>
              <a:t>~ 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3 mSv </a:t>
            </a:r>
            <a:r>
              <a:rPr lang="en-US" altLang="en-US" sz="3600" b="1" dirty="0">
                <a:solidFill>
                  <a:srgbClr val="FFFF00"/>
                </a:solidFill>
              </a:rPr>
              <a:t>/ </a:t>
            </a:r>
            <a:r>
              <a:rPr lang="en-US" altLang="en-US" sz="3600" b="1" dirty="0" err="1">
                <a:solidFill>
                  <a:srgbClr val="FFFF00"/>
                </a:solidFill>
              </a:rPr>
              <a:t>yr</a:t>
            </a:r>
            <a:r>
              <a:rPr lang="en-US" altLang="en-US" sz="3600" b="1" dirty="0">
                <a:solidFill>
                  <a:srgbClr val="FFFF00"/>
                </a:solidFill>
              </a:rPr>
              <a:t/>
            </a:r>
            <a:br>
              <a:rPr lang="en-US" altLang="en-US" sz="3600" b="1" dirty="0">
                <a:solidFill>
                  <a:srgbClr val="FFFF00"/>
                </a:solidFill>
              </a:rPr>
            </a:b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0" y="2700715"/>
            <a:ext cx="624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3600" b="1" dirty="0">
                <a:solidFill>
                  <a:srgbClr val="FFFF00"/>
                </a:solidFill>
              </a:rPr>
              <a:t>Occupational: Typical </a:t>
            </a:r>
          </a:p>
          <a:p>
            <a:pPr lvl="0" algn="ctr"/>
            <a:r>
              <a:rPr lang="en-US" altLang="en-US" sz="3600" b="1" dirty="0">
                <a:solidFill>
                  <a:srgbClr val="FFFF00"/>
                </a:solidFill>
              </a:rPr>
              <a:t> ~ 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5 mSv </a:t>
            </a:r>
            <a:r>
              <a:rPr lang="en-US" altLang="en-US" sz="3600" b="1" dirty="0">
                <a:solidFill>
                  <a:srgbClr val="FFFF00"/>
                </a:solidFill>
              </a:rPr>
              <a:t>/ </a:t>
            </a:r>
            <a:r>
              <a:rPr lang="en-US" altLang="en-US" sz="3600" b="1" dirty="0" err="1">
                <a:solidFill>
                  <a:srgbClr val="FFFF00"/>
                </a:solidFill>
              </a:rPr>
              <a:t>yr</a:t>
            </a:r>
            <a:r>
              <a:rPr lang="en-US" altLang="en-US" sz="3600" b="1" dirty="0">
                <a:solidFill>
                  <a:srgbClr val="FFFF00"/>
                </a:solidFill>
              </a:rPr>
              <a:t/>
            </a:r>
            <a:br>
              <a:rPr lang="en-US" altLang="en-US" sz="3600" b="1" dirty="0">
                <a:solidFill>
                  <a:srgbClr val="FFFF00"/>
                </a:solidFill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220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18256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FF00"/>
                </a:solidFill>
              </a:rPr>
              <a:t>Cancer Risk (in Radiology) Uncertain</a:t>
            </a:r>
          </a:p>
          <a:p>
            <a:pPr algn="ctr"/>
            <a:r>
              <a:rPr lang="en-US" altLang="en-US" sz="3600" b="1" dirty="0">
                <a:solidFill>
                  <a:srgbClr val="FFFF00"/>
                </a:solidFill>
              </a:rPr>
              <a:t>Depend on Dose, Sex and Age</a:t>
            </a:r>
          </a:p>
        </p:txBody>
      </p:sp>
      <p:pic>
        <p:nvPicPr>
          <p:cNvPr id="2" name="Picture 2" descr="~AUT0010"/>
          <p:cNvPicPr>
            <a:picLocks noChangeAspect="1" noChangeArrowheads="1"/>
          </p:cNvPicPr>
          <p:nvPr/>
        </p:nvPicPr>
        <p:blipFill>
          <a:blip r:embed="rId2"/>
          <a:srcRect l="4210" t="5408" b="3999"/>
          <a:stretch>
            <a:fillRect/>
          </a:stretch>
        </p:blipFill>
        <p:spPr bwMode="auto">
          <a:xfrm>
            <a:off x="4953000" y="1828800"/>
            <a:ext cx="3942567" cy="312834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81200"/>
            <a:ext cx="4419600" cy="3080327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019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 mSv (30 year old) ~ 0.1%</a:t>
            </a:r>
          </a:p>
        </p:txBody>
      </p:sp>
    </p:spTree>
    <p:extLst>
      <p:ext uri="{BB962C8B-B14F-4D97-AF65-F5344CB8AC3E}">
        <p14:creationId xmlns:p14="http://schemas.microsoft.com/office/powerpoint/2010/main" val="242664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No maximum for “diagnostic imaging”</a:t>
            </a:r>
          </a:p>
        </p:txBody>
      </p:sp>
      <p:pic>
        <p:nvPicPr>
          <p:cNvPr id="16387" name="Picture 3" descr="fi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1"/>
          <a:stretch>
            <a:fillRect/>
          </a:stretch>
        </p:blipFill>
        <p:spPr bwMode="auto">
          <a:xfrm>
            <a:off x="2286000" y="1600200"/>
            <a:ext cx="45894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80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omanana.info/wp-content/uploads/2013/03/sunset-charleston-sc-b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40101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33400"/>
            <a:ext cx="9016301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huda@musc.edu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6" t="2839" r="10399" b="8134"/>
          <a:stretch/>
        </p:blipFill>
        <p:spPr bwMode="auto">
          <a:xfrm>
            <a:off x="167196" y="1648380"/>
            <a:ext cx="4984512" cy="390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FF00"/>
                </a:solidFill>
              </a:rPr>
              <a:t>Energy transferred to electrons E</a:t>
            </a:r>
          </a:p>
          <a:p>
            <a:pPr algn="ctr" eaLnBrk="1" hangingPunct="1"/>
            <a:r>
              <a:rPr lang="en-US" sz="3600" b="1" dirty="0">
                <a:solidFill>
                  <a:srgbClr val="FFFF00"/>
                </a:solidFill>
              </a:rPr>
              <a:t>Mass of air </a:t>
            </a:r>
            <a:r>
              <a:rPr lang="en-US" sz="3600" b="1" dirty="0" smtClean="0">
                <a:solidFill>
                  <a:srgbClr val="FFFF00"/>
                </a:solidFill>
              </a:rPr>
              <a:t>M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www.ongreen.com/sites/ongreen.com/files/images/dolla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03" y="1524000"/>
            <a:ext cx="38385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78" y="5867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FF00"/>
                </a:solidFill>
              </a:rPr>
              <a:t>Air Kerma = E/M</a:t>
            </a:r>
          </a:p>
        </p:txBody>
      </p:sp>
    </p:spTree>
    <p:extLst>
      <p:ext uri="{BB962C8B-B14F-4D97-AF65-F5344CB8AC3E}">
        <p14:creationId xmlns:p14="http://schemas.microsoft.com/office/powerpoint/2010/main" val="95029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Figure 7-5 - Kerma Area Product - 0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5" b="18241"/>
          <a:stretch/>
        </p:blipFill>
        <p:spPr bwMode="auto">
          <a:xfrm>
            <a:off x="152400" y="152400"/>
            <a:ext cx="885794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Air Kerma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 Skin Dose </a:t>
            </a:r>
            <a:r>
              <a:rPr lang="en-US" dirty="0">
                <a:solidFill>
                  <a:srgbClr val="FFFF00"/>
                </a:solidFill>
                <a:sym typeface="Symbol"/>
              </a:rPr>
              <a:t>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“Burn”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4953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FFFF00"/>
                </a:solidFill>
              </a:rPr>
              <a:t>Kerma Area Product </a:t>
            </a:r>
            <a:r>
              <a:rPr lang="en-US" kern="0" dirty="0" smtClean="0">
                <a:solidFill>
                  <a:srgbClr val="FFFF00"/>
                </a:solidFill>
                <a:sym typeface="Symbol"/>
              </a:rPr>
              <a:t> “Cancer Risk”</a:t>
            </a:r>
            <a:endParaRPr lang="en-US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hysics.rsna.org/AngelUploads/Content/PHYS3009/_assoc/565A12B447A84377B3DD08C86F95DD6F/fig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98097"/>
            <a:ext cx="2476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70" y="5651753"/>
            <a:ext cx="9152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entrance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dose </a:t>
            </a:r>
            <a:endPara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in IR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00" y="2674432"/>
            <a:ext cx="5754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half dose delivered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3-5 cm of tissue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1173"/>
            <a:ext cx="9113888" cy="5715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dirty="0" smtClean="0"/>
              <a:t>Skin Doses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74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2" name="Picture 1026" descr="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990600"/>
            <a:ext cx="226695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05" name="Picture 1029" descr="#16"/>
          <p:cNvPicPr>
            <a:picLocks noChangeAspect="1" noChangeArrowheads="1"/>
          </p:cNvPicPr>
          <p:nvPr/>
        </p:nvPicPr>
        <p:blipFill>
          <a:blip r:embed="rId3"/>
          <a:srcRect l="5568" b="4651"/>
          <a:stretch>
            <a:fillRect/>
          </a:stretch>
        </p:blipFill>
        <p:spPr bwMode="auto">
          <a:xfrm>
            <a:off x="1447800" y="990600"/>
            <a:ext cx="2268538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0" name="Text Box 1031"/>
          <p:cNvSpPr txBox="1">
            <a:spLocks noChangeArrowheads="1"/>
          </p:cNvSpPr>
          <p:nvPr/>
        </p:nvSpPr>
        <p:spPr bwMode="auto">
          <a:xfrm>
            <a:off x="0" y="19685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bg1"/>
                </a:solidFill>
                <a:latin typeface="Arial" pitchFamily="34" charset="0"/>
              </a:rPr>
              <a:t>Harmful Tissue Reactions</a:t>
            </a:r>
          </a:p>
        </p:txBody>
      </p:sp>
      <p:pic>
        <p:nvPicPr>
          <p:cNvPr id="460808" name="Picture 1032" descr="phili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962400"/>
            <a:ext cx="3352800" cy="265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09" name="Picture 1033"/>
          <p:cNvPicPr>
            <a:picLocks noChangeAspect="1" noChangeArrowheads="1"/>
          </p:cNvPicPr>
          <p:nvPr/>
        </p:nvPicPr>
        <p:blipFill>
          <a:blip r:embed="rId5"/>
          <a:srcRect l="22224" t="45576" r="9204" b="11543"/>
          <a:stretch>
            <a:fillRect/>
          </a:stretch>
        </p:blipFill>
        <p:spPr bwMode="auto">
          <a:xfrm>
            <a:off x="4191000" y="4114800"/>
            <a:ext cx="4572000" cy="2062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064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0" y="165100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bg1"/>
                </a:solidFill>
                <a:latin typeface="Arial" pitchFamily="34" charset="0"/>
              </a:rPr>
              <a:t>Fluoroscopy skin doses</a:t>
            </a:r>
          </a:p>
          <a:p>
            <a:pPr algn="ctr"/>
            <a:endParaRPr lang="en-US" altLang="en-US" sz="3600" dirty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en-US" altLang="en-US" sz="3600" dirty="0">
                <a:solidFill>
                  <a:schemeClr val="bg1"/>
                </a:solidFill>
                <a:latin typeface="Arial" pitchFamily="34" charset="0"/>
              </a:rPr>
              <a:t>EAK rate ~ </a:t>
            </a:r>
            <a:r>
              <a:rPr lang="en-US" altLang="en-US" sz="3600" dirty="0" smtClean="0">
                <a:solidFill>
                  <a:schemeClr val="bg1"/>
                </a:solidFill>
                <a:latin typeface="Arial" pitchFamily="34" charset="0"/>
              </a:rPr>
              <a:t>10 </a:t>
            </a:r>
            <a:r>
              <a:rPr lang="en-US" altLang="en-US" sz="3600" dirty="0" err="1" smtClean="0">
                <a:solidFill>
                  <a:schemeClr val="bg1"/>
                </a:solidFill>
                <a:latin typeface="Arial" pitchFamily="34" charset="0"/>
              </a:rPr>
              <a:t>mGy</a:t>
            </a:r>
            <a:r>
              <a:rPr lang="en-US" altLang="en-US" sz="3600" dirty="0" smtClean="0">
                <a:solidFill>
                  <a:schemeClr val="bg1"/>
                </a:solidFill>
                <a:latin typeface="Arial" pitchFamily="34" charset="0"/>
              </a:rPr>
              <a:t>/min </a:t>
            </a:r>
            <a:endParaRPr lang="en-US" altLang="en-US" sz="3600" dirty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en-US" altLang="en-US" sz="36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5123" name="Picture 5" descr="rf_neu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2766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5687" name="Picture 7" descr="Fluo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923" y="2441122"/>
            <a:ext cx="3725630" cy="3031444"/>
          </a:xfrm>
          <a:prstGeom prst="roundRect">
            <a:avLst/>
          </a:prstGeom>
          <a:noFill/>
        </p:spPr>
      </p:pic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0" y="5867400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↑ </a:t>
            </a:r>
            <a:r>
              <a:rPr lang="en-US" alt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to 4</a:t>
            </a:r>
            <a:r>
              <a:rPr lang="en-US" altLang="en-US" sz="36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Arial" pitchFamily="34" charset="0"/>
              </a:rPr>
              <a:t>cm of tissue; </a:t>
            </a:r>
            <a:r>
              <a:rPr lang="en-US" alt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↑ </a:t>
            </a:r>
            <a:r>
              <a:rPr lang="en-US" altLang="en-US" sz="3600" dirty="0">
                <a:solidFill>
                  <a:schemeClr val="bg1"/>
                </a:solidFill>
                <a:latin typeface="Arial" pitchFamily="34" charset="0"/>
              </a:rPr>
              <a:t>100% dose</a:t>
            </a:r>
          </a:p>
          <a:p>
            <a:pPr algn="ctr"/>
            <a:endParaRPr lang="en-US" altLang="en-US" sz="36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6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5" descr="synpic409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77193" name="Picture 9" descr="ds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57" y="2441442"/>
            <a:ext cx="4254973" cy="3175333"/>
          </a:xfrm>
          <a:prstGeom prst="roundRect">
            <a:avLst/>
          </a:prstGeom>
          <a:noFill/>
        </p:spPr>
      </p:pic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0" y="228600"/>
            <a:ext cx="9144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bg1"/>
                </a:solidFill>
                <a:latin typeface="Arial" pitchFamily="34" charset="0"/>
              </a:rPr>
              <a:t>Digital </a:t>
            </a:r>
            <a:r>
              <a:rPr lang="en-US" altLang="en-US" sz="3600" dirty="0" err="1">
                <a:solidFill>
                  <a:schemeClr val="bg1"/>
                </a:solidFill>
                <a:latin typeface="Arial" pitchFamily="34" charset="0"/>
              </a:rPr>
              <a:t>Photospot</a:t>
            </a:r>
            <a:endParaRPr lang="en-US" altLang="en-US" sz="3600" dirty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en-US" altLang="en-US" sz="3600" dirty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en-US" altLang="en-US" sz="3600" dirty="0">
                <a:solidFill>
                  <a:schemeClr val="bg1"/>
                </a:solidFill>
                <a:latin typeface="Arial" pitchFamily="34" charset="0"/>
              </a:rPr>
              <a:t>EAK ~ 3 </a:t>
            </a:r>
            <a:r>
              <a:rPr lang="en-US" altLang="en-US" sz="3600" dirty="0" err="1">
                <a:solidFill>
                  <a:schemeClr val="bg1"/>
                </a:solidFill>
                <a:latin typeface="Arial" pitchFamily="34" charset="0"/>
              </a:rPr>
              <a:t>mGy</a:t>
            </a:r>
            <a:r>
              <a:rPr lang="en-US" altLang="en-US" sz="3600" dirty="0">
                <a:solidFill>
                  <a:schemeClr val="bg1"/>
                </a:solidFill>
                <a:latin typeface="Arial" pitchFamily="34" charset="0"/>
              </a:rPr>
              <a:t> / film</a:t>
            </a:r>
          </a:p>
        </p:txBody>
      </p:sp>
      <p:pic>
        <p:nvPicPr>
          <p:cNvPr id="6149" name="Picture 7" descr="04_AC0626_0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2570163" cy="304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85244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 Electronic Magnification</a:t>
            </a:r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00a439f9-9f91-42bc-af68-88e05f997d8c"/>
  <p:tag name="EXPANDSHOWBAR" val="True"/>
  <p:tag name="WASPOLLED" val="2F49F64E956147E4B70C188495B2B180"/>
  <p:tag name="TPVERSION" val="5"/>
  <p:tag name="TPFULLVERSION" val="5.3.1.3337"/>
  <p:tag name="PPTVERSION" val="14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HPM1">
  <a:themeElements>
    <a:clrScheme name="Custom 24">
      <a:dk1>
        <a:srgbClr val="FFFFFF"/>
      </a:dk1>
      <a:lt1>
        <a:srgbClr val="FFFF00"/>
      </a:lt1>
      <a:dk2>
        <a:srgbClr val="333399"/>
      </a:dk2>
      <a:lt2>
        <a:srgbClr val="333399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C000"/>
      </a:hlink>
      <a:folHlink>
        <a:srgbClr val="D1FF47"/>
      </a:folHlink>
    </a:clrScheme>
    <a:fontScheme name="Custom 6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b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HPM1</Template>
  <TotalTime>3358</TotalTime>
  <Words>462</Words>
  <Application>Microsoft Office PowerPoint</Application>
  <PresentationFormat>On-screen Show (4:3)</PresentationFormat>
  <Paragraphs>113</Paragraphs>
  <Slides>35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HPM1</vt:lpstr>
      <vt:lpstr>Image</vt:lpstr>
      <vt:lpstr>Interventional Radiology “Doses”</vt:lpstr>
      <vt:lpstr>Financial Disclosures   Research Support (Siemens) Consultant/Contractor (Siemens) Book Royalties (LWW, MPP) President (Huda Physics in Medicine)</vt:lpstr>
      <vt:lpstr>Cell Death &amp; Carcinogenesis </vt:lpstr>
      <vt:lpstr>PowerPoint Presentation</vt:lpstr>
      <vt:lpstr>Air Kerma  Skin Dose  “Burn”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Erythema  ~ 5 Gy </vt:lpstr>
      <vt:lpstr>Radiation burns appear  ~ 10 days after radiation exposure</vt:lpstr>
      <vt:lpstr>Interventional Reference Point (IRP)</vt:lpstr>
      <vt:lpstr>IR Cumulative (IRP) Doses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~ 60 per category</vt:lpstr>
      <vt:lpstr>Low of 26 Gy-cm2  (Nephrostomy Obstruction) </vt:lpstr>
      <vt:lpstr>Average KAP  ~ 340 Gy-cm2</vt:lpstr>
      <vt:lpstr>PowerPoint Presentation</vt:lpstr>
      <vt:lpstr>PowerPoint Presentation</vt:lpstr>
      <vt:lpstr>Kerma Area Product (Gy-cm2)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maximum for “diagnostic imaging”</vt:lpstr>
      <vt:lpstr>huda@musc.edu</vt:lpstr>
    </vt:vector>
  </TitlesOfParts>
  <Company>Medical 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 1 A</dc:title>
  <dc:creator>MUSC User</dc:creator>
  <cp:lastModifiedBy>Windows User</cp:lastModifiedBy>
  <cp:revision>267</cp:revision>
  <cp:lastPrinted>2014-01-28T01:11:06Z</cp:lastPrinted>
  <dcterms:created xsi:type="dcterms:W3CDTF">2012-09-16T20:40:17Z</dcterms:created>
  <dcterms:modified xsi:type="dcterms:W3CDTF">2014-04-07T20:47:40Z</dcterms:modified>
</cp:coreProperties>
</file>