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2"/>
  </p:notesMasterIdLst>
  <p:sldIdLst>
    <p:sldId id="345" r:id="rId2"/>
    <p:sldId id="346" r:id="rId3"/>
    <p:sldId id="331" r:id="rId4"/>
    <p:sldId id="349" r:id="rId5"/>
    <p:sldId id="350" r:id="rId6"/>
    <p:sldId id="328" r:id="rId7"/>
    <p:sldId id="351" r:id="rId8"/>
    <p:sldId id="312" r:id="rId9"/>
    <p:sldId id="341" r:id="rId10"/>
    <p:sldId id="385" r:id="rId11"/>
    <p:sldId id="275" r:id="rId12"/>
    <p:sldId id="278" r:id="rId13"/>
    <p:sldId id="383" r:id="rId14"/>
    <p:sldId id="370" r:id="rId15"/>
    <p:sldId id="352" r:id="rId16"/>
    <p:sldId id="353" r:id="rId17"/>
    <p:sldId id="323" r:id="rId18"/>
    <p:sldId id="330" r:id="rId19"/>
    <p:sldId id="325" r:id="rId20"/>
    <p:sldId id="322" r:id="rId21"/>
    <p:sldId id="324" r:id="rId22"/>
    <p:sldId id="386" r:id="rId23"/>
    <p:sldId id="387" r:id="rId24"/>
    <p:sldId id="369" r:id="rId25"/>
    <p:sldId id="320" r:id="rId26"/>
    <p:sldId id="372" r:id="rId27"/>
    <p:sldId id="359" r:id="rId28"/>
    <p:sldId id="371" r:id="rId29"/>
    <p:sldId id="388" r:id="rId30"/>
    <p:sldId id="3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F543F"/>
    <a:srgbClr val="6B7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89597" autoAdjust="0"/>
  </p:normalViewPr>
  <p:slideViewPr>
    <p:cSldViewPr>
      <p:cViewPr varScale="1">
        <p:scale>
          <a:sx n="40" d="100"/>
          <a:sy n="40" d="100"/>
        </p:scale>
        <p:origin x="1302"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74AA2-25D5-47D5-AE59-10FD559640F8}" type="datetimeFigureOut">
              <a:rPr lang="en-US" smtClean="0"/>
              <a:t>4/9/2014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2985E-241A-4686-B6C8-DBAB60445CE1}" type="slidenum">
              <a:rPr lang="en-US" smtClean="0"/>
              <a:t>‹#›</a:t>
            </a:fld>
            <a:endParaRPr lang="en-US" dirty="0"/>
          </a:p>
        </p:txBody>
      </p:sp>
    </p:spTree>
    <p:extLst>
      <p:ext uri="{BB962C8B-B14F-4D97-AF65-F5344CB8AC3E}">
        <p14:creationId xmlns:p14="http://schemas.microsoft.com/office/powerpoint/2010/main" val="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owacourts.gov/Supreme_Court/Recent_Opinions/20130531/11-1977.pdf"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forwardhealth.wi.gov/kw/pdf/2013-31.pdf" TargetMode="External"/><Relationship Id="rId4" Type="http://schemas.openxmlformats.org/officeDocument/2006/relationships/hyperlink" Target="http://www.iowamedical.org/documents/news/110311_FindingsOfFactConclusionsLawRuling.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85800"/>
            <a:ext cx="4648200" cy="3486150"/>
          </a:xfrm>
        </p:spPr>
      </p:sp>
      <p:sp>
        <p:nvSpPr>
          <p:cNvPr id="3" name="Notes Placeholder 2"/>
          <p:cNvSpPr>
            <a:spLocks noGrp="1"/>
          </p:cNvSpPr>
          <p:nvPr>
            <p:ph type="body" idx="1"/>
          </p:nvPr>
        </p:nvSpPr>
        <p:spPr>
          <a:xfrm>
            <a:off x="710743" y="4419601"/>
            <a:ext cx="5607050" cy="4183063"/>
          </a:xfrm>
        </p:spPr>
        <p:txBody>
          <a:bodyPr/>
          <a:lstStyle/>
          <a:p>
            <a:r>
              <a:rPr lang="en-US" b="1" dirty="0" smtClean="0"/>
              <a:t>RA </a:t>
            </a:r>
            <a:r>
              <a:rPr lang="en-US" b="1" dirty="0"/>
              <a:t>in states: </a:t>
            </a:r>
            <a:r>
              <a:rPr lang="en-US" dirty="0"/>
              <a:t>ACR staff continues to work with states to help propose legislation regarding RAs </a:t>
            </a:r>
            <a:r>
              <a:rPr lang="en-US" dirty="0" smtClean="0"/>
              <a:t>— currently </a:t>
            </a:r>
            <a:r>
              <a:rPr lang="en-US" b="1" dirty="0"/>
              <a:t>29 </a:t>
            </a:r>
            <a:r>
              <a:rPr lang="en-US" dirty="0"/>
              <a:t>states recognize RAs in state law or </a:t>
            </a:r>
            <a:r>
              <a:rPr lang="en-US" dirty="0" smtClean="0"/>
              <a:t>regulation. RA bill in TX died in 2013 due to a procedural hindrance. </a:t>
            </a:r>
            <a:endParaRPr lang="en-US" dirty="0"/>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SCOPE OF PRACTICE: </a:t>
            </a:r>
            <a:r>
              <a:rPr lang="en-US" dirty="0" smtClean="0"/>
              <a:t>CRNAs and interventional pain management, use of fluoroscopy, supervision of fluoroscopy, removal of collaborative practice agreements -- nursing, ability to order/interpret diagnostic imaging by ancillary personnel. </a:t>
            </a:r>
            <a:r>
              <a:rPr lang="en-US" sz="1200" kern="1200" dirty="0" smtClean="0">
                <a:solidFill>
                  <a:schemeClr val="tx1"/>
                </a:solidFill>
                <a:effectLst/>
                <a:latin typeface="+mn-lt"/>
                <a:ea typeface="+mn-ea"/>
                <a:cs typeface="+mn-cs"/>
              </a:rPr>
              <a:t>Much to the dismay of the physician community, the Supreme Court of Iowa </a:t>
            </a:r>
            <a:r>
              <a:rPr lang="en-US" sz="1200" u="sng" kern="1200" dirty="0" smtClean="0">
                <a:solidFill>
                  <a:schemeClr val="tx1"/>
                </a:solidFill>
                <a:effectLst/>
                <a:latin typeface="+mn-lt"/>
                <a:ea typeface="+mn-ea"/>
                <a:cs typeface="+mn-cs"/>
                <a:hlinkClick r:id="rId3"/>
              </a:rPr>
              <a:t>ruling</a:t>
            </a:r>
            <a:r>
              <a:rPr lang="en-US" sz="1200" kern="1200" dirty="0" smtClean="0">
                <a:solidFill>
                  <a:schemeClr val="tx1"/>
                </a:solidFill>
                <a:effectLst/>
                <a:latin typeface="+mn-lt"/>
                <a:ea typeface="+mn-ea"/>
                <a:cs typeface="+mn-cs"/>
              </a:rPr>
              <a:t> published on May 2013 overturned earlier </a:t>
            </a:r>
            <a:r>
              <a:rPr lang="en-US" sz="1200" u="sng" kern="1200" dirty="0" smtClean="0">
                <a:solidFill>
                  <a:schemeClr val="tx1"/>
                </a:solidFill>
                <a:effectLst/>
                <a:latin typeface="+mn-lt"/>
                <a:ea typeface="+mn-ea"/>
                <a:cs typeface="+mn-cs"/>
                <a:hlinkClick r:id="rId4"/>
              </a:rPr>
              <a:t>decision</a:t>
            </a:r>
            <a:r>
              <a:rPr lang="en-US" sz="1200" kern="1200" dirty="0" smtClean="0">
                <a:solidFill>
                  <a:schemeClr val="tx1"/>
                </a:solidFill>
                <a:effectLst/>
                <a:latin typeface="+mn-lt"/>
                <a:ea typeface="+mn-ea"/>
                <a:cs typeface="+mn-cs"/>
              </a:rPr>
              <a:t> of the lower Iowa District Court on ARNP Supervision of Fluoroscopy. </a:t>
            </a:r>
          </a:p>
          <a:p>
            <a:pPr>
              <a:spcBef>
                <a:spcPct val="0"/>
              </a:spcBef>
            </a:pPr>
            <a:endParaRPr lang="en-US" dirty="0" smtClean="0"/>
          </a:p>
          <a:p>
            <a:pPr>
              <a:spcBef>
                <a:spcPct val="0"/>
              </a:spcBef>
            </a:pPr>
            <a:r>
              <a:rPr lang="en-US" b="1" dirty="0" smtClean="0"/>
              <a:t>SELF REFERRAL: </a:t>
            </a:r>
            <a:r>
              <a:rPr lang="en-US" dirty="0" smtClean="0"/>
              <a:t>In </a:t>
            </a:r>
            <a:r>
              <a:rPr lang="en-US" dirty="0"/>
              <a:t>2013 legislative session there is self-referral bill activity in Illinois, </a:t>
            </a:r>
            <a:r>
              <a:rPr lang="en-US" dirty="0" smtClean="0"/>
              <a:t>Oregon (SB 683—disclosure</a:t>
            </a:r>
            <a:r>
              <a:rPr lang="en-US" baseline="0" dirty="0" smtClean="0"/>
              <a:t> bill,</a:t>
            </a:r>
            <a:r>
              <a:rPr lang="en-US" dirty="0" smtClean="0"/>
              <a:t> passed)  </a:t>
            </a:r>
            <a:r>
              <a:rPr lang="en-US" dirty="0"/>
              <a:t>and Pennsylvania. </a:t>
            </a:r>
          </a:p>
          <a:p>
            <a:pPr>
              <a:spcBef>
                <a:spcPct val="0"/>
              </a:spcBef>
            </a:pPr>
            <a:endParaRPr lang="en-US" dirty="0" smtClean="0"/>
          </a:p>
          <a:p>
            <a:pPr>
              <a:spcBef>
                <a:spcPct val="0"/>
              </a:spcBef>
            </a:pPr>
            <a:r>
              <a:rPr lang="en-US" b="1" dirty="0" smtClean="0"/>
              <a:t>DENSE: </a:t>
            </a:r>
            <a:r>
              <a:rPr lang="en-US" dirty="0" smtClean="0"/>
              <a:t>There </a:t>
            </a:r>
            <a:r>
              <a:rPr lang="en-US" dirty="0"/>
              <a:t>are now a total of </a:t>
            </a:r>
            <a:r>
              <a:rPr lang="en-US" dirty="0" smtClean="0"/>
              <a:t>thirteen </a:t>
            </a:r>
            <a:r>
              <a:rPr lang="en-US" dirty="0"/>
              <a:t>states with </a:t>
            </a:r>
            <a:r>
              <a:rPr lang="en-US" u="sng" dirty="0"/>
              <a:t>mandatory disclosure</a:t>
            </a:r>
            <a:r>
              <a:rPr lang="en-US" dirty="0"/>
              <a:t> of breast density notification: AL, CA, CT, HI, IN, MD, </a:t>
            </a:r>
            <a:r>
              <a:rPr lang="en-US" dirty="0" smtClean="0"/>
              <a:t>NC, NV</a:t>
            </a:r>
            <a:r>
              <a:rPr lang="en-US" dirty="0"/>
              <a:t>, NY, OR, TN, TX, and VA.  In UT the notification is optional and IL—reimburses for US upon physician recommendation.  In Maine, following the recommendations of the Work Group the physician community voluntarily agreed to the recommendation of including breast density information in the letters to patients without a legislative mandate.  </a:t>
            </a:r>
            <a:endParaRPr lang="en-US" dirty="0" smtClean="0"/>
          </a:p>
          <a:p>
            <a:pPr>
              <a:spcBef>
                <a:spcPct val="0"/>
              </a:spcBef>
            </a:pPr>
            <a:endParaRPr lang="en-US" sz="1200" dirty="0" smtClean="0"/>
          </a:p>
          <a:p>
            <a:r>
              <a:rPr lang="en-US" sz="1200" b="1" dirty="0" smtClean="0"/>
              <a:t>Medicaid</a:t>
            </a:r>
            <a:r>
              <a:rPr lang="en-US" sz="1200" b="1" baseline="0" dirty="0" smtClean="0"/>
              <a:t> WI </a:t>
            </a:r>
            <a:r>
              <a:rPr lang="en-US" sz="1200" b="1" dirty="0" smtClean="0"/>
              <a:t>Prior</a:t>
            </a:r>
            <a:r>
              <a:rPr lang="en-US" sz="1200" b="1" baseline="0" dirty="0" smtClean="0"/>
              <a:t> authorization vs. Computerized Decision Support</a:t>
            </a:r>
            <a:r>
              <a:rPr lang="en-US" sz="1200" baseline="0" dirty="0" smtClean="0"/>
              <a:t>—W</a:t>
            </a:r>
            <a:r>
              <a:rPr lang="en-US" sz="1200" kern="1200" dirty="0" smtClean="0">
                <a:solidFill>
                  <a:schemeClr val="tx1"/>
                </a:solidFill>
                <a:effectLst/>
                <a:latin typeface="+mn-lt"/>
                <a:ea typeface="+mn-ea"/>
                <a:cs typeface="+mn-cs"/>
              </a:rPr>
              <a:t>isconsin successfully completed a major initiative to have the State Medicaid agency accept point of service decision support as an alternative to Radiology Benefit Management (RBM) preauthorization process administered through MedSolutions.  Beginning May 1, 2013, health systems, groups, and individual providers that order computed tomography (CT) and magnetic resonance (MR) imaging services and have implemented advanced imaging decision support tools may request an exemption from the prior authorization (PA) requirements for these services.  This initiative was a multi-year collaborative effort between Wisconsin Medical Society, a consortium of Wisconsin medical centers currently using decision support, and the Wisconsin Radiological Society.    Find more information </a:t>
            </a:r>
            <a:r>
              <a:rPr lang="en-US" sz="1200" u="sng" kern="1200" dirty="0" smtClean="0">
                <a:solidFill>
                  <a:schemeClr val="tx1"/>
                </a:solidFill>
                <a:effectLst/>
                <a:latin typeface="+mn-lt"/>
                <a:ea typeface="+mn-ea"/>
                <a:cs typeface="+mn-cs"/>
                <a:hlinkClick r:id="rId5"/>
              </a:rPr>
              <a:t>here</a:t>
            </a:r>
            <a:r>
              <a:rPr lang="en-US" sz="1200" kern="1200" dirty="0" smtClean="0">
                <a:solidFill>
                  <a:schemeClr val="tx1"/>
                </a:solidFill>
                <a:effectLst/>
                <a:latin typeface="+mn-lt"/>
                <a:ea typeface="+mn-ea"/>
                <a:cs typeface="+mn-cs"/>
              </a:rPr>
              <a:t>. </a:t>
            </a:r>
          </a:p>
          <a:p>
            <a:pPr>
              <a:spcBef>
                <a:spcPct val="0"/>
              </a:spcBef>
            </a:pPr>
            <a:endParaRPr lang="en-US" sz="1200" dirty="0" smtClean="0"/>
          </a:p>
          <a:p>
            <a:pPr>
              <a:spcBef>
                <a:spcPct val="0"/>
              </a:spcBef>
            </a:pPr>
            <a:endParaRPr lang="en-US" dirty="0" smtClean="0"/>
          </a:p>
          <a:p>
            <a:pPr>
              <a:spcBef>
                <a:spcPct val="0"/>
              </a:spcBef>
            </a:pPr>
            <a:endParaRPr lang="en-US" dirty="0" smtClean="0"/>
          </a:p>
        </p:txBody>
      </p:sp>
      <p:sp>
        <p:nvSpPr>
          <p:cNvPr id="4" name="Slide Number Placeholder 3"/>
          <p:cNvSpPr>
            <a:spLocks noGrp="1"/>
          </p:cNvSpPr>
          <p:nvPr>
            <p:ph type="sldNum" sz="quarter" idx="10"/>
          </p:nvPr>
        </p:nvSpPr>
        <p:spPr/>
        <p:txBody>
          <a:bodyPr/>
          <a:lstStyle/>
          <a:p>
            <a:fld id="{57ED26F1-5860-469A-9D25-6E452AF880E2}" type="slidenum">
              <a:rPr lang="en-US" smtClean="0"/>
              <a:t>24</a:t>
            </a:fld>
            <a:endParaRPr lang="en-US" dirty="0"/>
          </a:p>
        </p:txBody>
      </p:sp>
    </p:spTree>
    <p:extLst>
      <p:ext uri="{BB962C8B-B14F-4D97-AF65-F5344CB8AC3E}">
        <p14:creationId xmlns:p14="http://schemas.microsoft.com/office/powerpoint/2010/main" val="2895589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Rectangle 3"/>
          <p:cNvSpPr>
            <a:spLocks noGrp="1" noChangeArrowheads="1"/>
          </p:cNvSpPr>
          <p:nvPr>
            <p:ph type="ctrTitle"/>
          </p:nvPr>
        </p:nvSpPr>
        <p:spPr>
          <a:xfrm>
            <a:off x="685800" y="2130425"/>
            <a:ext cx="7772400" cy="1470025"/>
          </a:xfrm>
        </p:spPr>
        <p:txBody>
          <a:bodyPr/>
          <a:lstStyle>
            <a:lvl1pPr algn="ctr">
              <a:defRPr sz="3200">
                <a:solidFill>
                  <a:schemeClr val="tx1"/>
                </a:solidFill>
              </a:defRPr>
            </a:lvl1pPr>
          </a:lstStyle>
          <a:p>
            <a:pPr lvl="0"/>
            <a:r>
              <a:rPr lang="en-US" noProof="0" dirty="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sz="2400">
                <a:solidFill>
                  <a:schemeClr val="tx1"/>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7572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fld id="{54A0E672-F8D3-4A87-A64A-BD49D175F503}" type="slidenum">
              <a:rPr lang="en-US"/>
              <a:pPr/>
              <a:t>‹#›</a:t>
            </a:fld>
            <a:endParaRPr lang="en-US" dirty="0"/>
          </a:p>
        </p:txBody>
      </p:sp>
    </p:spTree>
    <p:extLst>
      <p:ext uri="{BB962C8B-B14F-4D97-AF65-F5344CB8AC3E}">
        <p14:creationId xmlns:p14="http://schemas.microsoft.com/office/powerpoint/2010/main" val="86392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962400"/>
            <a:ext cx="7467600" cy="22098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0541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a:lvl1pPr>
          </a:lstStyle>
          <a:p>
            <a:fld id="{960C0150-AEA8-4A13-AA59-0296D065681C}" type="slidenum">
              <a:rPr lang="en-US"/>
              <a:pPr/>
              <a:t>‹#›</a:t>
            </a:fld>
            <a:endParaRPr lang="en-US" dirty="0"/>
          </a:p>
        </p:txBody>
      </p:sp>
    </p:spTree>
    <p:extLst>
      <p:ext uri="{BB962C8B-B14F-4D97-AF65-F5344CB8AC3E}">
        <p14:creationId xmlns:p14="http://schemas.microsoft.com/office/powerpoint/2010/main" val="41931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fld id="{C14D9646-187B-40C9-9017-61511EE31502}" type="slidenum">
              <a:rPr lang="en-US"/>
              <a:pPr/>
              <a:t>‹#›</a:t>
            </a:fld>
            <a:endParaRPr lang="en-US" dirty="0"/>
          </a:p>
        </p:txBody>
      </p:sp>
    </p:spTree>
    <p:extLst>
      <p:ext uri="{BB962C8B-B14F-4D97-AF65-F5344CB8AC3E}">
        <p14:creationId xmlns:p14="http://schemas.microsoft.com/office/powerpoint/2010/main" val="67412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fld id="{40BB5012-4C94-4105-BA1E-43BBC158B7E0}" type="slidenum">
              <a:rPr lang="en-US"/>
              <a:pPr/>
              <a:t>‹#›</a:t>
            </a:fld>
            <a:endParaRPr lang="en-US" dirty="0"/>
          </a:p>
        </p:txBody>
      </p:sp>
    </p:spTree>
    <p:extLst>
      <p:ext uri="{BB962C8B-B14F-4D97-AF65-F5344CB8AC3E}">
        <p14:creationId xmlns:p14="http://schemas.microsoft.com/office/powerpoint/2010/main" val="289716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fld id="{001C6284-44E4-49A8-B7F8-D2092C5AD16B}" type="slidenum">
              <a:rPr lang="en-US"/>
              <a:pPr/>
              <a:t>‹#›</a:t>
            </a:fld>
            <a:endParaRPr lang="en-US" dirty="0"/>
          </a:p>
        </p:txBody>
      </p:sp>
    </p:spTree>
    <p:extLst>
      <p:ext uri="{BB962C8B-B14F-4D97-AF65-F5344CB8AC3E}">
        <p14:creationId xmlns:p14="http://schemas.microsoft.com/office/powerpoint/2010/main" val="243052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fld id="{EB1E0F7E-2494-4AB4-9C15-0CF66B5D090F}" type="slidenum">
              <a:rPr lang="en-US"/>
              <a:pPr/>
              <a:t>‹#›</a:t>
            </a:fld>
            <a:endParaRPr lang="en-US" dirty="0"/>
          </a:p>
        </p:txBody>
      </p:sp>
    </p:spTree>
    <p:extLst>
      <p:ext uri="{BB962C8B-B14F-4D97-AF65-F5344CB8AC3E}">
        <p14:creationId xmlns:p14="http://schemas.microsoft.com/office/powerpoint/2010/main" val="424515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fld id="{BD0F4349-1722-4E23-BBFB-C480D67A4349}" type="slidenum">
              <a:rPr lang="en-US"/>
              <a:pPr/>
              <a:t>‹#›</a:t>
            </a:fld>
            <a:endParaRPr lang="en-US" dirty="0"/>
          </a:p>
        </p:txBody>
      </p:sp>
    </p:spTree>
    <p:extLst>
      <p:ext uri="{BB962C8B-B14F-4D97-AF65-F5344CB8AC3E}">
        <p14:creationId xmlns:p14="http://schemas.microsoft.com/office/powerpoint/2010/main" val="356853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fld id="{A89DA076-FEED-424D-8B53-63332D3E7A88}" type="slidenum">
              <a:rPr lang="en-US"/>
              <a:pPr/>
              <a:t>‹#›</a:t>
            </a:fld>
            <a:endParaRPr lang="en-US" dirty="0"/>
          </a:p>
        </p:txBody>
      </p:sp>
    </p:spTree>
    <p:extLst>
      <p:ext uri="{BB962C8B-B14F-4D97-AF65-F5344CB8AC3E}">
        <p14:creationId xmlns:p14="http://schemas.microsoft.com/office/powerpoint/2010/main" val="204919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fld id="{DECE7017-AAF7-49E6-9525-53792089AAB5}" type="slidenum">
              <a:rPr lang="en-US"/>
              <a:pPr/>
              <a:t>‹#›</a:t>
            </a:fld>
            <a:endParaRPr lang="en-US" dirty="0"/>
          </a:p>
        </p:txBody>
      </p:sp>
    </p:spTree>
    <p:extLst>
      <p:ext uri="{BB962C8B-B14F-4D97-AF65-F5344CB8AC3E}">
        <p14:creationId xmlns:p14="http://schemas.microsoft.com/office/powerpoint/2010/main" val="3694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77" b="3226"/>
          <a:stretch/>
        </p:blipFill>
        <p:spPr>
          <a:xfrm>
            <a:off x="-2" y="0"/>
            <a:ext cx="9144002" cy="6858000"/>
          </a:xfrm>
          <a:prstGeom prst="rect">
            <a:avLst/>
          </a:prstGeom>
        </p:spPr>
      </p:pic>
      <p:sp>
        <p:nvSpPr>
          <p:cNvPr id="1026" name="Rectangle 2"/>
          <p:cNvSpPr>
            <a:spLocks noGrp="1" noChangeArrowheads="1"/>
          </p:cNvSpPr>
          <p:nvPr>
            <p:ph type="title"/>
          </p:nvPr>
        </p:nvSpPr>
        <p:spPr bwMode="auto">
          <a:xfrm>
            <a:off x="6858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479771"/>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050">
                <a:solidFill>
                  <a:srgbClr val="00446A"/>
                </a:solidFill>
              </a:defRPr>
            </a:lvl1pPr>
          </a:lstStyle>
          <a:p>
            <a:pPr fontAlgn="base">
              <a:spcBef>
                <a:spcPct val="0"/>
              </a:spcBef>
              <a:spcAft>
                <a:spcPct val="0"/>
              </a:spcAft>
            </a:pPr>
            <a:fld id="{EB0E6737-3F75-48B3-B95E-7518D8E63327}" type="slidenum">
              <a:rPr lang="en-US" smtClean="0"/>
              <a:pPr fontAlgn="base">
                <a:spcBef>
                  <a:spcPct val="0"/>
                </a:spcBef>
                <a:spcAft>
                  <a:spcPct val="0"/>
                </a:spcAft>
              </a:pPr>
              <a:t>‹#›</a:t>
            </a:fld>
            <a:endParaRPr lang="en-US" dirty="0"/>
          </a:p>
        </p:txBody>
      </p:sp>
    </p:spTree>
    <p:extLst>
      <p:ext uri="{BB962C8B-B14F-4D97-AF65-F5344CB8AC3E}">
        <p14:creationId xmlns:p14="http://schemas.microsoft.com/office/powerpoint/2010/main" val="29222837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charset="0"/>
        </a:defRPr>
      </a:lvl2pPr>
      <a:lvl3pPr algn="ctr" rtl="0" eaLnBrk="1" fontAlgn="base" hangingPunct="1">
        <a:spcBef>
          <a:spcPct val="0"/>
        </a:spcBef>
        <a:spcAft>
          <a:spcPct val="0"/>
        </a:spcAft>
        <a:defRPr sz="3600">
          <a:solidFill>
            <a:schemeClr val="tx1"/>
          </a:solidFill>
          <a:latin typeface="Arial" charset="0"/>
        </a:defRPr>
      </a:lvl3pPr>
      <a:lvl4pPr algn="ctr" rtl="0" eaLnBrk="1" fontAlgn="base" hangingPunct="1">
        <a:spcBef>
          <a:spcPct val="0"/>
        </a:spcBef>
        <a:spcAft>
          <a:spcPct val="0"/>
        </a:spcAft>
        <a:defRPr sz="3600">
          <a:solidFill>
            <a:schemeClr val="tx1"/>
          </a:solidFill>
          <a:latin typeface="Arial" charset="0"/>
        </a:defRPr>
      </a:lvl4pPr>
      <a:lvl5pPr algn="ctr" rtl="0" eaLnBrk="1" fontAlgn="base" hangingPunct="1">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rgbClr val="92D050"/>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92D050"/>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11088085"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4800600" y="4724400"/>
            <a:ext cx="4038600" cy="1828800"/>
          </a:xfrm>
        </p:spPr>
        <p:txBody>
          <a:bodyPr>
            <a:normAutofit fontScale="62500" lnSpcReduction="20000"/>
          </a:bodyPr>
          <a:lstStyle/>
          <a:p>
            <a:pPr algn="ctr"/>
            <a:r>
              <a:rPr lang="en-US" altLang="en-US" dirty="0" smtClean="0">
                <a:cs typeface="Arial" panose="020B0604020202020204" pitchFamily="34" charset="0"/>
              </a:rPr>
              <a:t>Howard B. Fleishon, MD, FACR, MMM</a:t>
            </a:r>
          </a:p>
          <a:p>
            <a:pPr algn="ctr"/>
            <a:r>
              <a:rPr lang="en-US" altLang="en-US" sz="2400" dirty="0" smtClean="0">
                <a:cs typeface="Arial" panose="020B0604020202020204" pitchFamily="34" charset="0"/>
              </a:rPr>
              <a:t>hbf@cox.net</a:t>
            </a:r>
          </a:p>
          <a:p>
            <a:pPr algn="ctr" eaLnBrk="1" hangingPunct="1"/>
            <a:r>
              <a:rPr lang="en-US" altLang="en-US" sz="2400" dirty="0" smtClean="0">
                <a:cs typeface="Arial" panose="020B0604020202020204" pitchFamily="34" charset="0"/>
              </a:rPr>
              <a:t>Vice Chair, Government Relations Commission</a:t>
            </a:r>
          </a:p>
          <a:p>
            <a:pPr algn="ctr" eaLnBrk="1" hangingPunct="1"/>
            <a:r>
              <a:rPr lang="en-US" altLang="en-US" sz="2400" dirty="0" smtClean="0">
                <a:cs typeface="Arial" panose="020B0604020202020204" pitchFamily="34" charset="0"/>
              </a:rPr>
              <a:t>American College of Radiology</a:t>
            </a:r>
          </a:p>
          <a:p>
            <a:r>
              <a:rPr lang="en-US" altLang="en-US" sz="1400" dirty="0" smtClean="0">
                <a:latin typeface="Arial" panose="020B0604020202020204" pitchFamily="34" charset="0"/>
                <a:cs typeface="Arial" panose="020B0604020202020204" pitchFamily="34" charset="0"/>
              </a:rPr>
              <a:t> </a:t>
            </a:r>
          </a:p>
          <a:p>
            <a:r>
              <a:rPr lang="en-US" altLang="en-US" sz="1400" dirty="0" smtClean="0">
                <a:latin typeface="Arial" panose="020B0604020202020204" pitchFamily="34" charset="0"/>
                <a:cs typeface="Arial" panose="020B0604020202020204" pitchFamily="34" charset="0"/>
              </a:rPr>
              <a:t> </a:t>
            </a:r>
          </a:p>
          <a:p>
            <a:pPr eaLnBrk="1" hangingPunct="1"/>
            <a:endParaRPr lang="en-US" altLang="en-US" sz="1400" b="1" dirty="0" smtClean="0">
              <a:latin typeface="Arial" panose="020B0604020202020204" pitchFamily="34" charset="0"/>
              <a:cs typeface="Arial" panose="020B0604020202020204" pitchFamily="34" charset="0"/>
            </a:endParaRPr>
          </a:p>
        </p:txBody>
      </p:sp>
      <p:sp>
        <p:nvSpPr>
          <p:cNvPr id="14339" name="WordArt 3"/>
          <p:cNvSpPr>
            <a:spLocks noChangeArrowheads="1" noChangeShapeType="1" noTextEdit="1"/>
          </p:cNvSpPr>
          <p:nvPr/>
        </p:nvSpPr>
        <p:spPr bwMode="auto">
          <a:xfrm>
            <a:off x="127000" y="685800"/>
            <a:ext cx="9017000" cy="2057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endParaRPr lang="en-US" sz="80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Arial" panose="020B0604020202020204" pitchFamily="34" charset="0"/>
              <a:cs typeface="Arial" panose="020B0604020202020204" pitchFamily="34" charset="0"/>
            </a:endParaRPr>
          </a:p>
        </p:txBody>
      </p:sp>
      <p:sp>
        <p:nvSpPr>
          <p:cNvPr id="411652" name="Rectangle 4"/>
          <p:cNvSpPr>
            <a:spLocks noChangeArrowheads="1"/>
          </p:cNvSpPr>
          <p:nvPr/>
        </p:nvSpPr>
        <p:spPr bwMode="auto">
          <a:xfrm>
            <a:off x="1622425" y="657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defTabSz="914400" eaLnBrk="0" hangingPunct="0">
              <a:defRPr/>
            </a:pPr>
            <a:endParaRPr lang="en-US" sz="2400" dirty="0">
              <a:solidFill>
                <a:prstClr val="black"/>
              </a:solidFill>
              <a:latin typeface="Times" charset="0"/>
              <a:ea typeface="ＭＳ Ｐゴシック" charset="0"/>
            </a:endParaRPr>
          </a:p>
        </p:txBody>
      </p:sp>
      <p:sp>
        <p:nvSpPr>
          <p:cNvPr id="14341" name="TextBox 1"/>
          <p:cNvSpPr txBox="1">
            <a:spLocks noChangeArrowheads="1"/>
          </p:cNvSpPr>
          <p:nvPr/>
        </p:nvSpPr>
        <p:spPr bwMode="auto">
          <a:xfrm>
            <a:off x="304800" y="525959"/>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defTabSz="914400">
              <a:buFont typeface="Arial" panose="020B0604020202020204" pitchFamily="34" charset="0"/>
              <a:buNone/>
            </a:pPr>
            <a:r>
              <a:rPr lang="en-US" altLang="en-US" sz="4400" dirty="0" smtClean="0">
                <a:solidFill>
                  <a:srgbClr val="6B7D72"/>
                </a:solidFill>
                <a:latin typeface="+mj-lt"/>
              </a:rPr>
              <a:t>ADVOCACY IN RADIOLOGY</a:t>
            </a:r>
            <a:endParaRPr lang="en-US" altLang="en-US" sz="4400" dirty="0">
              <a:solidFill>
                <a:srgbClr val="6B7D72"/>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66" y="3685401"/>
            <a:ext cx="4419600" cy="2824943"/>
          </a:xfrm>
          <a:prstGeom prst="rect">
            <a:avLst/>
          </a:prstGeom>
        </p:spPr>
      </p:pic>
      <p:sp>
        <p:nvSpPr>
          <p:cNvPr id="3" name="TextBox 2"/>
          <p:cNvSpPr txBox="1"/>
          <p:nvPr/>
        </p:nvSpPr>
        <p:spPr>
          <a:xfrm>
            <a:off x="2476500" y="1734234"/>
            <a:ext cx="4648200" cy="1200329"/>
          </a:xfrm>
          <a:prstGeom prst="rect">
            <a:avLst/>
          </a:prstGeom>
          <a:noFill/>
        </p:spPr>
        <p:txBody>
          <a:bodyPr wrap="square" rtlCol="0">
            <a:spAutoFit/>
          </a:bodyPr>
          <a:lstStyle/>
          <a:p>
            <a:pPr algn="ctr"/>
            <a:r>
              <a:rPr lang="en-US" sz="2400" dirty="0" smtClean="0"/>
              <a:t>Eastern</a:t>
            </a:r>
            <a:r>
              <a:rPr lang="en-US" sz="2400" kern="1200" dirty="0" smtClean="0">
                <a:solidFill>
                  <a:schemeClr val="tx1"/>
                </a:solidFill>
              </a:rPr>
              <a:t> Radiological Society</a:t>
            </a:r>
          </a:p>
          <a:p>
            <a:pPr algn="ctr"/>
            <a:r>
              <a:rPr lang="en-US" sz="2400" dirty="0" smtClean="0"/>
              <a:t>Charleston, SC</a:t>
            </a:r>
          </a:p>
          <a:p>
            <a:pPr algn="ctr"/>
            <a:r>
              <a:rPr lang="en-US" sz="2400" kern="1200" dirty="0" smtClean="0">
                <a:solidFill>
                  <a:schemeClr val="tx1"/>
                </a:solidFill>
              </a:rPr>
              <a:t>April 10, 2014</a:t>
            </a:r>
            <a:endParaRPr lang="en-US" sz="2400" kern="1200" dirty="0">
              <a:solidFill>
                <a:schemeClr val="tx1"/>
              </a:solidFill>
            </a:endParaRPr>
          </a:p>
        </p:txBody>
      </p:sp>
    </p:spTree>
    <p:extLst>
      <p:ext uri="{BB962C8B-B14F-4D97-AF65-F5344CB8AC3E}">
        <p14:creationId xmlns:p14="http://schemas.microsoft.com/office/powerpoint/2010/main" val="174312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p:txBody>
          <a:bodyPr/>
          <a:lstStyle/>
          <a:p>
            <a:r>
              <a:rPr lang="en-US" dirty="0" smtClean="0"/>
              <a:t>Growth of Lobbying Industry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997981"/>
            <a:ext cx="6495384" cy="4326619"/>
          </a:xfrm>
          <a:prstGeom prst="rect">
            <a:avLst/>
          </a:prstGeom>
        </p:spPr>
      </p:pic>
    </p:spTree>
    <p:extLst>
      <p:ext uri="{BB962C8B-B14F-4D97-AF65-F5344CB8AC3E}">
        <p14:creationId xmlns:p14="http://schemas.microsoft.com/office/powerpoint/2010/main" val="6284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hko\Desktop\lobbying\lobbying_by_industry.png"/>
          <p:cNvPicPr>
            <a:picLocks noChangeAspect="1" noChangeArrowheads="1"/>
          </p:cNvPicPr>
          <p:nvPr/>
        </p:nvPicPr>
        <p:blipFill>
          <a:blip r:embed="rId2" cstate="print"/>
          <a:srcRect/>
          <a:stretch>
            <a:fillRect/>
          </a:stretch>
        </p:blipFill>
        <p:spPr bwMode="auto">
          <a:xfrm>
            <a:off x="381000" y="457200"/>
            <a:ext cx="8313131" cy="5943600"/>
          </a:xfrm>
          <a:prstGeom prst="rect">
            <a:avLst/>
          </a:prstGeom>
          <a:noFill/>
        </p:spPr>
      </p:pic>
    </p:spTree>
    <p:extLst>
      <p:ext uri="{BB962C8B-B14F-4D97-AF65-F5344CB8AC3E}">
        <p14:creationId xmlns:p14="http://schemas.microsoft.com/office/powerpoint/2010/main" val="1878389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hko\Desktop\lobbying\MedicalSpending2.GIF"/>
          <p:cNvPicPr>
            <a:picLocks noChangeAspect="1" noChangeArrowheads="1"/>
          </p:cNvPicPr>
          <p:nvPr/>
        </p:nvPicPr>
        <p:blipFill>
          <a:blip r:embed="rId2" cstate="print"/>
          <a:srcRect/>
          <a:stretch>
            <a:fillRect/>
          </a:stretch>
        </p:blipFill>
        <p:spPr bwMode="auto">
          <a:xfrm>
            <a:off x="381000" y="685800"/>
            <a:ext cx="8426174" cy="5334000"/>
          </a:xfrm>
          <a:prstGeom prst="rect">
            <a:avLst/>
          </a:prstGeom>
          <a:noFill/>
        </p:spPr>
      </p:pic>
    </p:spTree>
    <p:extLst>
      <p:ext uri="{BB962C8B-B14F-4D97-AF65-F5344CB8AC3E}">
        <p14:creationId xmlns:p14="http://schemas.microsoft.com/office/powerpoint/2010/main" val="74496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Value of Lobbying</a:t>
            </a:r>
            <a:endParaRPr lang="en-US" dirty="0"/>
          </a:p>
        </p:txBody>
      </p:sp>
      <p:sp>
        <p:nvSpPr>
          <p:cNvPr id="7" name="Content Placeholder 2"/>
          <p:cNvSpPr>
            <a:spLocks noGrp="1"/>
          </p:cNvSpPr>
          <p:nvPr>
            <p:ph idx="1"/>
          </p:nvPr>
        </p:nvSpPr>
        <p:spPr>
          <a:xfrm>
            <a:off x="457200" y="1600200"/>
            <a:ext cx="8229600" cy="4373563"/>
          </a:xfrm>
        </p:spPr>
        <p:txBody>
          <a:bodyPr>
            <a:normAutofit lnSpcReduction="10000"/>
          </a:bodyPr>
          <a:lstStyle/>
          <a:p>
            <a:pPr>
              <a:buClrTx/>
            </a:pPr>
            <a:r>
              <a:rPr lang="en-US" dirty="0" smtClean="0">
                <a:solidFill>
                  <a:schemeClr val="tx1"/>
                </a:solidFill>
              </a:rPr>
              <a:t>Strategas </a:t>
            </a:r>
            <a:r>
              <a:rPr lang="en-US" dirty="0">
                <a:solidFill>
                  <a:schemeClr val="tx1"/>
                </a:solidFill>
              </a:rPr>
              <a:t>demonstrated that large corporations </a:t>
            </a:r>
            <a:r>
              <a:rPr lang="en-US" dirty="0" smtClean="0">
                <a:solidFill>
                  <a:schemeClr val="tx1"/>
                </a:solidFill>
              </a:rPr>
              <a:t>with disproportionate investments in lobbying outperformed </a:t>
            </a:r>
            <a:r>
              <a:rPr lang="en-US" dirty="0">
                <a:solidFill>
                  <a:schemeClr val="tx1"/>
                </a:solidFill>
              </a:rPr>
              <a:t>the S&amp;P index </a:t>
            </a:r>
            <a:r>
              <a:rPr lang="en-US" dirty="0" smtClean="0">
                <a:solidFill>
                  <a:schemeClr val="tx1"/>
                </a:solidFill>
              </a:rPr>
              <a:t>by an average of 11% from </a:t>
            </a:r>
            <a:r>
              <a:rPr lang="en-US" dirty="0">
                <a:solidFill>
                  <a:schemeClr val="tx1"/>
                </a:solidFill>
              </a:rPr>
              <a:t>2001 to </a:t>
            </a:r>
            <a:r>
              <a:rPr lang="en-US" dirty="0" smtClean="0">
                <a:solidFill>
                  <a:schemeClr val="tx1"/>
                </a:solidFill>
              </a:rPr>
              <a:t>2011</a:t>
            </a:r>
          </a:p>
          <a:p>
            <a:pPr>
              <a:buClrTx/>
            </a:pPr>
            <a:r>
              <a:rPr lang="en-US" dirty="0" smtClean="0">
                <a:solidFill>
                  <a:schemeClr val="tx1"/>
                </a:solidFill>
              </a:rPr>
              <a:t>Bloomberg News (2006): lobbying </a:t>
            </a:r>
            <a:r>
              <a:rPr lang="en-US" dirty="0">
                <a:solidFill>
                  <a:schemeClr val="tx1"/>
                </a:solidFill>
              </a:rPr>
              <a:t>was a "sound … strategy" for the 20 largest federal contractors. </a:t>
            </a:r>
            <a:r>
              <a:rPr lang="en-US" dirty="0" smtClean="0">
                <a:solidFill>
                  <a:schemeClr val="tx1"/>
                </a:solidFill>
              </a:rPr>
              <a:t>ROI up to  2,517</a:t>
            </a:r>
            <a:r>
              <a:rPr lang="en-US" dirty="0"/>
              <a:t>%</a:t>
            </a:r>
            <a:endParaRPr lang="en-US" dirty="0" smtClean="0">
              <a:solidFill>
                <a:schemeClr val="tx1"/>
              </a:solidFill>
            </a:endParaRPr>
          </a:p>
          <a:p>
            <a:pPr>
              <a:buClrTx/>
            </a:pPr>
            <a:r>
              <a:rPr lang="en-US" dirty="0" smtClean="0">
                <a:solidFill>
                  <a:schemeClr val="tx1"/>
                </a:solidFill>
              </a:rPr>
              <a:t>2011 </a:t>
            </a:r>
            <a:r>
              <a:rPr lang="en-US" dirty="0">
                <a:solidFill>
                  <a:schemeClr val="tx1"/>
                </a:solidFill>
              </a:rPr>
              <a:t>meta-analysis of previous research found a positive correlation between corporate political activity and firm </a:t>
            </a:r>
            <a:r>
              <a:rPr lang="en-US" dirty="0" smtClean="0">
                <a:solidFill>
                  <a:schemeClr val="tx1"/>
                </a:solidFill>
              </a:rPr>
              <a:t>performance. </a:t>
            </a:r>
            <a:endParaRPr lang="en-US" dirty="0">
              <a:solidFill>
                <a:schemeClr val="tx1"/>
              </a:solidFill>
            </a:endParaRPr>
          </a:p>
        </p:txBody>
      </p:sp>
    </p:spTree>
    <p:extLst>
      <p:ext uri="{BB962C8B-B14F-4D97-AF65-F5344CB8AC3E}">
        <p14:creationId xmlns:p14="http://schemas.microsoft.com/office/powerpoint/2010/main" val="403744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Physicians as Lobbyists</a:t>
            </a:r>
            <a:endParaRPr lang="en-US" dirty="0"/>
          </a:p>
        </p:txBody>
      </p:sp>
      <p:sp>
        <p:nvSpPr>
          <p:cNvPr id="3" name="Rectangle 2"/>
          <p:cNvSpPr/>
          <p:nvPr/>
        </p:nvSpPr>
        <p:spPr>
          <a:xfrm>
            <a:off x="1295400" y="1905000"/>
            <a:ext cx="7010400" cy="3767185"/>
          </a:xfrm>
          <a:prstGeom prst="rect">
            <a:avLst/>
          </a:prstGeom>
        </p:spPr>
        <p:txBody>
          <a:bodyPr wrap="square">
            <a:spAutoFit/>
          </a:bodyPr>
          <a:lstStyle/>
          <a:p>
            <a:pPr marL="342900" indent="-342900" fontAlgn="base">
              <a:lnSpc>
                <a:spcPct val="115000"/>
              </a:lnSpc>
              <a:buFont typeface="Arial" panose="020B0604020202020204" pitchFamily="34" charset="0"/>
              <a:buChar char="•"/>
            </a:pPr>
            <a:r>
              <a:rPr lang="en-US" sz="2400" dirty="0" smtClean="0">
                <a:solidFill>
                  <a:srgbClr val="444444"/>
                </a:solidFill>
                <a:ea typeface="Calibri" panose="020F0502020204030204" pitchFamily="34" charset="0"/>
                <a:cs typeface="Times New Roman" panose="02020603050405020304" pitchFamily="18" charset="0"/>
              </a:rPr>
              <a:t>90</a:t>
            </a:r>
            <a:r>
              <a:rPr lang="en-US" sz="2400" dirty="0">
                <a:solidFill>
                  <a:srgbClr val="444444"/>
                </a:solidFill>
                <a:ea typeface="Calibri" panose="020F0502020204030204" pitchFamily="34" charset="0"/>
                <a:cs typeface="Times New Roman" panose="02020603050405020304" pitchFamily="18" charset="0"/>
              </a:rPr>
              <a:t>% of legislative assistants rated physicians either effective or somewhat effective lobbyists</a:t>
            </a:r>
            <a:r>
              <a:rPr lang="en-US" sz="2400" dirty="0" smtClean="0">
                <a:solidFill>
                  <a:srgbClr val="444444"/>
                </a:solidFill>
                <a:ea typeface="Calibri" panose="020F0502020204030204" pitchFamily="34" charset="0"/>
                <a:cs typeface="Times New Roman" panose="02020603050405020304" pitchFamily="18" charset="0"/>
              </a:rPr>
              <a:t>.</a:t>
            </a:r>
          </a:p>
          <a:p>
            <a:pPr fontAlgn="base">
              <a:lnSpc>
                <a:spcPct val="115000"/>
              </a:lnSpc>
            </a:pPr>
            <a:r>
              <a:rPr lang="en-US" sz="2400" dirty="0" smtClean="0">
                <a:solidFill>
                  <a:srgbClr val="444444"/>
                </a:solidFill>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400" dirty="0" smtClean="0">
                <a:solidFill>
                  <a:srgbClr val="444444"/>
                </a:solidFill>
                <a:ea typeface="Calibri" panose="020F0502020204030204" pitchFamily="34" charset="0"/>
                <a:cs typeface="Times New Roman" panose="02020603050405020304" pitchFamily="18" charset="0"/>
              </a:rPr>
              <a:t>The </a:t>
            </a:r>
            <a:r>
              <a:rPr lang="en-US" sz="2400" dirty="0">
                <a:solidFill>
                  <a:srgbClr val="444444"/>
                </a:solidFill>
                <a:ea typeface="Calibri" panose="020F0502020204030204" pitchFamily="34" charset="0"/>
                <a:cs typeface="Times New Roman" panose="02020603050405020304" pitchFamily="18" charset="0"/>
              </a:rPr>
              <a:t>most common suggestions were to focus less on reimbursement and to address a broader range of health care issues. </a:t>
            </a:r>
            <a:endParaRPr lang="en-US" sz="2400" dirty="0" smtClean="0">
              <a:solidFill>
                <a:srgbClr val="444444"/>
              </a:solidFill>
              <a:ea typeface="Calibri" panose="020F0502020204030204" pitchFamily="34" charset="0"/>
              <a:cs typeface="Times New Roman" panose="02020603050405020304" pitchFamily="18" charset="0"/>
            </a:endParaRPr>
          </a:p>
          <a:p>
            <a:endParaRPr lang="en-US" sz="2400" b="1" dirty="0" smtClean="0">
              <a:solidFill>
                <a:srgbClr val="444444"/>
              </a:solidFill>
              <a:cs typeface="Times New Roman" panose="02020603050405020304" pitchFamily="18" charset="0"/>
              <a:hlinkClick r:id="rId2" tooltip="Archives of internal medicine."/>
            </a:endParaRPr>
          </a:p>
          <a:p>
            <a:r>
              <a:rPr lang="en-US" dirty="0" smtClean="0"/>
              <a:t>Landers SH, Sehgal AR. How do physicians lobby their members of Congress? Arch Intern Med. 2000 Nov 27;160(21):3248-51.</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658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 Government Relations</a:t>
            </a:r>
            <a:endParaRPr lang="en-US" dirty="0"/>
          </a:p>
        </p:txBody>
      </p:sp>
      <p:sp>
        <p:nvSpPr>
          <p:cNvPr id="3" name="Rectangle 2"/>
          <p:cNvSpPr/>
          <p:nvPr/>
        </p:nvSpPr>
        <p:spPr>
          <a:xfrm>
            <a:off x="381000" y="1981200"/>
            <a:ext cx="8534400" cy="3539430"/>
          </a:xfrm>
          <a:prstGeom prst="rect">
            <a:avLst/>
          </a:prstGeom>
        </p:spPr>
        <p:txBody>
          <a:bodyPr wrap="square">
            <a:spAutoFit/>
          </a:bodyPr>
          <a:lstStyle/>
          <a:p>
            <a:pPr marL="457200" indent="-457200">
              <a:buFont typeface="Arial" panose="020B0604020202020204" pitchFamily="34" charset="0"/>
              <a:buChar char="•"/>
            </a:pPr>
            <a:r>
              <a:rPr lang="en-US" sz="2800" dirty="0">
                <a:ea typeface="Calibri" panose="020F0502020204030204" pitchFamily="34" charset="0"/>
              </a:rPr>
              <a:t>ACR is recognized by congressional representatives and industry as the largest and most influential advocacy organization for the profession.</a:t>
            </a:r>
            <a:endParaRPr lang="en-US" sz="2800" dirty="0"/>
          </a:p>
          <a:p>
            <a:pPr marL="457200" indent="-457200">
              <a:buFont typeface="Arial" panose="020B0604020202020204" pitchFamily="34" charset="0"/>
              <a:buChar char="•"/>
            </a:pPr>
            <a:r>
              <a:rPr lang="en-US" sz="2800" dirty="0" smtClean="0">
                <a:ea typeface="Calibri" panose="020F0502020204030204" pitchFamily="34" charset="0"/>
              </a:rPr>
              <a:t>The </a:t>
            </a:r>
            <a:r>
              <a:rPr lang="en-US" sz="2800" dirty="0">
                <a:ea typeface="Calibri" panose="020F0502020204030204" pitchFamily="34" charset="0"/>
              </a:rPr>
              <a:t>ACR maintains 11 full time staff and engages consultants for </a:t>
            </a:r>
            <a:r>
              <a:rPr lang="en-US" sz="2800" dirty="0" smtClean="0">
                <a:ea typeface="Calibri" panose="020F0502020204030204" pitchFamily="34" charset="0"/>
              </a:rPr>
              <a:t>advocacy. </a:t>
            </a:r>
          </a:p>
          <a:p>
            <a:pPr marL="457200" indent="-457200">
              <a:buFont typeface="Arial" panose="020B0604020202020204" pitchFamily="34" charset="0"/>
              <a:buChar char="•"/>
            </a:pPr>
            <a:r>
              <a:rPr lang="en-US" sz="2800" dirty="0" smtClean="0">
                <a:ea typeface="Calibri" panose="020F0502020204030204" pitchFamily="34" charset="0"/>
              </a:rPr>
              <a:t>Other organizations in Radiology </a:t>
            </a:r>
            <a:r>
              <a:rPr lang="en-US" sz="2800" dirty="0">
                <a:ea typeface="Calibri" panose="020F0502020204030204" pitchFamily="34" charset="0"/>
              </a:rPr>
              <a:t>defer to the ACR for advocacy. </a:t>
            </a:r>
            <a:endParaRPr lang="en-US" sz="2800" dirty="0" smtClean="0">
              <a:ea typeface="Calibri" panose="020F0502020204030204" pitchFamily="34" charset="0"/>
            </a:endParaRPr>
          </a:p>
        </p:txBody>
      </p:sp>
    </p:spTree>
    <p:extLst>
      <p:ext uri="{BB962C8B-B14F-4D97-AF65-F5344CB8AC3E}">
        <p14:creationId xmlns:p14="http://schemas.microsoft.com/office/powerpoint/2010/main" val="146423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Radiology Advocacy Organizations</a:t>
            </a:r>
            <a:endParaRPr lang="en-US" dirty="0"/>
          </a:p>
        </p:txBody>
      </p:sp>
      <p:sp>
        <p:nvSpPr>
          <p:cNvPr id="3" name="Rectangle 2"/>
          <p:cNvSpPr/>
          <p:nvPr/>
        </p:nvSpPr>
        <p:spPr>
          <a:xfrm>
            <a:off x="838200" y="1600200"/>
            <a:ext cx="7391400" cy="3539430"/>
          </a:xfrm>
          <a:prstGeom prst="rect">
            <a:avLst/>
          </a:prstGeom>
        </p:spPr>
        <p:txBody>
          <a:bodyPr wrap="square">
            <a:spAutoFit/>
          </a:bodyPr>
          <a:lstStyle/>
          <a:p>
            <a:pPr marL="342900" indent="-342900">
              <a:buFont typeface="Arial" panose="020B0604020202020204" pitchFamily="34" charset="0"/>
              <a:buChar char="•"/>
            </a:pPr>
            <a:r>
              <a:rPr lang="en-US" sz="2800" dirty="0" smtClean="0">
                <a:ea typeface="Calibri" panose="020F0502020204030204" pitchFamily="34" charset="0"/>
              </a:rPr>
              <a:t>Medical </a:t>
            </a:r>
            <a:r>
              <a:rPr lang="en-US" sz="2800" dirty="0">
                <a:ea typeface="Calibri" panose="020F0502020204030204" pitchFamily="34" charset="0"/>
              </a:rPr>
              <a:t>Imaging and Technical Alliance (MITA</a:t>
            </a:r>
            <a:r>
              <a:rPr lang="en-US" sz="2800" dirty="0" smtClean="0">
                <a:ea typeface="Calibri" panose="020F0502020204030204" pitchFamily="34" charset="0"/>
              </a:rPr>
              <a:t>)</a:t>
            </a:r>
          </a:p>
          <a:p>
            <a:pPr marL="342900" indent="-342900">
              <a:buFont typeface="Arial" panose="020B0604020202020204" pitchFamily="34" charset="0"/>
              <a:buChar char="•"/>
            </a:pPr>
            <a:r>
              <a:rPr lang="en-US" sz="2800" dirty="0" smtClean="0">
                <a:ea typeface="Calibri" panose="020F0502020204030204" pitchFamily="34" charset="0"/>
              </a:rPr>
              <a:t>E-ordering Coalition</a:t>
            </a:r>
          </a:p>
          <a:p>
            <a:pPr marL="342900" indent="-342900">
              <a:buFont typeface="Arial" panose="020B0604020202020204" pitchFamily="34" charset="0"/>
              <a:buChar char="•"/>
            </a:pPr>
            <a:r>
              <a:rPr lang="en-US" sz="2800" dirty="0" smtClean="0">
                <a:ea typeface="Calibri" panose="020F0502020204030204" pitchFamily="34" charset="0"/>
              </a:rPr>
              <a:t>ASTRO</a:t>
            </a:r>
          </a:p>
          <a:p>
            <a:pPr marL="342900" indent="-342900">
              <a:buFont typeface="Arial" panose="020B0604020202020204" pitchFamily="34" charset="0"/>
              <a:buChar char="•"/>
            </a:pPr>
            <a:r>
              <a:rPr lang="en-US" sz="2800" dirty="0" smtClean="0">
                <a:ea typeface="Calibri" panose="020F0502020204030204" pitchFamily="34" charset="0"/>
              </a:rPr>
              <a:t>Access </a:t>
            </a:r>
            <a:r>
              <a:rPr lang="en-US" sz="2800" dirty="0">
                <a:ea typeface="Calibri" panose="020F0502020204030204" pitchFamily="34" charset="0"/>
              </a:rPr>
              <a:t>to Medical Imaging Coalition (AMIC</a:t>
            </a:r>
            <a:r>
              <a:rPr lang="en-US" sz="2800" dirty="0" smtClean="0">
                <a:ea typeface="Calibri" panose="020F0502020204030204" pitchFamily="34" charset="0"/>
              </a:rPr>
              <a:t>)</a:t>
            </a:r>
          </a:p>
          <a:p>
            <a:pPr marL="342900" indent="-342900">
              <a:buFont typeface="Arial" panose="020B0604020202020204" pitchFamily="34" charset="0"/>
              <a:buChar char="•"/>
            </a:pPr>
            <a:r>
              <a:rPr lang="en-US" sz="2800" dirty="0" smtClean="0">
                <a:ea typeface="Calibri" panose="020F0502020204030204" pitchFamily="34" charset="0"/>
              </a:rPr>
              <a:t>Society </a:t>
            </a:r>
            <a:r>
              <a:rPr lang="en-US" sz="2800" dirty="0">
                <a:ea typeface="Calibri" panose="020F0502020204030204" pitchFamily="34" charset="0"/>
              </a:rPr>
              <a:t>of Interventional Radiologists </a:t>
            </a:r>
            <a:endParaRPr lang="en-US" sz="2800" dirty="0" smtClean="0">
              <a:ea typeface="Calibri" panose="020F0502020204030204" pitchFamily="34" charset="0"/>
            </a:endParaRPr>
          </a:p>
          <a:p>
            <a:pPr marL="342900" indent="-342900">
              <a:buFont typeface="Arial" panose="020B0604020202020204" pitchFamily="34" charset="0"/>
              <a:buChar char="•"/>
            </a:pPr>
            <a:r>
              <a:rPr lang="en-US" sz="2800" dirty="0" smtClean="0">
                <a:ea typeface="Calibri" panose="020F0502020204030204" pitchFamily="34" charset="0"/>
              </a:rPr>
              <a:t>Academy of Radiology </a:t>
            </a:r>
            <a:r>
              <a:rPr lang="en-US" sz="2800" dirty="0">
                <a:ea typeface="Calibri" panose="020F0502020204030204" pitchFamily="34" charset="0"/>
              </a:rPr>
              <a:t>Research.</a:t>
            </a:r>
            <a:endParaRPr lang="en-US" sz="2800" dirty="0"/>
          </a:p>
        </p:txBody>
      </p:sp>
    </p:spTree>
    <p:extLst>
      <p:ext uri="{BB962C8B-B14F-4D97-AF65-F5344CB8AC3E}">
        <p14:creationId xmlns:p14="http://schemas.microsoft.com/office/powerpoint/2010/main" val="1170163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hko\Desktop\lobbying\pic_212.jpg"/>
          <p:cNvPicPr>
            <a:picLocks noChangeAspect="1" noChangeArrowheads="1"/>
          </p:cNvPicPr>
          <p:nvPr/>
        </p:nvPicPr>
        <p:blipFill>
          <a:blip r:embed="rId2" cstate="print"/>
          <a:srcRect/>
          <a:stretch>
            <a:fillRect/>
          </a:stretch>
        </p:blipFill>
        <p:spPr bwMode="auto">
          <a:xfrm>
            <a:off x="914400" y="838200"/>
            <a:ext cx="7457530" cy="4978998"/>
          </a:xfrm>
          <a:prstGeom prst="rect">
            <a:avLst/>
          </a:prstGeom>
          <a:noFill/>
        </p:spPr>
      </p:pic>
    </p:spTree>
    <p:extLst>
      <p:ext uri="{BB962C8B-B14F-4D97-AF65-F5344CB8AC3E}">
        <p14:creationId xmlns:p14="http://schemas.microsoft.com/office/powerpoint/2010/main" val="2744421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txBox="1">
            <a:spLocks/>
          </p:cNvSpPr>
          <p:nvPr/>
        </p:nvSpPr>
        <p:spPr bwMode="auto">
          <a:xfrm>
            <a:off x="457200" y="152400"/>
            <a:ext cx="8229600" cy="685800"/>
          </a:xfrm>
          <a:prstGeom prst="rect">
            <a:avLst/>
          </a:prstGeom>
          <a:noFill/>
          <a:ln w="9525">
            <a:noFill/>
            <a:miter lim="800000"/>
            <a:headEnd/>
            <a:tailEnd/>
          </a:ln>
        </p:spPr>
        <p:txBody>
          <a:bodyPr anchor="ctr"/>
          <a:lstStyle/>
          <a:p>
            <a:pPr algn="ctr" eaLnBrk="0" hangingPunct="0"/>
            <a:r>
              <a:rPr lang="en-US" sz="3600" b="1" u="sng" dirty="0">
                <a:solidFill>
                  <a:srgbClr val="C00000"/>
                </a:solidFill>
                <a:ea typeface="ＭＳ Ｐゴシック"/>
                <a:cs typeface="ＭＳ Ｐゴシック"/>
              </a:rPr>
              <a:t>2012 Independent Expenditures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7824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13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hko\Desktop\lobbying\images (1).jpg"/>
          <p:cNvPicPr>
            <a:picLocks noChangeAspect="1" noChangeArrowheads="1"/>
          </p:cNvPicPr>
          <p:nvPr/>
        </p:nvPicPr>
        <p:blipFill>
          <a:blip r:embed="rId2" cstate="print"/>
          <a:srcRect/>
          <a:stretch>
            <a:fillRect/>
          </a:stretch>
        </p:blipFill>
        <p:spPr bwMode="auto">
          <a:xfrm>
            <a:off x="1752600" y="1295400"/>
            <a:ext cx="5791199" cy="4038600"/>
          </a:xfrm>
          <a:prstGeom prst="rect">
            <a:avLst/>
          </a:prstGeom>
          <a:noFill/>
        </p:spPr>
      </p:pic>
    </p:spTree>
    <p:extLst>
      <p:ext uri="{BB962C8B-B14F-4D97-AF65-F5344CB8AC3E}">
        <p14:creationId xmlns:p14="http://schemas.microsoft.com/office/powerpoint/2010/main" val="3497110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rtlCol="0">
            <a:normAutofit/>
          </a:bodyPr>
          <a:lstStyle/>
          <a:p>
            <a:pPr eaLnBrk="1" fontAlgn="auto" hangingPunct="1">
              <a:spcAft>
                <a:spcPts val="0"/>
              </a:spcAft>
              <a:defRPr/>
            </a:pPr>
            <a:r>
              <a:rPr lang="en-US" sz="4000" dirty="0" smtClean="0">
                <a:cs typeface="+mj-cs"/>
              </a:rPr>
              <a:t>Di</a:t>
            </a:r>
            <a:r>
              <a:rPr lang="en-US" sz="4000" dirty="0" smtClean="0">
                <a:solidFill>
                  <a:srgbClr val="6B7D72"/>
                </a:solidFill>
                <a:cs typeface="+mj-cs"/>
              </a:rPr>
              <a:t>sclo</a:t>
            </a:r>
            <a:r>
              <a:rPr lang="en-US" sz="4000" dirty="0" smtClean="0">
                <a:cs typeface="+mj-cs"/>
              </a:rPr>
              <a:t>sure</a:t>
            </a:r>
          </a:p>
        </p:txBody>
      </p:sp>
      <p:sp>
        <p:nvSpPr>
          <p:cNvPr id="782339" name="Rectangle 3"/>
          <p:cNvSpPr>
            <a:spLocks noGrp="1" noChangeArrowheads="1"/>
          </p:cNvSpPr>
          <p:nvPr>
            <p:ph idx="1"/>
          </p:nvPr>
        </p:nvSpPr>
        <p:spPr>
          <a:xfrm>
            <a:off x="533400" y="1600200"/>
            <a:ext cx="8089900" cy="4724400"/>
          </a:xfrm>
        </p:spPr>
        <p:txBody>
          <a:bodyPr rtlCol="0">
            <a:normAutofit/>
          </a:bodyPr>
          <a:lstStyle/>
          <a:p>
            <a:pPr marL="0" indent="0" eaLnBrk="1" fontAlgn="auto" hangingPunct="1">
              <a:spcAft>
                <a:spcPts val="0"/>
              </a:spcAft>
              <a:buFont typeface="Arial" panose="020B0604020202020204" pitchFamily="34" charset="0"/>
              <a:buNone/>
              <a:defRPr/>
            </a:pPr>
            <a:r>
              <a:rPr lang="en-US" sz="2800" dirty="0" smtClean="0">
                <a:solidFill>
                  <a:schemeClr val="tx1"/>
                </a:solidFill>
                <a:cs typeface="+mn-cs"/>
              </a:rPr>
              <a:t>Howard B. Fleishon, MD does </a:t>
            </a:r>
            <a:r>
              <a:rPr lang="en-US" sz="2800" dirty="0">
                <a:solidFill>
                  <a:schemeClr val="tx1"/>
                </a:solidFill>
                <a:cs typeface="+mn-cs"/>
              </a:rPr>
              <a:t>not have any financial </a:t>
            </a:r>
            <a:r>
              <a:rPr lang="en-US" sz="2800" dirty="0" smtClean="0">
                <a:solidFill>
                  <a:schemeClr val="tx1"/>
                </a:solidFill>
                <a:cs typeface="+mn-cs"/>
              </a:rPr>
              <a:t>interests </a:t>
            </a:r>
            <a:r>
              <a:rPr lang="en-US" sz="2800" dirty="0">
                <a:solidFill>
                  <a:schemeClr val="tx1"/>
                </a:solidFill>
                <a:cs typeface="+mn-cs"/>
              </a:rPr>
              <a:t>in relation to this activity</a:t>
            </a:r>
            <a:r>
              <a:rPr lang="en-US" sz="2800" dirty="0" smtClean="0">
                <a:solidFill>
                  <a:schemeClr val="tx1"/>
                </a:solidFill>
                <a:cs typeface="+mn-cs"/>
              </a:rPr>
              <a:t>.</a:t>
            </a:r>
          </a:p>
          <a:p>
            <a:pPr marL="0" indent="0" eaLnBrk="1" fontAlgn="auto" hangingPunct="1">
              <a:spcAft>
                <a:spcPts val="0"/>
              </a:spcAft>
              <a:buFont typeface="Arial" panose="020B0604020202020204" pitchFamily="34" charset="0"/>
              <a:buNone/>
              <a:defRPr/>
            </a:pPr>
            <a:endParaRPr lang="en-US" sz="2800" dirty="0">
              <a:cs typeface="+mn-cs"/>
            </a:endParaRPr>
          </a:p>
          <a:p>
            <a:pPr marL="0" indent="0" eaLnBrk="1" fontAlgn="auto" hangingPunct="1">
              <a:spcAft>
                <a:spcPts val="0"/>
              </a:spcAft>
              <a:buFont typeface="Arial" panose="020B0604020202020204" pitchFamily="34" charset="0"/>
              <a:buNone/>
              <a:defRPr/>
            </a:pPr>
            <a:endParaRPr lang="en-US" sz="2800" dirty="0">
              <a:cs typeface="+mn-cs"/>
            </a:endParaRPr>
          </a:p>
          <a:p>
            <a:pPr marL="0" indent="0" eaLnBrk="1" fontAlgn="auto" hangingPunct="1">
              <a:spcAft>
                <a:spcPts val="0"/>
              </a:spcAft>
              <a:buFont typeface="Arial" panose="020B0604020202020204" pitchFamily="34" charset="0"/>
              <a:buNone/>
              <a:defRPr/>
            </a:pPr>
            <a:endParaRPr lang="en-US" sz="2800" dirty="0">
              <a:cs typeface="+mn-cs"/>
            </a:endParaRPr>
          </a:p>
          <a:p>
            <a:pPr marL="0" indent="0" eaLnBrk="1" fontAlgn="auto" hangingPunct="1">
              <a:spcAft>
                <a:spcPts val="0"/>
              </a:spcAft>
              <a:buFont typeface="Arial" panose="020B0604020202020204" pitchFamily="34" charset="0"/>
              <a:buNone/>
              <a:defRPr/>
            </a:pPr>
            <a:endParaRPr lang="en-US" sz="2800" dirty="0">
              <a:cs typeface="+mn-cs"/>
            </a:endParaRPr>
          </a:p>
          <a:p>
            <a:pPr marL="0" indent="0" eaLnBrk="1" fontAlgn="auto" hangingPunct="1">
              <a:spcAft>
                <a:spcPts val="0"/>
              </a:spcAft>
              <a:buFont typeface="Arial" panose="020B0604020202020204" pitchFamily="34" charset="0"/>
              <a:buNone/>
              <a:defRPr/>
            </a:pPr>
            <a:endParaRPr lang="en-US" sz="2800" dirty="0">
              <a:cs typeface="+mn-cs"/>
            </a:endParaRPr>
          </a:p>
          <a:p>
            <a:pPr marL="0" indent="0" eaLnBrk="1" fontAlgn="auto" hangingPunct="1">
              <a:spcAft>
                <a:spcPts val="0"/>
              </a:spcAft>
              <a:buFont typeface="Arial" panose="020B0604020202020204" pitchFamily="34" charset="0"/>
              <a:buNone/>
              <a:defRPr/>
            </a:pPr>
            <a:endParaRPr lang="en-US" sz="2800" dirty="0" smtClean="0">
              <a:cs typeface="+mn-cs"/>
            </a:endParaRPr>
          </a:p>
        </p:txBody>
      </p:sp>
    </p:spTree>
    <p:extLst>
      <p:ext uri="{BB962C8B-B14F-4D97-AF65-F5344CB8AC3E}">
        <p14:creationId xmlns:p14="http://schemas.microsoft.com/office/powerpoint/2010/main" val="4124856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hko\Desktop\lobbying\images.jpg"/>
          <p:cNvPicPr>
            <a:picLocks noChangeAspect="1" noChangeArrowheads="1"/>
          </p:cNvPicPr>
          <p:nvPr/>
        </p:nvPicPr>
        <p:blipFill>
          <a:blip r:embed="rId2" cstate="print"/>
          <a:srcRect/>
          <a:stretch>
            <a:fillRect/>
          </a:stretch>
        </p:blipFill>
        <p:spPr bwMode="auto">
          <a:xfrm>
            <a:off x="1371600" y="1066800"/>
            <a:ext cx="6324600" cy="4495800"/>
          </a:xfrm>
          <a:prstGeom prst="rect">
            <a:avLst/>
          </a:prstGeom>
          <a:noFill/>
        </p:spPr>
      </p:pic>
    </p:spTree>
    <p:extLst>
      <p:ext uri="{BB962C8B-B14F-4D97-AF65-F5344CB8AC3E}">
        <p14:creationId xmlns:p14="http://schemas.microsoft.com/office/powerpoint/2010/main" val="4283045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hko\Desktop\lobbying\images2.jpeg"/>
          <p:cNvPicPr>
            <a:picLocks noChangeAspect="1" noChangeArrowheads="1"/>
          </p:cNvPicPr>
          <p:nvPr/>
        </p:nvPicPr>
        <p:blipFill>
          <a:blip r:embed="rId2" cstate="print"/>
          <a:srcRect/>
          <a:stretch>
            <a:fillRect/>
          </a:stretch>
        </p:blipFill>
        <p:spPr bwMode="auto">
          <a:xfrm>
            <a:off x="762000" y="762000"/>
            <a:ext cx="7657196" cy="5095515"/>
          </a:xfrm>
          <a:prstGeom prst="rect">
            <a:avLst/>
          </a:prstGeom>
          <a:noFill/>
        </p:spPr>
      </p:pic>
    </p:spTree>
    <p:extLst>
      <p:ext uri="{BB962C8B-B14F-4D97-AF65-F5344CB8AC3E}">
        <p14:creationId xmlns:p14="http://schemas.microsoft.com/office/powerpoint/2010/main" val="721752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Events</a:t>
            </a:r>
            <a:endParaRPr lang="en-US" dirty="0"/>
          </a:p>
        </p:txBody>
      </p:sp>
      <p:sp>
        <p:nvSpPr>
          <p:cNvPr id="3" name="Content Placeholder 2"/>
          <p:cNvSpPr>
            <a:spLocks noGrp="1"/>
          </p:cNvSpPr>
          <p:nvPr>
            <p:ph idx="1"/>
          </p:nvPr>
        </p:nvSpPr>
        <p:spPr/>
        <p:txBody>
          <a:bodyPr>
            <a:normAutofit/>
          </a:bodyPr>
          <a:lstStyle/>
          <a:p>
            <a:r>
              <a:rPr lang="en-US" dirty="0" smtClean="0"/>
              <a:t>SGR reform bill was passed by House with attachment to repeal ACA “Individual Mandate”</a:t>
            </a:r>
          </a:p>
          <a:p>
            <a:pPr marL="114300" indent="0">
              <a:buNone/>
            </a:pPr>
            <a:endParaRPr lang="en-US" dirty="0" smtClean="0"/>
          </a:p>
          <a:p>
            <a:r>
              <a:rPr lang="en-US" dirty="0" smtClean="0"/>
              <a:t>3/27/2014: HR 4302: “Protection Access to Medicare Act of 2014” passed by House</a:t>
            </a:r>
          </a:p>
          <a:p>
            <a:pPr marL="114300" indent="0">
              <a:buNone/>
            </a:pPr>
            <a:endParaRPr lang="en-US" dirty="0" smtClean="0"/>
          </a:p>
          <a:p>
            <a:r>
              <a:rPr lang="en-US" dirty="0" smtClean="0"/>
              <a:t>4/1/2014: Senate passed </a:t>
            </a:r>
            <a:r>
              <a:rPr lang="en-US" dirty="0"/>
              <a:t>HR </a:t>
            </a:r>
            <a:r>
              <a:rPr lang="en-US" dirty="0" smtClean="0"/>
              <a:t>4302</a:t>
            </a:r>
          </a:p>
          <a:p>
            <a:endParaRPr lang="en-US" dirty="0"/>
          </a:p>
          <a:p>
            <a:r>
              <a:rPr lang="en-US" dirty="0" smtClean="0"/>
              <a:t>4/2/2014: President signs HR 4302</a:t>
            </a:r>
            <a:endParaRPr lang="en-US" dirty="0"/>
          </a:p>
          <a:p>
            <a:endParaRPr lang="en-US" dirty="0"/>
          </a:p>
        </p:txBody>
      </p:sp>
    </p:spTree>
    <p:extLst>
      <p:ext uri="{BB962C8B-B14F-4D97-AF65-F5344CB8AC3E}">
        <p14:creationId xmlns:p14="http://schemas.microsoft.com/office/powerpoint/2010/main" val="2079732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provisions of HR 4302</a:t>
            </a:r>
            <a:endParaRPr lang="en-US" dirty="0"/>
          </a:p>
        </p:txBody>
      </p:sp>
      <p:sp>
        <p:nvSpPr>
          <p:cNvPr id="3" name="Content Placeholder 2"/>
          <p:cNvSpPr>
            <a:spLocks noGrp="1"/>
          </p:cNvSpPr>
          <p:nvPr>
            <p:ph idx="1"/>
          </p:nvPr>
        </p:nvSpPr>
        <p:spPr>
          <a:xfrm>
            <a:off x="152400" y="1600200"/>
            <a:ext cx="8610600" cy="5105400"/>
          </a:xfrm>
        </p:spPr>
        <p:txBody>
          <a:bodyPr>
            <a:normAutofit fontScale="70000" lnSpcReduction="20000"/>
          </a:bodyPr>
          <a:lstStyle/>
          <a:p>
            <a:pPr marL="114300" indent="0">
              <a:buNone/>
            </a:pPr>
            <a:r>
              <a:rPr lang="en-US" dirty="0"/>
              <a:t> </a:t>
            </a:r>
          </a:p>
          <a:p>
            <a:pPr lvl="1"/>
            <a:r>
              <a:rPr lang="en-US" sz="2900" dirty="0"/>
              <a:t>Requires ordering providers to consult physician-developed appropriateness criteria when prescribing advanced imaging procedures for Medicare patients.  </a:t>
            </a:r>
          </a:p>
          <a:p>
            <a:endParaRPr lang="en-US" sz="2900" dirty="0"/>
          </a:p>
          <a:p>
            <a:pPr lvl="1"/>
            <a:r>
              <a:rPr lang="en-US" sz="2900" dirty="0"/>
              <a:t>Maintains the current overall provider reimbursement for the next 12 months (avoiding a 24 percent across the board cut to provider payments statutorily mandated by the SGR formula).</a:t>
            </a:r>
          </a:p>
          <a:p>
            <a:endParaRPr lang="en-US" sz="2900" dirty="0"/>
          </a:p>
          <a:p>
            <a:pPr lvl="1"/>
            <a:r>
              <a:rPr lang="en-US" sz="2900" dirty="0"/>
              <a:t>Mandates that cuts to medical services greater than 20 percent (in comparison to the previous year) are phased in over a two-year period.</a:t>
            </a:r>
          </a:p>
          <a:p>
            <a:endParaRPr lang="en-US" sz="2900" dirty="0"/>
          </a:p>
          <a:p>
            <a:pPr lvl="1"/>
            <a:r>
              <a:rPr lang="en-US" sz="2900" dirty="0"/>
              <a:t>Requires the </a:t>
            </a:r>
            <a:r>
              <a:rPr lang="en-US" sz="2900" dirty="0" smtClean="0"/>
              <a:t>CMS </a:t>
            </a:r>
            <a:r>
              <a:rPr lang="en-US" sz="2900" dirty="0"/>
              <a:t>to produce data used to justify a 25 percent multiple procedure payment reduction, instituted in 2012, to certain imaging procedures provided to the same patient, on the same day, in the same session. </a:t>
            </a:r>
          </a:p>
          <a:p>
            <a:endParaRPr lang="en-US" dirty="0"/>
          </a:p>
          <a:p>
            <a:endParaRPr lang="en-US" dirty="0"/>
          </a:p>
        </p:txBody>
      </p:sp>
    </p:spTree>
    <p:extLst>
      <p:ext uri="{BB962C8B-B14F-4D97-AF65-F5344CB8AC3E}">
        <p14:creationId xmlns:p14="http://schemas.microsoft.com/office/powerpoint/2010/main" val="3533566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6B7D72"/>
                </a:solidFill>
                <a:cs typeface="Arial" pitchFamily="34" charset="0"/>
              </a:rPr>
              <a:t>State Issues</a:t>
            </a:r>
            <a:endParaRPr lang="en-US" sz="3600" dirty="0">
              <a:solidFill>
                <a:srgbClr val="6B7D72"/>
              </a:solidFill>
            </a:endParaRPr>
          </a:p>
        </p:txBody>
      </p:sp>
      <p:sp>
        <p:nvSpPr>
          <p:cNvPr id="3" name="Content Placeholder 2"/>
          <p:cNvSpPr>
            <a:spLocks noGrp="1"/>
          </p:cNvSpPr>
          <p:nvPr>
            <p:ph idx="1"/>
          </p:nvPr>
        </p:nvSpPr>
        <p:spPr>
          <a:xfrm>
            <a:off x="533400" y="1570037"/>
            <a:ext cx="8229600" cy="4525963"/>
          </a:xfrm>
        </p:spPr>
        <p:txBody>
          <a:bodyPr>
            <a:normAutofit lnSpcReduction="10000"/>
          </a:bodyPr>
          <a:lstStyle/>
          <a:p>
            <a:pPr>
              <a:spcAft>
                <a:spcPts val="0"/>
              </a:spcAft>
              <a:buClrTx/>
              <a:defRPr/>
            </a:pPr>
            <a:r>
              <a:rPr lang="en-US" sz="2800" dirty="0" smtClean="0">
                <a:solidFill>
                  <a:schemeClr val="tx1"/>
                </a:solidFill>
                <a:latin typeface="Arial" panose="020B0604020202020204" pitchFamily="34" charset="0"/>
                <a:cs typeface="Arial" pitchFamily="34" charset="0"/>
              </a:rPr>
              <a:t>Radiologist assistant</a:t>
            </a:r>
          </a:p>
          <a:p>
            <a:pPr>
              <a:spcAft>
                <a:spcPts val="0"/>
              </a:spcAft>
              <a:buClrTx/>
              <a:defRPr/>
            </a:pPr>
            <a:r>
              <a:rPr lang="en-US" sz="2800" dirty="0" smtClean="0">
                <a:solidFill>
                  <a:schemeClr val="tx1"/>
                </a:solidFill>
                <a:latin typeface="Arial" panose="020B0604020202020204" pitchFamily="34" charset="0"/>
                <a:cs typeface="Arial" pitchFamily="34" charset="0"/>
              </a:rPr>
              <a:t>Scope </a:t>
            </a:r>
            <a:r>
              <a:rPr lang="en-US" sz="2800" dirty="0">
                <a:solidFill>
                  <a:schemeClr val="tx1"/>
                </a:solidFill>
                <a:latin typeface="Arial" pitchFamily="34" charset="0"/>
                <a:cs typeface="Arial" pitchFamily="34" charset="0"/>
              </a:rPr>
              <a:t>of </a:t>
            </a:r>
            <a:r>
              <a:rPr lang="en-US" sz="2800" dirty="0" smtClean="0">
                <a:solidFill>
                  <a:schemeClr val="tx1"/>
                </a:solidFill>
                <a:latin typeface="Arial" pitchFamily="34" charset="0"/>
                <a:cs typeface="Arial" pitchFamily="34" charset="0"/>
              </a:rPr>
              <a:t>practice </a:t>
            </a:r>
            <a:endParaRPr lang="en-US" sz="2800" dirty="0">
              <a:solidFill>
                <a:schemeClr val="tx1"/>
              </a:solidFill>
              <a:latin typeface="Arial" pitchFamily="34" charset="0"/>
              <a:cs typeface="Arial" pitchFamily="34" charset="0"/>
            </a:endParaRPr>
          </a:p>
          <a:p>
            <a:pPr>
              <a:spcAft>
                <a:spcPts val="0"/>
              </a:spcAft>
              <a:buClrTx/>
              <a:defRPr/>
            </a:pPr>
            <a:r>
              <a:rPr lang="en-US" sz="2800" dirty="0" smtClean="0">
                <a:solidFill>
                  <a:schemeClr val="tx1"/>
                </a:solidFill>
                <a:latin typeface="Arial" pitchFamily="34" charset="0"/>
                <a:cs typeface="Arial" pitchFamily="34" charset="0"/>
              </a:rPr>
              <a:t>Self-referral </a:t>
            </a:r>
            <a:r>
              <a:rPr lang="en-US" sz="2800" dirty="0">
                <a:solidFill>
                  <a:schemeClr val="tx1"/>
                </a:solidFill>
                <a:latin typeface="Arial" panose="020B0604020202020204" pitchFamily="34" charset="0"/>
                <a:cs typeface="Arial" panose="020B0604020202020204" pitchFamily="34" charset="0"/>
              </a:rPr>
              <a:t>―</a:t>
            </a:r>
            <a:r>
              <a:rPr lang="en-US" sz="2800" dirty="0" smtClean="0">
                <a:solidFill>
                  <a:schemeClr val="tx1"/>
                </a:solidFill>
                <a:latin typeface="Arial" pitchFamily="34" charset="0"/>
                <a:cs typeface="Arial" pitchFamily="34" charset="0"/>
              </a:rPr>
              <a:t> IL, PA and OR</a:t>
            </a:r>
          </a:p>
          <a:p>
            <a:pPr>
              <a:spcAft>
                <a:spcPts val="0"/>
              </a:spcAft>
              <a:buClrTx/>
              <a:defRPr/>
            </a:pPr>
            <a:r>
              <a:rPr lang="en-US" sz="2800" dirty="0" smtClean="0">
                <a:solidFill>
                  <a:schemeClr val="tx1"/>
                </a:solidFill>
                <a:latin typeface="Arial" pitchFamily="34" charset="0"/>
                <a:cs typeface="Arial" pitchFamily="34" charset="0"/>
              </a:rPr>
              <a:t>DENSE</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 breast density notifications &amp; insurance mandates </a:t>
            </a:r>
          </a:p>
          <a:p>
            <a:pPr marL="1162685" lvl="3" indent="-339725">
              <a:lnSpc>
                <a:spcPct val="120000"/>
              </a:lnSpc>
              <a:buClrTx/>
              <a:defRPr/>
            </a:pPr>
            <a:r>
              <a:rPr lang="en-US" sz="2400" dirty="0">
                <a:solidFill>
                  <a:schemeClr val="tx1"/>
                </a:solidFill>
                <a:latin typeface="Arial" pitchFamily="34" charset="0"/>
                <a:cs typeface="Arial" pitchFamily="34" charset="0"/>
              </a:rPr>
              <a:t>13 </a:t>
            </a:r>
            <a:r>
              <a:rPr lang="en-US" sz="2400" dirty="0">
                <a:solidFill>
                  <a:schemeClr val="tx1"/>
                </a:solidFill>
              </a:rPr>
              <a:t>states with </a:t>
            </a:r>
            <a:r>
              <a:rPr lang="en-US" sz="2400" b="1" dirty="0">
                <a:solidFill>
                  <a:schemeClr val="tx1"/>
                </a:solidFill>
              </a:rPr>
              <a:t>mandatory disclosure </a:t>
            </a:r>
            <a:r>
              <a:rPr lang="en-US" sz="2400" dirty="0">
                <a:solidFill>
                  <a:schemeClr val="tx1"/>
                </a:solidFill>
              </a:rPr>
              <a:t>of breast density </a:t>
            </a:r>
            <a:r>
              <a:rPr lang="en-US" sz="2400" dirty="0" smtClean="0">
                <a:solidFill>
                  <a:schemeClr val="tx1"/>
                </a:solidFill>
              </a:rPr>
              <a:t>notification:</a:t>
            </a:r>
          </a:p>
          <a:p>
            <a:pPr marL="0">
              <a:lnSpc>
                <a:spcPct val="120000"/>
              </a:lnSpc>
              <a:spcAft>
                <a:spcPts val="0"/>
              </a:spcAft>
              <a:buClrTx/>
              <a:defRPr/>
            </a:pPr>
            <a:r>
              <a:rPr lang="en-US" sz="2800" dirty="0" smtClean="0">
                <a:solidFill>
                  <a:schemeClr val="tx1"/>
                </a:solidFill>
                <a:latin typeface="Arial" pitchFamily="34" charset="0"/>
                <a:cs typeface="Arial" pitchFamily="34" charset="0"/>
              </a:rPr>
              <a:t>Medicaid: CDS in Wisconsin</a:t>
            </a:r>
          </a:p>
          <a:p>
            <a:pPr marL="0">
              <a:lnSpc>
                <a:spcPct val="120000"/>
              </a:lnSpc>
              <a:spcAft>
                <a:spcPts val="0"/>
              </a:spcAft>
              <a:buClrTx/>
              <a:defRPr/>
            </a:pPr>
            <a:r>
              <a:rPr lang="en-US" sz="2800" dirty="0">
                <a:solidFill>
                  <a:schemeClr val="tx1"/>
                </a:solidFill>
                <a:latin typeface="Arial" pitchFamily="34" charset="0"/>
                <a:cs typeface="Arial" pitchFamily="34" charset="0"/>
              </a:rPr>
              <a:t>Colorado Clean Claims Task </a:t>
            </a:r>
            <a:r>
              <a:rPr lang="en-US" sz="2800" dirty="0" smtClean="0">
                <a:solidFill>
                  <a:schemeClr val="tx1"/>
                </a:solidFill>
                <a:latin typeface="Arial" pitchFamily="34" charset="0"/>
                <a:cs typeface="Arial" pitchFamily="34" charset="0"/>
              </a:rPr>
              <a:t>Force </a:t>
            </a:r>
            <a:endParaRPr lang="en-US" sz="2800" dirty="0">
              <a:solidFill>
                <a:schemeClr val="tx1"/>
              </a:solidFill>
              <a:latin typeface="Arial" pitchFamily="34" charset="0"/>
              <a:cs typeface="Arial" pitchFamily="34" charset="0"/>
            </a:endParaRPr>
          </a:p>
          <a:p>
            <a:pPr marL="796925" lvl="2" indent="-339725">
              <a:lnSpc>
                <a:spcPct val="120000"/>
              </a:lnSpc>
              <a:spcAft>
                <a:spcPts val="0"/>
              </a:spcAft>
              <a:defRPr/>
            </a:pPr>
            <a:endParaRPr lang="en-US" sz="1900" dirty="0"/>
          </a:p>
          <a:p>
            <a:pPr marL="457200" lvl="1" indent="-457200">
              <a:spcAft>
                <a:spcPts val="0"/>
              </a:spcAft>
              <a:defRPr/>
            </a:pPr>
            <a:endParaRPr lang="en-US" dirty="0"/>
          </a:p>
        </p:txBody>
      </p:sp>
      <p:sp>
        <p:nvSpPr>
          <p:cNvPr id="4" name="Footer Placeholder 3"/>
          <p:cNvSpPr>
            <a:spLocks noGrp="1"/>
          </p:cNvSpPr>
          <p:nvPr>
            <p:ph type="ftr" sz="quarter" idx="11"/>
          </p:nvPr>
        </p:nvSpPr>
        <p:spPr>
          <a:xfrm>
            <a:off x="381000" y="6479771"/>
            <a:ext cx="914400" cy="381000"/>
          </a:xfrm>
          <a:prstGeom prst="rect">
            <a:avLst/>
          </a:prstGeom>
        </p:spPr>
        <p:txBody>
          <a:bodyPr/>
          <a:lstStyle/>
          <a:p>
            <a:fld id="{960C0150-AEA8-4A13-AA59-0296D065681C}" type="slidenum">
              <a:rPr lang="en-US" smtClean="0"/>
              <a:pPr/>
              <a:t>24</a:t>
            </a:fld>
            <a:endParaRPr lang="en-US" dirty="0"/>
          </a:p>
        </p:txBody>
      </p:sp>
    </p:spTree>
    <p:extLst>
      <p:ext uri="{BB962C8B-B14F-4D97-AF65-F5344CB8AC3E}">
        <p14:creationId xmlns:p14="http://schemas.microsoft.com/office/powerpoint/2010/main" val="263457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hko\Desktop\lobbying\iStock_000018220909XSmall1-300x211.jpg"/>
          <p:cNvPicPr>
            <a:picLocks noChangeAspect="1" noChangeArrowheads="1"/>
          </p:cNvPicPr>
          <p:nvPr/>
        </p:nvPicPr>
        <p:blipFill>
          <a:blip r:embed="rId2" cstate="print"/>
          <a:srcRect/>
          <a:stretch>
            <a:fillRect/>
          </a:stretch>
        </p:blipFill>
        <p:spPr bwMode="auto">
          <a:xfrm>
            <a:off x="2133600" y="1447800"/>
            <a:ext cx="5200379" cy="3657600"/>
          </a:xfrm>
          <a:prstGeom prst="rect">
            <a:avLst/>
          </a:prstGeom>
          <a:noFill/>
        </p:spPr>
      </p:pic>
    </p:spTree>
    <p:extLst>
      <p:ext uri="{BB962C8B-B14F-4D97-AF65-F5344CB8AC3E}">
        <p14:creationId xmlns:p14="http://schemas.microsoft.com/office/powerpoint/2010/main" val="2344536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95300" y="304800"/>
            <a:ext cx="8229600" cy="12652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dirty="0" smtClean="0">
                <a:solidFill>
                  <a:srgbClr val="0070C0"/>
                </a:solidFill>
              </a:rPr>
              <a:t>Culture of Advocacy</a:t>
            </a:r>
            <a:endParaRPr lang="en-US" dirty="0">
              <a:solidFill>
                <a:srgbClr val="0070C0"/>
              </a:solidFill>
            </a:endParaRPr>
          </a:p>
        </p:txBody>
      </p:sp>
      <p:sp>
        <p:nvSpPr>
          <p:cNvPr id="5" name="Content Placeholder 4"/>
          <p:cNvSpPr txBox="1">
            <a:spLocks/>
          </p:cNvSpPr>
          <p:nvPr/>
        </p:nvSpPr>
        <p:spPr>
          <a:xfrm>
            <a:off x="228600" y="1646237"/>
            <a:ext cx="8763000" cy="452596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1">
              <a:buClrTx/>
            </a:pPr>
            <a:r>
              <a:rPr lang="en-US" dirty="0" smtClean="0">
                <a:solidFill>
                  <a:schemeClr val="tx1"/>
                </a:solidFill>
              </a:rPr>
              <a:t>Advocacy should be a standing agenda item for meetings in every practice, department, society and chapter.</a:t>
            </a:r>
          </a:p>
          <a:p>
            <a:pPr lvl="1">
              <a:buClrTx/>
            </a:pPr>
            <a:r>
              <a:rPr lang="en-US" dirty="0" smtClean="0">
                <a:solidFill>
                  <a:schemeClr val="tx1"/>
                </a:solidFill>
              </a:rPr>
              <a:t>Make advocacy a requisite for “citizenship” in your practice. </a:t>
            </a:r>
          </a:p>
          <a:p>
            <a:pPr lvl="1">
              <a:buClrTx/>
            </a:pPr>
            <a:r>
              <a:rPr lang="en-US" dirty="0" smtClean="0">
                <a:solidFill>
                  <a:schemeClr val="tx1"/>
                </a:solidFill>
              </a:rPr>
              <a:t>Have your practice sponsor facility visits with local or federal politicians.</a:t>
            </a:r>
          </a:p>
          <a:p>
            <a:pPr lvl="1">
              <a:buClrTx/>
            </a:pPr>
            <a:r>
              <a:rPr lang="en-US" dirty="0" smtClean="0">
                <a:solidFill>
                  <a:schemeClr val="tx1"/>
                </a:solidFill>
              </a:rPr>
              <a:t>Professional societies should create opportunities in their periodicals and annual meetings to discuss advocacy and legislative updates.</a:t>
            </a:r>
          </a:p>
          <a:p>
            <a:pPr lvl="1">
              <a:buClrTx/>
            </a:pPr>
            <a:r>
              <a:rPr lang="en-US" dirty="0" smtClean="0">
                <a:solidFill>
                  <a:schemeClr val="tx1"/>
                </a:solidFill>
              </a:rPr>
              <a:t>Early engagement of advocacy in the next generation of radiologists is essential. Incorporate presentations and updates into residency programs.</a:t>
            </a:r>
          </a:p>
          <a:p>
            <a:pPr lvl="1">
              <a:buClrTx/>
            </a:pPr>
            <a:r>
              <a:rPr lang="en-US" dirty="0" smtClean="0">
                <a:solidFill>
                  <a:schemeClr val="tx1"/>
                </a:solidFill>
              </a:rPr>
              <a:t>Basic elements of advocacy can be included in the professionalism module of MOC.</a:t>
            </a:r>
            <a:endParaRPr lang="en-US" dirty="0">
              <a:solidFill>
                <a:schemeClr val="tx1"/>
              </a:solidFill>
            </a:endParaRPr>
          </a:p>
        </p:txBody>
      </p:sp>
    </p:spTree>
    <p:extLst>
      <p:ext uri="{BB962C8B-B14F-4D97-AF65-F5344CB8AC3E}">
        <p14:creationId xmlns:p14="http://schemas.microsoft.com/office/powerpoint/2010/main" val="1409415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57400"/>
            <a:ext cx="7010400" cy="2739211"/>
          </a:xfrm>
          <a:prstGeom prst="rect">
            <a:avLst/>
          </a:prstGeom>
        </p:spPr>
        <p:txBody>
          <a:bodyPr wrap="square">
            <a:spAutoFit/>
          </a:bodyPr>
          <a:lstStyle/>
          <a:p>
            <a:r>
              <a:rPr lang="en-US" sz="3200" dirty="0" smtClean="0"/>
              <a:t>“T</a:t>
            </a:r>
            <a:r>
              <a:rPr lang="en-US" sz="3600" dirty="0" smtClean="0"/>
              <a:t>en </a:t>
            </a:r>
            <a:r>
              <a:rPr lang="en-US" sz="3600" dirty="0"/>
              <a:t>people who speak make more noise than ten thousand who are silent."  </a:t>
            </a:r>
            <a:r>
              <a:rPr lang="en-US" sz="3200" dirty="0" smtClean="0"/>
              <a:t/>
            </a:r>
            <a:br>
              <a:rPr lang="en-US" sz="3200" dirty="0" smtClean="0"/>
            </a:br>
            <a:endParaRPr lang="en-US" sz="3200" dirty="0" smtClean="0"/>
          </a:p>
          <a:p>
            <a:pPr algn="r"/>
            <a:r>
              <a:rPr lang="en-US" sz="3200" dirty="0" smtClean="0"/>
              <a:t>Napoleon </a:t>
            </a:r>
            <a:r>
              <a:rPr lang="en-US" sz="3200" dirty="0"/>
              <a:t>Bonaparte</a:t>
            </a:r>
          </a:p>
        </p:txBody>
      </p:sp>
    </p:spTree>
    <p:extLst>
      <p:ext uri="{BB962C8B-B14F-4D97-AF65-F5344CB8AC3E}">
        <p14:creationId xmlns:p14="http://schemas.microsoft.com/office/powerpoint/2010/main" val="1572251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A16BDE7-3045-4FC2-A400-5D1D3AEDFC33}" type="slidenum">
              <a:rPr lang="en-US" altLang="en-US" sz="1200">
                <a:solidFill>
                  <a:srgbClr val="5C6F7C"/>
                </a:solidFill>
              </a:rPr>
              <a:pPr eaLnBrk="1" hangingPunct="1">
                <a:spcBef>
                  <a:spcPct val="0"/>
                </a:spcBef>
                <a:buFontTx/>
                <a:buNone/>
              </a:pPr>
              <a:t>28</a:t>
            </a:fld>
            <a:endParaRPr lang="en-US" altLang="en-US" sz="1200" dirty="0">
              <a:solidFill>
                <a:srgbClr val="5C6F7C"/>
              </a:solidFill>
            </a:endParaRPr>
          </a:p>
        </p:txBody>
      </p:sp>
      <p:sp>
        <p:nvSpPr>
          <p:cNvPr id="4" name="TextBox 3"/>
          <p:cNvSpPr txBox="1"/>
          <p:nvPr/>
        </p:nvSpPr>
        <p:spPr>
          <a:xfrm>
            <a:off x="1257300" y="2438400"/>
            <a:ext cx="6629400" cy="1384995"/>
          </a:xfrm>
          <a:prstGeom prst="rect">
            <a:avLst/>
          </a:prstGeom>
          <a:noFill/>
        </p:spPr>
        <p:txBody>
          <a:bodyPr wrap="square" rtlCol="0">
            <a:spAutoFit/>
          </a:bodyPr>
          <a:lstStyle/>
          <a:p>
            <a:pPr algn="ctr"/>
            <a:r>
              <a:rPr lang="en-US" sz="4800" dirty="0" smtClean="0"/>
              <a:t>Thank You</a:t>
            </a:r>
          </a:p>
          <a:p>
            <a:pPr algn="ctr"/>
            <a:r>
              <a:rPr lang="en-US" sz="3600" kern="1200" dirty="0" smtClean="0">
                <a:solidFill>
                  <a:schemeClr val="tx1"/>
                </a:solidFill>
              </a:rPr>
              <a:t>hbf@cox.net</a:t>
            </a:r>
            <a:endParaRPr lang="en-US" sz="3600" kern="1200" dirty="0">
              <a:solidFill>
                <a:schemeClr val="tx1"/>
              </a:solidFill>
            </a:endParaRPr>
          </a:p>
        </p:txBody>
      </p:sp>
    </p:spTree>
    <p:extLst>
      <p:ext uri="{BB962C8B-B14F-4D97-AF65-F5344CB8AC3E}">
        <p14:creationId xmlns:p14="http://schemas.microsoft.com/office/powerpoint/2010/main" val="889903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600200"/>
            <a:ext cx="8229600" cy="4525963"/>
          </a:xfrm>
        </p:spPr>
        <p:txBody>
          <a:bodyPr/>
          <a:lstStyle/>
          <a:p>
            <a:endParaRPr lang="en-US" dirty="0"/>
          </a:p>
        </p:txBody>
      </p:sp>
      <p:sp>
        <p:nvSpPr>
          <p:cNvPr id="4" name="Footer Placeholder 3"/>
          <p:cNvSpPr>
            <a:spLocks noGrp="1"/>
          </p:cNvSpPr>
          <p:nvPr>
            <p:ph type="ftr" sz="quarter" idx="11"/>
          </p:nvPr>
        </p:nvSpPr>
        <p:spPr/>
        <p:txBody>
          <a:bodyPr/>
          <a:lstStyle/>
          <a:p>
            <a:fld id="{960C0150-AEA8-4A13-AA59-0296D065681C}" type="slidenum">
              <a:rPr lang="en-US" smtClean="0"/>
              <a:pPr/>
              <a:t>29</a:t>
            </a:fld>
            <a:endParaRPr lang="en-US" dirty="0"/>
          </a:p>
        </p:txBody>
      </p:sp>
    </p:spTree>
    <p:extLst>
      <p:ext uri="{BB962C8B-B14F-4D97-AF65-F5344CB8AC3E}">
        <p14:creationId xmlns:p14="http://schemas.microsoft.com/office/powerpoint/2010/main" val="241664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3581400" cy="320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38400"/>
            <a:ext cx="3352800" cy="3886200"/>
          </a:xfrm>
          <a:prstGeom prst="rect">
            <a:avLst/>
          </a:prstGeom>
        </p:spPr>
      </p:pic>
    </p:spTree>
    <p:extLst>
      <p:ext uri="{BB962C8B-B14F-4D97-AF65-F5344CB8AC3E}">
        <p14:creationId xmlns:p14="http://schemas.microsoft.com/office/powerpoint/2010/main" val="17516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fld id="{960C0150-AEA8-4A13-AA59-0296D065681C}" type="slidenum">
              <a:rPr lang="en-US" smtClean="0"/>
              <a:pPr/>
              <a:t>30</a:t>
            </a:fld>
            <a:endParaRPr lang="en-US" dirty="0"/>
          </a:p>
        </p:txBody>
      </p:sp>
    </p:spTree>
    <p:extLst>
      <p:ext uri="{BB962C8B-B14F-4D97-AF65-F5344CB8AC3E}">
        <p14:creationId xmlns:p14="http://schemas.microsoft.com/office/powerpoint/2010/main" val="214502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p:cNvPicPr>
          <p:nvPr/>
        </p:nvPicPr>
        <p:blipFill>
          <a:blip r:embed="rId2">
            <a:alphaModFix amt="88000"/>
            <a:extLst>
              <a:ext uri="{28A0092B-C50C-407E-A947-70E740481C1C}">
                <a14:useLocalDpi xmlns:a14="http://schemas.microsoft.com/office/drawing/2010/main"/>
              </a:ext>
            </a:extLst>
          </a:blip>
          <a:srcRect/>
          <a:stretch>
            <a:fillRect/>
          </a:stretch>
        </p:blipFill>
        <p:spPr bwMode="auto">
          <a:xfrm>
            <a:off x="685800" y="499757"/>
            <a:ext cx="7924800" cy="5901043"/>
          </a:xfrm>
          <a:prstGeom prst="rect">
            <a:avLst/>
          </a:prstGeom>
          <a:solidFill>
            <a:schemeClr val="tx1"/>
          </a:solidFill>
          <a:ln>
            <a:solidFill>
              <a:schemeClr val="accent1"/>
            </a:solidFill>
          </a:ln>
          <a:effectLst/>
          <a:extLst/>
        </p:spPr>
      </p:pic>
      <p:sp>
        <p:nvSpPr>
          <p:cNvPr id="8" name="TextBox 7"/>
          <p:cNvSpPr txBox="1"/>
          <p:nvPr/>
        </p:nvSpPr>
        <p:spPr>
          <a:xfrm>
            <a:off x="5486400" y="2865981"/>
            <a:ext cx="1794081" cy="461665"/>
          </a:xfrm>
          <a:prstGeom prst="rect">
            <a:avLst/>
          </a:prstGeom>
          <a:noFill/>
        </p:spPr>
        <p:txBody>
          <a:bodyPr wrap="none" rtlCol="0">
            <a:spAutoFit/>
          </a:bodyPr>
          <a:lstStyle/>
          <a:p>
            <a:pPr defTabSz="914324"/>
            <a:r>
              <a:rPr lang="en-US" sz="2400" b="1" cap="small" dirty="0">
                <a:solidFill>
                  <a:srgbClr val="B70000"/>
                </a:solidFill>
              </a:rPr>
              <a:t>Imaging 3.0</a:t>
            </a:r>
          </a:p>
        </p:txBody>
      </p:sp>
      <p:cxnSp>
        <p:nvCxnSpPr>
          <p:cNvPr id="9" name="Straight Arrow Connector 8"/>
          <p:cNvCxnSpPr/>
          <p:nvPr/>
        </p:nvCxnSpPr>
        <p:spPr>
          <a:xfrm>
            <a:off x="3428980" y="3124200"/>
            <a:ext cx="1819806" cy="0"/>
          </a:xfrm>
          <a:prstGeom prst="straightConnector1">
            <a:avLst/>
          </a:prstGeom>
          <a:ln w="38100" cmpd="sng">
            <a:solidFill>
              <a:srgbClr val="B7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24000" y="2893367"/>
            <a:ext cx="2251273" cy="461665"/>
          </a:xfrm>
          <a:prstGeom prst="rect">
            <a:avLst/>
          </a:prstGeom>
          <a:noFill/>
        </p:spPr>
        <p:txBody>
          <a:bodyPr wrap="square" rtlCol="0">
            <a:spAutoFit/>
          </a:bodyPr>
          <a:lstStyle/>
          <a:p>
            <a:pPr defTabSz="914324"/>
            <a:r>
              <a:rPr lang="en-US" sz="2400" b="1" cap="small" dirty="0">
                <a:solidFill>
                  <a:srgbClr val="B70000"/>
                </a:solidFill>
              </a:rPr>
              <a:t>Imaging 2.0</a:t>
            </a:r>
          </a:p>
        </p:txBody>
      </p:sp>
    </p:spTree>
    <p:extLst>
      <p:ext uri="{BB962C8B-B14F-4D97-AF65-F5344CB8AC3E}">
        <p14:creationId xmlns:p14="http://schemas.microsoft.com/office/powerpoint/2010/main" val="1491223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30263"/>
            <a:ext cx="7848600" cy="4770537"/>
          </a:xfrm>
          <a:prstGeom prst="rect">
            <a:avLst/>
          </a:prstGeom>
        </p:spPr>
        <p:txBody>
          <a:bodyPr wrap="square">
            <a:spAutoFit/>
          </a:bodyPr>
          <a:lstStyle/>
          <a:p>
            <a:pPr marL="457200" indent="-457200">
              <a:buSzPct val="100000"/>
              <a:buFont typeface="Arial" panose="020B0604020202020204" pitchFamily="34" charset="0"/>
              <a:buChar char="•"/>
            </a:pPr>
            <a:r>
              <a:rPr lang="en-US" sz="3200" dirty="0">
                <a:ea typeface="Calibri" panose="020F0502020204030204" pitchFamily="34" charset="0"/>
                <a:cs typeface="GDKMJF+TimesNewRoman"/>
              </a:rPr>
              <a:t>The word “advocate” comes from the Latin “</a:t>
            </a:r>
            <a:r>
              <a:rPr lang="en-US" sz="3200" i="1" dirty="0">
                <a:ea typeface="Calibri" panose="020F0502020204030204" pitchFamily="34" charset="0"/>
                <a:cs typeface="GDKMJF+TimesNewRoman"/>
              </a:rPr>
              <a:t>ad, </a:t>
            </a:r>
            <a:r>
              <a:rPr lang="en-US" sz="3200" dirty="0">
                <a:ea typeface="Calibri" panose="020F0502020204030204" pitchFamily="34" charset="0"/>
                <a:cs typeface="GDKMJF+TimesNewRoman"/>
              </a:rPr>
              <a:t>to + </a:t>
            </a:r>
            <a:r>
              <a:rPr lang="en-US" sz="3200" i="1" dirty="0">
                <a:ea typeface="Calibri" panose="020F0502020204030204" pitchFamily="34" charset="0"/>
                <a:cs typeface="GDKMJF+TimesNewRoman"/>
              </a:rPr>
              <a:t>vocare, </a:t>
            </a:r>
            <a:r>
              <a:rPr lang="en-US" sz="3200" dirty="0">
                <a:ea typeface="Calibri" panose="020F0502020204030204" pitchFamily="34" charset="0"/>
                <a:cs typeface="GDKMJF+TimesNewRoman"/>
              </a:rPr>
              <a:t>to call.” </a:t>
            </a:r>
          </a:p>
          <a:p>
            <a:pPr marL="457200" indent="-457200">
              <a:buSzPct val="100000"/>
              <a:buFont typeface="Arial" panose="020B0604020202020204" pitchFamily="34" charset="0"/>
              <a:buChar char="•"/>
            </a:pPr>
            <a:endParaRPr lang="en-US" sz="3200" dirty="0">
              <a:ea typeface="Calibri" panose="020F0502020204030204" pitchFamily="34" charset="0"/>
              <a:cs typeface="GDKMJF+TimesNewRoman"/>
            </a:endParaRPr>
          </a:p>
          <a:p>
            <a:pPr marL="457200" indent="-457200">
              <a:buSzPct val="100000"/>
              <a:buFont typeface="Arial" panose="020B0604020202020204" pitchFamily="34" charset="0"/>
              <a:buChar char="•"/>
            </a:pPr>
            <a:r>
              <a:rPr lang="en-US" sz="3200" dirty="0" smtClean="0">
                <a:ea typeface="Times New Roman" panose="02020603050405020304" pitchFamily="18" charset="0"/>
                <a:cs typeface="GDKMJF+TimesNewRoman"/>
              </a:rPr>
              <a:t>Lobbying: activity which is focused </a:t>
            </a:r>
            <a:r>
              <a:rPr lang="en-US" sz="3200" dirty="0">
                <a:ea typeface="Times New Roman" panose="02020603050405020304" pitchFamily="18" charset="0"/>
                <a:cs typeface="GDKMJF+TimesNewRoman"/>
              </a:rPr>
              <a:t>on specific </a:t>
            </a:r>
            <a:r>
              <a:rPr lang="en-US" sz="3200" dirty="0" smtClean="0">
                <a:ea typeface="Times New Roman" panose="02020603050405020304" pitchFamily="18" charset="0"/>
                <a:cs typeface="GDKMJF+TimesNewRoman"/>
              </a:rPr>
              <a:t>legislation. Well defined rules and regulations.</a:t>
            </a:r>
          </a:p>
          <a:p>
            <a:pPr>
              <a:buSzPct val="100000"/>
            </a:pPr>
            <a:endParaRPr lang="en-US" sz="2800" dirty="0">
              <a:ea typeface="Times New Roman" panose="02020603050405020304" pitchFamily="18" charset="0"/>
              <a:cs typeface="GDKMJF+TimesNewRoman"/>
            </a:endParaRPr>
          </a:p>
          <a:p>
            <a:pPr marL="914400" lvl="1" indent="-457200">
              <a:buSzPct val="100000"/>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Direct </a:t>
            </a:r>
            <a:r>
              <a:rPr lang="en-US" sz="2800" dirty="0">
                <a:ea typeface="Times New Roman" panose="02020603050405020304" pitchFamily="18" charset="0"/>
                <a:cs typeface="Times New Roman" panose="02020603050405020304" pitchFamily="18" charset="0"/>
              </a:rPr>
              <a:t>lobbying </a:t>
            </a:r>
          </a:p>
          <a:p>
            <a:pPr marL="914400" lvl="1" indent="-457200">
              <a:buSzPct val="100000"/>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Grassroots </a:t>
            </a:r>
            <a:r>
              <a:rPr lang="en-US" sz="2800" dirty="0">
                <a:ea typeface="Times New Roman" panose="02020603050405020304" pitchFamily="18" charset="0"/>
                <a:cs typeface="Times New Roman" panose="02020603050405020304" pitchFamily="18" charset="0"/>
              </a:rPr>
              <a:t>or indirect </a:t>
            </a:r>
            <a:r>
              <a:rPr lang="en-US" sz="2800" dirty="0" smtClean="0">
                <a:ea typeface="Times New Roman" panose="02020603050405020304" pitchFamily="18" charset="0"/>
                <a:cs typeface="Times New Roman" panose="02020603050405020304" pitchFamily="18" charset="0"/>
              </a:rPr>
              <a:t>lobbying</a:t>
            </a:r>
            <a:endParaRPr lang="en-US" sz="2800" dirty="0">
              <a:ea typeface="Times New Roman" panose="02020603050405020304" pitchFamily="18" charset="0"/>
              <a:cs typeface="Times New Roman" panose="02020603050405020304" pitchFamily="18" charset="0"/>
            </a:endParaRPr>
          </a:p>
          <a:p>
            <a:pPr marL="914400" lvl="1" indent="-457200">
              <a:buSzPct val="100000"/>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Call </a:t>
            </a:r>
            <a:r>
              <a:rPr lang="en-US" sz="2800" dirty="0">
                <a:ea typeface="Times New Roman" panose="02020603050405020304" pitchFamily="18" charset="0"/>
                <a:cs typeface="Times New Roman" panose="02020603050405020304" pitchFamily="18" charset="0"/>
              </a:rPr>
              <a:t>to Action </a:t>
            </a:r>
            <a:endParaRPr lang="en-US" sz="2800" dirty="0">
              <a:effectLs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381000" y="381000"/>
            <a:ext cx="8229600" cy="1143000"/>
          </a:xfrm>
        </p:spPr>
        <p:txBody>
          <a:bodyPr>
            <a:normAutofit/>
          </a:bodyPr>
          <a:lstStyle/>
          <a:p>
            <a:r>
              <a:rPr lang="en-US" sz="4000" dirty="0" smtClean="0"/>
              <a:t>Definitions</a:t>
            </a:r>
            <a:endParaRPr lang="en-US" sz="4000" dirty="0"/>
          </a:p>
        </p:txBody>
      </p:sp>
    </p:spTree>
    <p:extLst>
      <p:ext uri="{BB962C8B-B14F-4D97-AF65-F5344CB8AC3E}">
        <p14:creationId xmlns:p14="http://schemas.microsoft.com/office/powerpoint/2010/main" val="1777050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6705600" cy="5638800"/>
          </a:xfrm>
          <a:prstGeom prst="rect">
            <a:avLst/>
          </a:prstGeom>
        </p:spPr>
      </p:pic>
    </p:spTree>
    <p:extLst>
      <p:ext uri="{BB962C8B-B14F-4D97-AF65-F5344CB8AC3E}">
        <p14:creationId xmlns:p14="http://schemas.microsoft.com/office/powerpoint/2010/main" val="1121974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533400"/>
            <a:ext cx="7239000" cy="1295400"/>
          </a:xfrm>
        </p:spPr>
        <p:txBody>
          <a:bodyPr/>
          <a:lstStyle/>
          <a:p>
            <a:r>
              <a:rPr lang="en-US" dirty="0" smtClean="0"/>
              <a:t>Early Lobbying in America</a:t>
            </a:r>
            <a:endParaRPr lang="en-US" dirty="0"/>
          </a:p>
        </p:txBody>
      </p:sp>
      <p:sp>
        <p:nvSpPr>
          <p:cNvPr id="6" name="Content Placeholder 5"/>
          <p:cNvSpPr>
            <a:spLocks noGrp="1"/>
          </p:cNvSpPr>
          <p:nvPr>
            <p:ph idx="1"/>
          </p:nvPr>
        </p:nvSpPr>
        <p:spPr>
          <a:xfrm>
            <a:off x="914400" y="2209800"/>
            <a:ext cx="7315200" cy="3916363"/>
          </a:xfrm>
        </p:spPr>
        <p:txBody>
          <a:bodyPr/>
          <a:lstStyle/>
          <a:p>
            <a:pPr marL="0" lvl="0" indent="0">
              <a:buNone/>
            </a:pPr>
            <a:r>
              <a:rPr lang="en-US" sz="2400" dirty="0" smtClean="0">
                <a:solidFill>
                  <a:schemeClr val="tx1"/>
                </a:solidFill>
                <a:ea typeface="Arial Unicode MS" panose="020B0604020202020204" pitchFamily="34" charset="-128"/>
                <a:cs typeface="Arial Unicode MS" panose="020B0604020202020204" pitchFamily="34" charset="-128"/>
              </a:rPr>
              <a:t>As </a:t>
            </a:r>
            <a:r>
              <a:rPr lang="en-US" sz="2400" dirty="0">
                <a:solidFill>
                  <a:schemeClr val="tx1"/>
                </a:solidFill>
                <a:ea typeface="Arial Unicode MS" panose="020B0604020202020204" pitchFamily="34" charset="-128"/>
                <a:cs typeface="Arial Unicode MS" panose="020B0604020202020204" pitchFamily="34" charset="-128"/>
              </a:rPr>
              <a:t>early as 1792, </a:t>
            </a:r>
            <a:r>
              <a:rPr lang="en-GB" sz="2400" dirty="0" smtClean="0">
                <a:solidFill>
                  <a:schemeClr val="tx1"/>
                </a:solidFill>
                <a:ea typeface="Arial Unicode MS" panose="020B0604020202020204" pitchFamily="34" charset="-128"/>
                <a:cs typeface="Arial Unicode MS" panose="020B0604020202020204" pitchFamily="34" charset="-128"/>
              </a:rPr>
              <a:t>William </a:t>
            </a:r>
            <a:r>
              <a:rPr lang="en-GB" sz="2400" dirty="0">
                <a:solidFill>
                  <a:schemeClr val="tx1"/>
                </a:solidFill>
                <a:ea typeface="Arial Unicode MS" panose="020B0604020202020204" pitchFamily="34" charset="-128"/>
                <a:cs typeface="Arial Unicode MS" panose="020B0604020202020204" pitchFamily="34" charset="-128"/>
              </a:rPr>
              <a:t>Hull </a:t>
            </a:r>
            <a:r>
              <a:rPr lang="en-GB" sz="2400" dirty="0" smtClean="0">
                <a:solidFill>
                  <a:schemeClr val="tx1"/>
                </a:solidFill>
                <a:ea typeface="Arial Unicode MS" panose="020B0604020202020204" pitchFamily="34" charset="-128"/>
                <a:cs typeface="Arial Unicode MS" panose="020B0604020202020204" pitchFamily="34" charset="-128"/>
              </a:rPr>
              <a:t>was hired </a:t>
            </a:r>
            <a:r>
              <a:rPr lang="en-GB" sz="2400" dirty="0">
                <a:solidFill>
                  <a:schemeClr val="tx1"/>
                </a:solidFill>
                <a:ea typeface="Arial Unicode MS" panose="020B0604020202020204" pitchFamily="34" charset="-128"/>
                <a:cs typeface="Arial Unicode MS" panose="020B0604020202020204" pitchFamily="34" charset="-128"/>
              </a:rPr>
              <a:t>by the Virginia veterans of the Continental army to lobby for additional compensation for their war services. Hull wrote to other veterans' groups, recommending that they have their "agent or agents" cooperate with him during the next session to pass a compensation bill.</a:t>
            </a:r>
            <a:r>
              <a:rPr lang="en-US" sz="2400" dirty="0">
                <a:solidFill>
                  <a:schemeClr val="tx1"/>
                </a:solidFill>
              </a:rPr>
              <a:t> </a:t>
            </a:r>
          </a:p>
          <a:p>
            <a:endParaRPr lang="en-US" dirty="0"/>
          </a:p>
        </p:txBody>
      </p:sp>
    </p:spTree>
    <p:extLst>
      <p:ext uri="{BB962C8B-B14F-4D97-AF65-F5344CB8AC3E}">
        <p14:creationId xmlns:p14="http://schemas.microsoft.com/office/powerpoint/2010/main" val="275094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hko\Desktop\lobbying\Lobbyist.jpg"/>
          <p:cNvPicPr>
            <a:picLocks noChangeAspect="1" noChangeArrowheads="1"/>
          </p:cNvPicPr>
          <p:nvPr/>
        </p:nvPicPr>
        <p:blipFill>
          <a:blip r:embed="rId2" cstate="print"/>
          <a:srcRect/>
          <a:stretch>
            <a:fillRect/>
          </a:stretch>
        </p:blipFill>
        <p:spPr bwMode="auto">
          <a:xfrm>
            <a:off x="1895875" y="1371600"/>
            <a:ext cx="5190725" cy="4117975"/>
          </a:xfrm>
          <a:prstGeom prst="rect">
            <a:avLst/>
          </a:prstGeom>
          <a:noFill/>
        </p:spPr>
      </p:pic>
    </p:spTree>
    <p:extLst>
      <p:ext uri="{BB962C8B-B14F-4D97-AF65-F5344CB8AC3E}">
        <p14:creationId xmlns:p14="http://schemas.microsoft.com/office/powerpoint/2010/main" val="195232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82000" cy="4401205"/>
          </a:xfrm>
          <a:prstGeom prst="rect">
            <a:avLst/>
          </a:prstGeom>
        </p:spPr>
        <p:txBody>
          <a:bodyPr wrap="square">
            <a:spAutoFit/>
          </a:bodyPr>
          <a:lstStyle/>
          <a:p>
            <a:r>
              <a:rPr lang="en-US" sz="2800" i="1" dirty="0" smtClean="0"/>
              <a:t>“We </a:t>
            </a:r>
            <a:r>
              <a:rPr lang="en-US" sz="2800" i="1" dirty="0"/>
              <a:t>could not adequately consider our work load without them. We listen to representatives from the broadest number of groups: large and small; single-issue and multi-purposed; citizens groups; corporate and labor representatives; the public spirited and the privately inspired. They all have a service to fulfill</a:t>
            </a:r>
            <a:r>
              <a:rPr lang="en-US" sz="2800" i="1" dirty="0" smtClean="0"/>
              <a:t>.” </a:t>
            </a:r>
          </a:p>
          <a:p>
            <a:endParaRPr lang="en-US" sz="2800" dirty="0" smtClean="0"/>
          </a:p>
          <a:p>
            <a:r>
              <a:rPr lang="en-US" sz="2800" dirty="0" smtClean="0"/>
              <a:t>Senator </a:t>
            </a:r>
            <a:r>
              <a:rPr lang="en-US" sz="2800" dirty="0"/>
              <a:t>R</a:t>
            </a:r>
            <a:r>
              <a:rPr lang="en-US" sz="2800" dirty="0" smtClean="0"/>
              <a:t>obert C. Byrd </a:t>
            </a:r>
          </a:p>
          <a:p>
            <a:r>
              <a:rPr lang="en-US" sz="2800" dirty="0" smtClean="0"/>
              <a:t>Sept. 28, 1987</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885942"/>
            <a:ext cx="3352800" cy="2514858"/>
          </a:xfrm>
          <a:prstGeom prst="rect">
            <a:avLst/>
          </a:prstGeom>
        </p:spPr>
      </p:pic>
    </p:spTree>
    <p:extLst>
      <p:ext uri="{BB962C8B-B14F-4D97-AF65-F5344CB8AC3E}">
        <p14:creationId xmlns:p14="http://schemas.microsoft.com/office/powerpoint/2010/main" val="2112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ACR_PPT_Light Bkgrd_F">
  <a:themeElements>
    <a:clrScheme name="L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1015</Words>
  <Application>Microsoft Office PowerPoint</Application>
  <PresentationFormat>On-screen Show (4:3)</PresentationFormat>
  <Paragraphs>106</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Unicode MS</vt:lpstr>
      <vt:lpstr>ＭＳ Ｐゴシック</vt:lpstr>
      <vt:lpstr>Arial</vt:lpstr>
      <vt:lpstr>Calibri</vt:lpstr>
      <vt:lpstr>GDKMJF+TimesNewRoman</vt:lpstr>
      <vt:lpstr>Times</vt:lpstr>
      <vt:lpstr>Times New Roman</vt:lpstr>
      <vt:lpstr>Wingdings</vt:lpstr>
      <vt:lpstr>ACR_PPT_Light Bkgrd_F</vt:lpstr>
      <vt:lpstr>PowerPoint Presentation</vt:lpstr>
      <vt:lpstr>Disclosure</vt:lpstr>
      <vt:lpstr>PowerPoint Presentation</vt:lpstr>
      <vt:lpstr>PowerPoint Presentation</vt:lpstr>
      <vt:lpstr>Definitions</vt:lpstr>
      <vt:lpstr>PowerPoint Presentation</vt:lpstr>
      <vt:lpstr>Early Lobbying in America</vt:lpstr>
      <vt:lpstr>PowerPoint Presentation</vt:lpstr>
      <vt:lpstr>PowerPoint Presentation</vt:lpstr>
      <vt:lpstr>Growth of Lobbying Industry</vt:lpstr>
      <vt:lpstr>PowerPoint Presentation</vt:lpstr>
      <vt:lpstr>PowerPoint Presentation</vt:lpstr>
      <vt:lpstr>Value of Lobbying</vt:lpstr>
      <vt:lpstr>Physicians as Lobbyists</vt:lpstr>
      <vt:lpstr>ACR Government Relations</vt:lpstr>
      <vt:lpstr>Other Radiology Advocacy Organizations</vt:lpstr>
      <vt:lpstr>PowerPoint Presentation</vt:lpstr>
      <vt:lpstr>PowerPoint Presentation</vt:lpstr>
      <vt:lpstr>PowerPoint Presentation</vt:lpstr>
      <vt:lpstr>PowerPoint Presentation</vt:lpstr>
      <vt:lpstr>PowerPoint Presentation</vt:lpstr>
      <vt:lpstr>Recent Events</vt:lpstr>
      <vt:lpstr>Specific provisions of HR 4302</vt:lpstr>
      <vt:lpstr>State Issues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hbf</dc:creator>
  <cp:lastModifiedBy>howard fleishon</cp:lastModifiedBy>
  <cp:revision>139</cp:revision>
  <dcterms:created xsi:type="dcterms:W3CDTF">2013-12-27T14:40:11Z</dcterms:created>
  <dcterms:modified xsi:type="dcterms:W3CDTF">2014-04-09T14:22:15Z</dcterms:modified>
</cp:coreProperties>
</file>