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40639" marR="40639"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lvl1pPr>
    <a:lvl2pPr marL="40639" marR="40639" indent="3429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lvl2pPr>
    <a:lvl3pPr marL="40639" marR="40639" indent="685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lvl3pPr>
    <a:lvl4pPr marL="40639" marR="40639" indent="10287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lvl4pPr>
    <a:lvl5pPr marL="40639" marR="40639"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lvl5pPr>
    <a:lvl6pPr marL="40639" marR="40639" indent="17145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lvl6pPr>
    <a:lvl7pPr marL="40639" marR="40639" indent="2057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lvl7pPr>
    <a:lvl8pPr marL="40639" marR="40639" indent="24003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lvl8pPr>
    <a:lvl9pPr marL="40639" marR="40639"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a:p>
        </p:txBody>
      </p:sp>
      <p:sp>
        <p:nvSpPr>
          <p:cNvPr id="47" name="Shape 4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sldImg"/>
          </p:nvPr>
        </p:nvSpPr>
        <p:spPr>
          <a:prstGeom prst="rect">
            <a:avLst/>
          </a:prstGeom>
        </p:spPr>
        <p:txBody>
          <a:bodyPr/>
          <a:lstStyle/>
          <a:p>
            <a:pPr/>
          </a:p>
        </p:txBody>
      </p:sp>
      <p:sp>
        <p:nvSpPr>
          <p:cNvPr id="59" name="Shape 59"/>
          <p:cNvSpPr/>
          <p:nvPr>
            <p:ph type="body" sz="quarter" idx="1"/>
          </p:nvPr>
        </p:nvSpPr>
        <p:spPr>
          <a:prstGeom prst="rect">
            <a:avLst/>
          </a:prstGeom>
        </p:spPr>
        <p:txBody>
          <a:bodyPr/>
          <a:lstStyle/>
          <a:p>
            <a:pPr/>
            <a:r>
              <a:t>(from Greek προστάτης, prostates, literally "one who stands before", "protector", "guardian"[1]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r>
              <a:t>Axial cone-beam CT pattern of central/superior gland perfusion without capsule or inferior lateral perfusion, which suggests a duplicated PA. This image was obtained after selective angiography of the anterior lateral PA.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DSA of the right posterior lateral PA, which originated from the internal pudendal artery, vascularizing much of the peripheral gland.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t>Axial cone-beam CT in the same patient after selection of the posterior lateral PA. Capsular and inferior lateral perfusion, a complementary pattern to that shown in a, is noted.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sldImg"/>
          </p:nvPr>
        </p:nvSpPr>
        <p:spPr>
          <a:prstGeom prst="rect">
            <a:avLst/>
          </a:prstGeom>
        </p:spPr>
        <p:txBody>
          <a:bodyPr/>
          <a:lstStyle/>
          <a:p>
            <a:pPr/>
          </a:p>
        </p:txBody>
      </p:sp>
      <p:sp>
        <p:nvSpPr>
          <p:cNvPr id="64" name="Shape 64"/>
          <p:cNvSpPr/>
          <p:nvPr>
            <p:ph type="body" sz="quarter" idx="1"/>
          </p:nvPr>
        </p:nvSpPr>
        <p:spPr>
          <a:prstGeom prst="rect">
            <a:avLst/>
          </a:prstGeom>
        </p:spPr>
        <p:txBody>
          <a:bodyPr/>
          <a:lstStyle/>
          <a:p>
            <a:pPr/>
            <a:r>
              <a:t>The function of the prostate is to secrete a slightly alkaline fluid, milky or white in appearance, that in humans usually constitutes roughly 30% of the volume of the semen along with spermatozoa and seminal vesicle fluid.[4] Semen is made alkaline overall with the secretions from the other contributing glands, including, at least, the seminal vesicle fluid.[5] The alkalinity of semen helps neutralize the acidity of the vaginal tract, prolonging the lifespan of sperm. The prostatic fluid is expelled in the first ejaculate fractions, together with most of the spermatozoa. In comparison with the few spermatozoa expelled together with mainly seminal vesicular fluid, those expelled in prostatic fluid have better motility, longer survival and better protection of the genetic material.</a:t>
            </a:r>
          </a:p>
          <a:p>
            <a:pPr/>
          </a:p>
          <a:p>
            <a:pPr/>
            <a:r>
              <a:t>The prostate also contains some smooth muscles that help expel semen during ejaculation.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sldImg"/>
          </p:nvPr>
        </p:nvSpPr>
        <p:spPr>
          <a:prstGeom prst="rect">
            <a:avLst/>
          </a:prstGeom>
        </p:spPr>
        <p:txBody>
          <a:bodyPr/>
          <a:lstStyle/>
          <a:p>
            <a:pPr/>
          </a:p>
        </p:txBody>
      </p:sp>
      <p:sp>
        <p:nvSpPr>
          <p:cNvPr id="70" name="Shape 70"/>
          <p:cNvSpPr/>
          <p:nvPr>
            <p:ph type="body" sz="quarter" idx="1"/>
          </p:nvPr>
        </p:nvSpPr>
        <p:spPr>
          <a:prstGeom prst="rect">
            <a:avLst/>
          </a:prstGeom>
        </p:spPr>
        <p:txBody>
          <a:bodyPr/>
          <a:lstStyle/>
          <a:p>
            <a:pPr/>
            <a:r>
              <a:t>healthy human male prostate is classically said to be slightly larger than a walnut. The mean weight of the normal prostate in adult males is about 11 grams, usually ranging between 7 and 16 grams.[6] It surrounds the urethra just below the urinary bladder and can be felt during a rectal exam.</a:t>
            </a:r>
          </a:p>
          <a:p>
            <a:pPr/>
            <a:r>
              <a:t>The secretory epithelium is mainly pseudostratified, comprising tall columnar cells and basal cells which are supported by a fibroelastic stroma containing randomly oriented smooth muscle bundles that's continuous with the bladder. The epithelium is highly variable and areas of low cuboidal or squamous epithelium are also present, with transitional epithelium in the distal regions of the longer ducts.[7] Within the prostate, the urethra coming from the bladder is called the prostatic urethra and merges with the two ejaculatory ducts.[8]</a:t>
            </a:r>
          </a:p>
          <a:p>
            <a:pPr/>
            <a:r>
              <a:t>The prostate can be divided in two ways: by zone, or by lobe.[9] It does not have a capsule; rather an integral fibromuscular band surrounds it.[10] It is sheathed in the muscles of the pelvic floor, which contract during the ejaculatory process.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p>
            <a:pPr/>
          </a:p>
          <a:p>
            <a:pPr/>
            <a:r>
              <a:t>The secretory epithelium is mainly pseudostratified, comprising tall columnar cells and basal cells which are supported by a fibroelastic stroma containing randomly oriented smooth muscle bundles that's continuous with the bladder. The epithelium is highly variable and areas of low cuboidal or squamous epithelium are also present, with transitional epithelium in the distal regions of the longer ducts.[7] Within the prostate, the urethra coming from the bladder is called the prostatic urethra and merges with the two ejaculatory ducts.[8]</a:t>
            </a:r>
          </a:p>
          <a:p>
            <a:pPr/>
            <a:r>
              <a:t>The prostate can be divided in two ways: by zone, or by lobe.[9] It does not have a capsule; rather an integral fibromuscular band surrounds it.[10] It is sheathed in the muscles of the pelvic floor, which contract during the ejaculatory process.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The VA Cooperative Study found a 1% risk of urinary incontinence</a:t>
            </a:r>
          </a:p>
          <a:p>
            <a:pPr/>
            <a:r>
              <a:t>(which was similar to the incidence in the watchful waiting group) and an overall decline in sexual</a:t>
            </a:r>
          </a:p>
          <a:p>
            <a:pPr/>
            <a:r>
              <a:t>function that was identical to the watchful waiting treatment group. Usually performed under general or</a:t>
            </a:r>
          </a:p>
          <a:p>
            <a:pPr/>
            <a:r>
              <a:t>spinal anesthesia, TURP requires a hospital stay. One unique complication of TURP is TUR syndrome, a</a:t>
            </a:r>
          </a:p>
          <a:p>
            <a:pPr/>
            <a:r>
              <a:t>dilutional hyponatremia that occurs when irrigant solution is absorbed into the bloodstream. Other</a:t>
            </a:r>
          </a:p>
          <a:p>
            <a:pPr/>
            <a:r>
              <a:t>complications that have been reported in more than 5% of patients include (in order of frequency):</a:t>
            </a:r>
          </a:p>
          <a:p>
            <a:pPr/>
            <a:r>
              <a:t>erectile dysfunction (which may not in all cases be attributable to the surgery); irritative voiding</a:t>
            </a:r>
          </a:p>
          <a:p>
            <a:pPr/>
            <a:r>
              <a:t>symptoms; bladder neck contracture; the need for blood transfusion; UTI; and hematuria.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Three materials have been used and reported in published studies of prostate artery innovation humans.  Tris-acryl gelatin microspheres 300-500 um (Embospheres, Angiodymanics) were used in trials performed by Carnevale.   Non-spherical polyvinyl alcohol particles 200 um were used in the studies reported by Pisco .  hydrogel microspheres 100 to 400 um (Embozene microspheres; CeloNova We feel that the tightly calibrated Embozene® Microspheres will be safe and effective.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a:r>
              <a:t>Voiding symptoms can be quantified based on the IPSS. This validated questionnaire consists of seven symptom categories. The scores range from 0 to 35. Scores are based on degree of severity of several symptom groups: hesitancy, decreased urinary stream, intermittency, sensation of incomplete emptying, nocturia, frequency, and urgency.  There is a maximum of five points per category. Symptom scores are ranked from mild (0-7), Moderate (8-19) and severe (20-35) .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There is a maximum of five points per category. Symptom scores are ranked from mild (0-7), Moderate (8-19) and severe (20-35) . 8-19</a:t>
            </a:r>
          </a:p>
          <a:p>
            <a:pPr/>
          </a:p>
          <a:p>
            <a:pPr/>
            <a:r>
              <a:t>One additional question gives a QOL score. This asks patients to rate how they would feel if they had to spend the rest of their life with their current symptoms. This is scored on a range from 0 delighted to 6 terrible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DSA of the right anterior lateral PA (black arrow), arising from a common trunk with the superior vesical artery (white dotted arrow).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Office Theme">
    <p:spTree>
      <p:nvGrpSpPr>
        <p:cNvPr id="1" name=""/>
        <p:cNvGrpSpPr/>
        <p:nvPr/>
      </p:nvGrpSpPr>
      <p:grpSpPr>
        <a:xfrm>
          <a:off x="0" y="0"/>
          <a:ext cx="0" cy="0"/>
          <a:chOff x="0" y="0"/>
          <a:chExt cx="0" cy="0"/>
        </a:xfrm>
      </p:grpSpPr>
      <p:sp>
        <p:nvSpPr>
          <p:cNvPr id="11" name="Title Text"/>
          <p:cNvSpPr/>
          <p:nvPr>
            <p:ph type="title"/>
          </p:nvPr>
        </p:nvSpPr>
        <p:spPr>
          <a:prstGeom prst="rect">
            <a:avLst/>
          </a:prstGeom>
        </p:spPr>
        <p:txBody>
          <a:bodyPr/>
          <a:lstStyle/>
          <a:p>
            <a:pPr/>
            <a:r>
              <a:t>Title Text</a:t>
            </a:r>
          </a:p>
        </p:txBody>
      </p:sp>
      <p:sp>
        <p:nvSpPr>
          <p:cNvPr id="12"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1_Office Theme">
    <p:spTree>
      <p:nvGrpSpPr>
        <p:cNvPr id="1" name=""/>
        <p:cNvGrpSpPr/>
        <p:nvPr/>
      </p:nvGrpSpPr>
      <p:grpSpPr>
        <a:xfrm>
          <a:off x="0" y="0"/>
          <a:ext cx="0" cy="0"/>
          <a:chOff x="0" y="0"/>
          <a:chExt cx="0" cy="0"/>
        </a:xfrm>
      </p:grpSpPr>
      <p:sp>
        <p:nvSpPr>
          <p:cNvPr id="20" name="Title Text"/>
          <p:cNvSpPr/>
          <p:nvPr>
            <p:ph type="title"/>
          </p:nvPr>
        </p:nvSpPr>
        <p:spPr>
          <a:prstGeom prst="rect">
            <a:avLst/>
          </a:prstGeom>
        </p:spPr>
        <p:txBody>
          <a:bodyPr/>
          <a:lstStyle/>
          <a:p>
            <a:pPr/>
            <a:r>
              <a:t>Title Text</a:t>
            </a:r>
          </a:p>
        </p:txBody>
      </p:sp>
      <p:sp>
        <p:nvSpPr>
          <p:cNvPr id="21"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p:nvPr>
            <p:ph type="sldNum" sz="quarter" idx="2"/>
          </p:nvPr>
        </p:nvSpPr>
        <p:spPr>
          <a:xfrm>
            <a:off x="4387713" y="6388100"/>
            <a:ext cx="368574" cy="381000"/>
          </a:xfrm>
          <a:prstGeom prst="rect">
            <a:avLst/>
          </a:prstGeom>
        </p:spPr>
        <p:txBody>
          <a:bodyPr anchor="t"/>
          <a:lstStyle>
            <a:lvl1pPr>
              <a:defRPr sz="1800">
                <a:solidFill>
                  <a:srgbClr val="000000"/>
                </a:solidFill>
                <a:uFill>
                  <a:solidFill>
                    <a:srgbClr val="000000"/>
                  </a:solidFill>
                </a:u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2_Office Them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Title Text"/>
          <p:cNvSpPr/>
          <p:nvPr>
            <p:ph type="title"/>
          </p:nvPr>
        </p:nvSpPr>
        <p:spPr>
          <a:prstGeom prst="rect">
            <a:avLst/>
          </a:prstGeom>
        </p:spPr>
        <p:txBody>
          <a:bodyPr/>
          <a:lstStyle/>
          <a:p>
            <a:pPr/>
            <a:r>
              <a:t>Title Text</a:t>
            </a:r>
          </a:p>
        </p:txBody>
      </p:sp>
      <p:sp>
        <p:nvSpPr>
          <p:cNvPr id="30"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p:nvPr>
            <p:ph type="sldNum" sz="quarter" idx="2"/>
          </p:nvPr>
        </p:nvSpPr>
        <p:spPr>
          <a:xfrm>
            <a:off x="4387713" y="6388100"/>
            <a:ext cx="368574" cy="381000"/>
          </a:xfrm>
          <a:prstGeom prst="rect">
            <a:avLst/>
          </a:prstGeom>
        </p:spPr>
        <p:txBody>
          <a:bodyPr anchor="t"/>
          <a:lstStyle>
            <a:lvl1pPr>
              <a:defRPr sz="1800">
                <a:solidFill>
                  <a:srgbClr val="000000"/>
                </a:solidFill>
                <a:uFill>
                  <a:solidFill>
                    <a:srgbClr val="000000"/>
                  </a:solidFill>
                </a:u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3_Office Them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Title Text"/>
          <p:cNvSpPr/>
          <p:nvPr>
            <p:ph type="title"/>
          </p:nvPr>
        </p:nvSpPr>
        <p:spPr>
          <a:prstGeom prst="rect">
            <a:avLst/>
          </a:prstGeom>
        </p:spPr>
        <p:txBody>
          <a:bodyPr/>
          <a:lstStyle/>
          <a:p>
            <a:pPr/>
            <a:r>
              <a:t>Title Text</a:t>
            </a:r>
          </a:p>
        </p:txBody>
      </p:sp>
      <p:sp>
        <p:nvSpPr>
          <p:cNvPr id="39"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p:nvPr>
            <p:ph type="sldNum" sz="quarter" idx="2"/>
          </p:nvPr>
        </p:nvSpPr>
        <p:spPr>
          <a:xfrm>
            <a:off x="4387713" y="6388100"/>
            <a:ext cx="368574" cy="381000"/>
          </a:xfrm>
          <a:prstGeom prst="rect">
            <a:avLst/>
          </a:prstGeom>
        </p:spPr>
        <p:txBody>
          <a:bodyPr anchor="t"/>
          <a:lstStyle>
            <a:lvl1pPr>
              <a:defRPr sz="1800">
                <a:solidFill>
                  <a:srgbClr val="000000"/>
                </a:solidFill>
                <a:uFill>
                  <a:solidFill>
                    <a:srgbClr val="000000"/>
                  </a:solidFill>
                </a:u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3" name="Body Level One…"/>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7478092" y="6399212"/>
            <a:ext cx="283816" cy="279401"/>
          </a:xfrm>
          <a:prstGeom prst="rect">
            <a:avLst/>
          </a:prstGeom>
          <a:ln w="12700">
            <a:miter lim="400000"/>
          </a:ln>
        </p:spPr>
        <p:txBody>
          <a:bodyPr wrap="none" lIns="50800" tIns="50800" rIns="50800" bIns="50800" anchor="ctr">
            <a:spAutoFit/>
          </a:bodyPr>
          <a:lstStyle>
            <a:lvl1pPr marL="0" marR="0" algn="ctr" defTabSz="584200">
              <a:defRPr sz="1200">
                <a:solidFill>
                  <a:srgbClr val="9B9B9B"/>
                </a:solidFill>
                <a:uFill>
                  <a:solidFill>
                    <a:srgbClr val="9B9B9B"/>
                  </a:solidFill>
                </a:u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40639" marR="40639"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Calibri"/>
        </a:defRPr>
      </a:lvl1pPr>
      <a:lvl2pPr marL="40639" marR="40639" indent="2286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Calibri"/>
        </a:defRPr>
      </a:lvl2pPr>
      <a:lvl3pPr marL="40639" marR="40639" indent="4572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Calibri"/>
        </a:defRPr>
      </a:lvl3pPr>
      <a:lvl4pPr marL="40639" marR="40639" indent="6858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Calibri"/>
        </a:defRPr>
      </a:lvl4pPr>
      <a:lvl5pPr marL="40639" marR="40639" indent="9144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Calibri"/>
        </a:defRPr>
      </a:lvl5pPr>
      <a:lvl6pPr marL="40639" marR="40639" indent="11430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Calibri"/>
        </a:defRPr>
      </a:lvl6pPr>
      <a:lvl7pPr marL="40639" marR="40639" indent="13716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Calibri"/>
        </a:defRPr>
      </a:lvl7pPr>
      <a:lvl8pPr marL="40639" marR="40639" indent="16002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Calibri"/>
        </a:defRPr>
      </a:lvl8pPr>
      <a:lvl9pPr marL="40639" marR="40639" indent="18288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Calibri"/>
        </a:defRPr>
      </a:lvl9pPr>
    </p:titleStyle>
    <p:bodyStyle>
      <a:lvl1pPr marL="383540" marR="40639" indent="-342900" algn="l" defTabSz="457200" rtl="0" latinLnBrk="0">
        <a:lnSpc>
          <a:spcPct val="100000"/>
        </a:lnSpc>
        <a:spcBef>
          <a:spcPts val="700"/>
        </a:spcBef>
        <a:spcAft>
          <a:spcPts val="0"/>
        </a:spcAft>
        <a:buClr>
          <a:srgbClr val="000000"/>
        </a:buClr>
        <a:buSzPct val="100000"/>
        <a:buFont typeface="Arial"/>
        <a:buChar char="•"/>
        <a:tabLst/>
        <a:defRPr b="0" baseline="0" cap="none" i="0" spc="0" strike="noStrike" sz="3200" u="none">
          <a:ln>
            <a:noFill/>
          </a:ln>
          <a:solidFill>
            <a:srgbClr val="000000"/>
          </a:solidFill>
          <a:uFill>
            <a:solidFill>
              <a:srgbClr val="000000"/>
            </a:solidFill>
          </a:uFill>
          <a:latin typeface="+mn-lt"/>
          <a:ea typeface="+mn-ea"/>
          <a:cs typeface="+mn-cs"/>
          <a:sym typeface="Calibri"/>
        </a:defRPr>
      </a:lvl1pPr>
      <a:lvl2pPr marL="824411" marR="40639" indent="-326571" algn="l" defTabSz="457200" rtl="0" latinLnBrk="0">
        <a:lnSpc>
          <a:spcPct val="100000"/>
        </a:lnSpc>
        <a:spcBef>
          <a:spcPts val="700"/>
        </a:spcBef>
        <a:spcAft>
          <a:spcPts val="0"/>
        </a:spcAft>
        <a:buClr>
          <a:srgbClr val="000000"/>
        </a:buClr>
        <a:buSzPct val="100000"/>
        <a:buFont typeface="Arial"/>
        <a:buChar char="•"/>
        <a:tabLst/>
        <a:defRPr b="0" baseline="0" cap="none" i="0" spc="0" strike="noStrike" sz="3200" u="none">
          <a:ln>
            <a:noFill/>
          </a:ln>
          <a:solidFill>
            <a:srgbClr val="000000"/>
          </a:solidFill>
          <a:uFill>
            <a:solidFill>
              <a:srgbClr val="000000"/>
            </a:solidFill>
          </a:uFill>
          <a:latin typeface="+mn-lt"/>
          <a:ea typeface="+mn-ea"/>
          <a:cs typeface="+mn-cs"/>
          <a:sym typeface="Calibri"/>
        </a:defRPr>
      </a:lvl2pPr>
      <a:lvl3pPr marL="1259839" marR="40639" indent="-304800" algn="l" defTabSz="457200" rtl="0" latinLnBrk="0">
        <a:lnSpc>
          <a:spcPct val="100000"/>
        </a:lnSpc>
        <a:spcBef>
          <a:spcPts val="700"/>
        </a:spcBef>
        <a:spcAft>
          <a:spcPts val="0"/>
        </a:spcAft>
        <a:buClr>
          <a:srgbClr val="000000"/>
        </a:buClr>
        <a:buSzPct val="100000"/>
        <a:buFont typeface="Arial"/>
        <a:buChar char="•"/>
        <a:tabLst/>
        <a:defRPr b="0" baseline="0" cap="none" i="0" spc="0" strike="noStrike" sz="3200" u="none">
          <a:ln>
            <a:noFill/>
          </a:ln>
          <a:solidFill>
            <a:srgbClr val="000000"/>
          </a:solidFill>
          <a:uFill>
            <a:solidFill>
              <a:srgbClr val="000000"/>
            </a:solidFill>
          </a:uFill>
          <a:latin typeface="+mn-lt"/>
          <a:ea typeface="+mn-ea"/>
          <a:cs typeface="+mn-cs"/>
          <a:sym typeface="Calibri"/>
        </a:defRPr>
      </a:lvl3pPr>
      <a:lvl4pPr marL="1778000" marR="40639" indent="-365760" algn="l" defTabSz="457200" rtl="0" latinLnBrk="0">
        <a:lnSpc>
          <a:spcPct val="100000"/>
        </a:lnSpc>
        <a:spcBef>
          <a:spcPts val="700"/>
        </a:spcBef>
        <a:spcAft>
          <a:spcPts val="0"/>
        </a:spcAft>
        <a:buClr>
          <a:srgbClr val="000000"/>
        </a:buClr>
        <a:buSzPct val="100000"/>
        <a:buFont typeface="Arial"/>
        <a:buChar char="•"/>
        <a:tabLst/>
        <a:defRPr b="0" baseline="0" cap="none" i="0" spc="0" strike="noStrike" sz="3200" u="none">
          <a:ln>
            <a:noFill/>
          </a:ln>
          <a:solidFill>
            <a:srgbClr val="000000"/>
          </a:solidFill>
          <a:uFill>
            <a:solidFill>
              <a:srgbClr val="000000"/>
            </a:solidFill>
          </a:uFill>
          <a:latin typeface="+mn-lt"/>
          <a:ea typeface="+mn-ea"/>
          <a:cs typeface="+mn-cs"/>
          <a:sym typeface="Calibri"/>
        </a:defRPr>
      </a:lvl4pPr>
      <a:lvl5pPr marL="2235200" marR="40639" indent="-365760" algn="l" defTabSz="457200" rtl="0" latinLnBrk="0">
        <a:lnSpc>
          <a:spcPct val="100000"/>
        </a:lnSpc>
        <a:spcBef>
          <a:spcPts val="700"/>
        </a:spcBef>
        <a:spcAft>
          <a:spcPts val="0"/>
        </a:spcAft>
        <a:buClr>
          <a:srgbClr val="000000"/>
        </a:buClr>
        <a:buSzPct val="100000"/>
        <a:buFont typeface="Arial"/>
        <a:buChar char="•"/>
        <a:tabLst/>
        <a:defRPr b="0" baseline="0" cap="none" i="0" spc="0" strike="noStrike" sz="3200" u="none">
          <a:ln>
            <a:noFill/>
          </a:ln>
          <a:solidFill>
            <a:srgbClr val="000000"/>
          </a:solidFill>
          <a:uFill>
            <a:solidFill>
              <a:srgbClr val="000000"/>
            </a:solidFill>
          </a:uFill>
          <a:latin typeface="+mn-lt"/>
          <a:ea typeface="+mn-ea"/>
          <a:cs typeface="+mn-cs"/>
          <a:sym typeface="Calibri"/>
        </a:defRPr>
      </a:lvl5pPr>
      <a:lvl6pPr marL="2235200" marR="40639" indent="-365760" algn="l" defTabSz="457200" rtl="0" latinLnBrk="0">
        <a:lnSpc>
          <a:spcPct val="100000"/>
        </a:lnSpc>
        <a:spcBef>
          <a:spcPts val="700"/>
        </a:spcBef>
        <a:spcAft>
          <a:spcPts val="0"/>
        </a:spcAft>
        <a:buClr>
          <a:srgbClr val="000000"/>
        </a:buClr>
        <a:buSzPct val="100000"/>
        <a:buFont typeface="Arial"/>
        <a:buChar char="•"/>
        <a:tabLst/>
        <a:defRPr b="0" baseline="0" cap="none" i="0" spc="0" strike="noStrike" sz="3200" u="none">
          <a:ln>
            <a:noFill/>
          </a:ln>
          <a:solidFill>
            <a:srgbClr val="000000"/>
          </a:solidFill>
          <a:uFill>
            <a:solidFill>
              <a:srgbClr val="000000"/>
            </a:solidFill>
          </a:uFill>
          <a:latin typeface="+mn-lt"/>
          <a:ea typeface="+mn-ea"/>
          <a:cs typeface="+mn-cs"/>
          <a:sym typeface="Calibri"/>
        </a:defRPr>
      </a:lvl6pPr>
      <a:lvl7pPr marL="2235200" marR="40639" indent="-365760" algn="l" defTabSz="457200" rtl="0" latinLnBrk="0">
        <a:lnSpc>
          <a:spcPct val="100000"/>
        </a:lnSpc>
        <a:spcBef>
          <a:spcPts val="700"/>
        </a:spcBef>
        <a:spcAft>
          <a:spcPts val="0"/>
        </a:spcAft>
        <a:buClr>
          <a:srgbClr val="000000"/>
        </a:buClr>
        <a:buSzPct val="100000"/>
        <a:buFont typeface="Arial"/>
        <a:buChar char="•"/>
        <a:tabLst/>
        <a:defRPr b="0" baseline="0" cap="none" i="0" spc="0" strike="noStrike" sz="3200" u="none">
          <a:ln>
            <a:noFill/>
          </a:ln>
          <a:solidFill>
            <a:srgbClr val="000000"/>
          </a:solidFill>
          <a:uFill>
            <a:solidFill>
              <a:srgbClr val="000000"/>
            </a:solidFill>
          </a:uFill>
          <a:latin typeface="+mn-lt"/>
          <a:ea typeface="+mn-ea"/>
          <a:cs typeface="+mn-cs"/>
          <a:sym typeface="Calibri"/>
        </a:defRPr>
      </a:lvl7pPr>
      <a:lvl8pPr marL="2235200" marR="40639" indent="-365760" algn="l" defTabSz="457200" rtl="0" latinLnBrk="0">
        <a:lnSpc>
          <a:spcPct val="100000"/>
        </a:lnSpc>
        <a:spcBef>
          <a:spcPts val="700"/>
        </a:spcBef>
        <a:spcAft>
          <a:spcPts val="0"/>
        </a:spcAft>
        <a:buClr>
          <a:srgbClr val="000000"/>
        </a:buClr>
        <a:buSzPct val="100000"/>
        <a:buFont typeface="Arial"/>
        <a:buChar char="•"/>
        <a:tabLst/>
        <a:defRPr b="0" baseline="0" cap="none" i="0" spc="0" strike="noStrike" sz="3200" u="none">
          <a:ln>
            <a:noFill/>
          </a:ln>
          <a:solidFill>
            <a:srgbClr val="000000"/>
          </a:solidFill>
          <a:uFill>
            <a:solidFill>
              <a:srgbClr val="000000"/>
            </a:solidFill>
          </a:uFill>
          <a:latin typeface="+mn-lt"/>
          <a:ea typeface="+mn-ea"/>
          <a:cs typeface="+mn-cs"/>
          <a:sym typeface="Calibri"/>
        </a:defRPr>
      </a:lvl8pPr>
      <a:lvl9pPr marL="2235200" marR="40639" indent="-365760" algn="l" defTabSz="457200" rtl="0" latinLnBrk="0">
        <a:lnSpc>
          <a:spcPct val="100000"/>
        </a:lnSpc>
        <a:spcBef>
          <a:spcPts val="700"/>
        </a:spcBef>
        <a:spcAft>
          <a:spcPts val="0"/>
        </a:spcAft>
        <a:buClr>
          <a:srgbClr val="000000"/>
        </a:buClr>
        <a:buSzPct val="100000"/>
        <a:buFont typeface="Arial"/>
        <a:buChar char="•"/>
        <a:tabLst/>
        <a:defRPr b="0" baseline="0" cap="none" i="0" spc="0" strike="noStrike" sz="3200" u="none">
          <a:ln>
            <a:noFill/>
          </a:ln>
          <a:solidFill>
            <a:srgbClr val="000000"/>
          </a:solidFill>
          <a:uFill>
            <a:solidFill>
              <a:srgbClr val="000000"/>
            </a:solidFill>
          </a:uFill>
          <a:latin typeface="+mn-lt"/>
          <a:ea typeface="+mn-ea"/>
          <a:cs typeface="+mn-cs"/>
          <a:sym typeface="Calibri"/>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9B9B9B"/>
            </a:solidFill>
          </a:uFill>
          <a:latin typeface="+mn-lt"/>
          <a:ea typeface="+mn-ea"/>
          <a:cs typeface="+mn-cs"/>
          <a:sym typeface="Calibri"/>
        </a:defRPr>
      </a:lvl1pPr>
      <a:lvl2pPr marL="0" marR="0" indent="22860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9B9B9B"/>
            </a:solidFill>
          </a:uFill>
          <a:latin typeface="+mn-lt"/>
          <a:ea typeface="+mn-ea"/>
          <a:cs typeface="+mn-cs"/>
          <a:sym typeface="Calibri"/>
        </a:defRPr>
      </a:lvl2pPr>
      <a:lvl3pPr marL="0" marR="0" indent="45720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9B9B9B"/>
            </a:solidFill>
          </a:uFill>
          <a:latin typeface="+mn-lt"/>
          <a:ea typeface="+mn-ea"/>
          <a:cs typeface="+mn-cs"/>
          <a:sym typeface="Calibri"/>
        </a:defRPr>
      </a:lvl3pPr>
      <a:lvl4pPr marL="0" marR="0" indent="68580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9B9B9B"/>
            </a:solidFill>
          </a:uFill>
          <a:latin typeface="+mn-lt"/>
          <a:ea typeface="+mn-ea"/>
          <a:cs typeface="+mn-cs"/>
          <a:sym typeface="Calibri"/>
        </a:defRPr>
      </a:lvl4pPr>
      <a:lvl5pPr marL="0" marR="0" indent="91440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9B9B9B"/>
            </a:solidFill>
          </a:uFill>
          <a:latin typeface="+mn-lt"/>
          <a:ea typeface="+mn-ea"/>
          <a:cs typeface="+mn-cs"/>
          <a:sym typeface="Calibri"/>
        </a:defRPr>
      </a:lvl5pPr>
      <a:lvl6pPr marL="0" marR="0" indent="114300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9B9B9B"/>
            </a:solidFill>
          </a:uFill>
          <a:latin typeface="+mn-lt"/>
          <a:ea typeface="+mn-ea"/>
          <a:cs typeface="+mn-cs"/>
          <a:sym typeface="Calibri"/>
        </a:defRPr>
      </a:lvl6pPr>
      <a:lvl7pPr marL="0" marR="0" indent="137160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9B9B9B"/>
            </a:solidFill>
          </a:uFill>
          <a:latin typeface="+mn-lt"/>
          <a:ea typeface="+mn-ea"/>
          <a:cs typeface="+mn-cs"/>
          <a:sym typeface="Calibri"/>
        </a:defRPr>
      </a:lvl7pPr>
      <a:lvl8pPr marL="0" marR="0" indent="160020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9B9B9B"/>
            </a:solidFill>
          </a:uFill>
          <a:latin typeface="+mn-lt"/>
          <a:ea typeface="+mn-ea"/>
          <a:cs typeface="+mn-cs"/>
          <a:sym typeface="Calibri"/>
        </a:defRPr>
      </a:lvl8pPr>
      <a:lvl9pPr marL="0" marR="0" indent="1828800" algn="ctr" defTabSz="584200" latinLnBrk="0">
        <a:lnSpc>
          <a:spcPct val="100000"/>
        </a:lnSpc>
        <a:spcBef>
          <a:spcPts val="0"/>
        </a:spcBef>
        <a:spcAft>
          <a:spcPts val="0"/>
        </a:spcAft>
        <a:buClrTx/>
        <a:buSzTx/>
        <a:buFontTx/>
        <a:buNone/>
        <a:tabLst/>
        <a:defRPr b="0" baseline="0" cap="none" i="0" spc="0" strike="noStrike" sz="1200" u="none">
          <a:ln>
            <a:noFill/>
          </a:ln>
          <a:solidFill>
            <a:schemeClr val="tx1"/>
          </a:solidFill>
          <a:uFill>
            <a:solidFill>
              <a:srgbClr val="9B9B9B"/>
            </a:solidFill>
          </a:u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 Id="rId3" Type="http://schemas.openxmlformats.org/officeDocument/2006/relationships/image" Target="../media/image2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Prostate Embolization:  New Treatment Option for BPH"/>
          <p:cNvSpPr/>
          <p:nvPr>
            <p:ph type="title"/>
          </p:nvPr>
        </p:nvSpPr>
        <p:spPr>
          <a:xfrm>
            <a:off x="685800" y="1857375"/>
            <a:ext cx="7772400" cy="2041525"/>
          </a:xfrm>
          <a:prstGeom prst="rect">
            <a:avLst/>
          </a:prstGeom>
        </p:spPr>
        <p:txBody>
          <a:bodyPr/>
          <a:lstStyle/>
          <a:p>
            <a:pPr/>
            <a:r>
              <a:t>Prostate Embolization: </a:t>
            </a:r>
            <a:br/>
            <a:r>
              <a:t>New Treatment Option for BPH</a:t>
            </a:r>
          </a:p>
        </p:txBody>
      </p:sp>
      <p:sp>
        <p:nvSpPr>
          <p:cNvPr id="50" name="Howard M. Richard, III, MD"/>
          <p:cNvSpPr/>
          <p:nvPr>
            <p:ph type="body" sz="half" idx="1"/>
          </p:nvPr>
        </p:nvSpPr>
        <p:spPr>
          <a:xfrm>
            <a:off x="1371600" y="4152900"/>
            <a:ext cx="6400800" cy="2971800"/>
          </a:xfrm>
          <a:prstGeom prst="rect">
            <a:avLst/>
          </a:prstGeom>
        </p:spPr>
        <p:txBody>
          <a:bodyPr/>
          <a:lstStyle>
            <a:lvl1pPr marL="40639" indent="0" algn="ctr">
              <a:buClr>
                <a:srgbClr val="9B9B9B"/>
              </a:buClr>
              <a:buSzTx/>
              <a:buNone/>
              <a:defRPr>
                <a:solidFill>
                  <a:srgbClr val="9B9B9B"/>
                </a:solidFill>
                <a:uFill>
                  <a:solidFill>
                    <a:srgbClr val="9B9B9B"/>
                  </a:solidFill>
                </a:uFill>
              </a:defRPr>
            </a:lvl1pPr>
          </a:lstStyle>
          <a:p>
            <a:pPr/>
            <a:r>
              <a:t>Howard M. Richard, III, MD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BPH"/>
          <p:cNvSpPr/>
          <p:nvPr>
            <p:ph type="title"/>
          </p:nvPr>
        </p:nvSpPr>
        <p:spPr>
          <a:prstGeom prst="rect">
            <a:avLst/>
          </a:prstGeom>
        </p:spPr>
        <p:txBody>
          <a:bodyPr/>
          <a:lstStyle/>
          <a:p>
            <a:pPr/>
            <a:r>
              <a:t>BPH</a:t>
            </a:r>
          </a:p>
        </p:txBody>
      </p:sp>
      <p:sp>
        <p:nvSpPr>
          <p:cNvPr id="90" name="Benign prostatic hyperplasia…"/>
          <p:cNvSpPr/>
          <p:nvPr>
            <p:ph type="body" idx="1"/>
          </p:nvPr>
        </p:nvSpPr>
        <p:spPr>
          <a:xfrm>
            <a:off x="457200" y="1600200"/>
            <a:ext cx="5049616" cy="5257800"/>
          </a:xfrm>
          <a:prstGeom prst="rect">
            <a:avLst/>
          </a:prstGeom>
        </p:spPr>
        <p:txBody>
          <a:bodyPr/>
          <a:lstStyle/>
          <a:p>
            <a:pPr/>
            <a:r>
              <a:t>Benign prostatic hyperplasia</a:t>
            </a:r>
          </a:p>
          <a:p>
            <a:pPr lvl="1"/>
            <a:r>
              <a:t>hyperplasia of stromal and epithelial cells</a:t>
            </a:r>
          </a:p>
          <a:p>
            <a:pPr lvl="1"/>
            <a:r>
              <a:t>increase in the number of cells</a:t>
            </a:r>
          </a:p>
          <a:p>
            <a:pPr/>
            <a:r>
              <a:t>Impinge on urethra</a:t>
            </a:r>
          </a:p>
          <a:p>
            <a:pPr/>
            <a:r>
              <a:t>Increase resistance to voiding</a:t>
            </a:r>
          </a:p>
        </p:txBody>
      </p:sp>
      <p:pic>
        <p:nvPicPr>
          <p:cNvPr id="91" name="pasted-image.png" descr="pasted-image.png"/>
          <p:cNvPicPr>
            <a:picLocks noChangeAspect="1"/>
          </p:cNvPicPr>
          <p:nvPr/>
        </p:nvPicPr>
        <p:blipFill>
          <a:blip r:embed="rId2">
            <a:extLst/>
          </a:blip>
          <a:stretch>
            <a:fillRect/>
          </a:stretch>
        </p:blipFill>
        <p:spPr>
          <a:xfrm>
            <a:off x="5465859" y="1234505"/>
            <a:ext cx="3623479" cy="5456659"/>
          </a:xfrm>
          <a:prstGeom prst="rect">
            <a:avLst/>
          </a:prstGeom>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BPH"/>
          <p:cNvSpPr/>
          <p:nvPr>
            <p:ph type="title"/>
          </p:nvPr>
        </p:nvSpPr>
        <p:spPr>
          <a:prstGeom prst="rect">
            <a:avLst/>
          </a:prstGeom>
        </p:spPr>
        <p:txBody>
          <a:bodyPr/>
          <a:lstStyle/>
          <a:p>
            <a:pPr/>
            <a:r>
              <a:t>BPH</a:t>
            </a:r>
          </a:p>
        </p:txBody>
      </p:sp>
      <p:sp>
        <p:nvSpPr>
          <p:cNvPr id="94" name="Increasing resistance to urine flow…"/>
          <p:cNvSpPr/>
          <p:nvPr>
            <p:ph type="body" idx="1"/>
          </p:nvPr>
        </p:nvSpPr>
        <p:spPr>
          <a:prstGeom prst="rect">
            <a:avLst/>
          </a:prstGeom>
        </p:spPr>
        <p:txBody>
          <a:bodyPr/>
          <a:lstStyle/>
          <a:p>
            <a:pPr/>
            <a:r>
              <a:t>Increasing resistance to urine flow</a:t>
            </a:r>
          </a:p>
          <a:p>
            <a:pPr/>
            <a:r>
              <a:t>Bladder has to work harder</a:t>
            </a:r>
          </a:p>
          <a:p>
            <a:pPr/>
            <a:r>
              <a:t>Hypertrophy of bladder</a:t>
            </a:r>
          </a:p>
          <a:p>
            <a:pPr/>
            <a:r>
              <a:t>Bladder instability </a:t>
            </a:r>
          </a:p>
          <a:p>
            <a:pPr/>
            <a:r>
              <a:t>Eventually, bladder enlarges, bladder thins and becomes atonic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BPH symptoms"/>
          <p:cNvSpPr/>
          <p:nvPr>
            <p:ph type="title"/>
          </p:nvPr>
        </p:nvSpPr>
        <p:spPr>
          <a:prstGeom prst="rect">
            <a:avLst/>
          </a:prstGeom>
        </p:spPr>
        <p:txBody>
          <a:bodyPr/>
          <a:lstStyle/>
          <a:p>
            <a:pPr/>
            <a:r>
              <a:t>BPH symptoms</a:t>
            </a:r>
          </a:p>
        </p:txBody>
      </p:sp>
      <p:sp>
        <p:nvSpPr>
          <p:cNvPr id="97" name="Lower urinary tract symptoms (LUTS)…"/>
          <p:cNvSpPr/>
          <p:nvPr>
            <p:ph type="body" idx="1"/>
          </p:nvPr>
        </p:nvSpPr>
        <p:spPr>
          <a:prstGeom prst="rect">
            <a:avLst/>
          </a:prstGeom>
        </p:spPr>
        <p:txBody>
          <a:bodyPr/>
          <a:lstStyle/>
          <a:p>
            <a:pPr/>
            <a:r>
              <a:t>Lower urinary tract symptoms (LUTS)</a:t>
            </a:r>
          </a:p>
          <a:p>
            <a:pPr/>
            <a:r>
              <a:t>Storage or Voiding</a:t>
            </a:r>
          </a:p>
          <a:p>
            <a:pPr/>
            <a:r>
              <a:t>Storage</a:t>
            </a:r>
          </a:p>
          <a:p>
            <a:pPr lvl="1"/>
            <a:r>
              <a:t>Urgency</a:t>
            </a:r>
          </a:p>
          <a:p>
            <a:pPr lvl="1"/>
            <a:r>
              <a:t>Frequency</a:t>
            </a:r>
          </a:p>
          <a:p>
            <a:pPr lvl="1"/>
            <a:r>
              <a:t>Urge incontinence</a:t>
            </a:r>
          </a:p>
          <a:p>
            <a:pPr lvl="1"/>
            <a:r>
              <a:t>Nocturnal Incontinence</a:t>
            </a:r>
          </a:p>
          <a:p>
            <a:pPr lvl="1"/>
            <a:r>
              <a:t>Nocturia</a:t>
            </a:r>
          </a:p>
        </p:txBody>
      </p:sp>
      <p:pic>
        <p:nvPicPr>
          <p:cNvPr id="98" name="pasted-image.png" descr="pasted-image.png"/>
          <p:cNvPicPr>
            <a:picLocks noChangeAspect="1"/>
          </p:cNvPicPr>
          <p:nvPr/>
        </p:nvPicPr>
        <p:blipFill>
          <a:blip r:embed="rId2">
            <a:extLst/>
          </a:blip>
          <a:stretch>
            <a:fillRect/>
          </a:stretch>
        </p:blipFill>
        <p:spPr>
          <a:xfrm>
            <a:off x="5518391" y="2820299"/>
            <a:ext cx="3484301" cy="2817602"/>
          </a:xfrm>
          <a:prstGeom prst="rect">
            <a:avLst/>
          </a:prstGeom>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BPH symptoms"/>
          <p:cNvSpPr/>
          <p:nvPr>
            <p:ph type="title"/>
          </p:nvPr>
        </p:nvSpPr>
        <p:spPr>
          <a:prstGeom prst="rect">
            <a:avLst/>
          </a:prstGeom>
        </p:spPr>
        <p:txBody>
          <a:bodyPr/>
          <a:lstStyle/>
          <a:p>
            <a:pPr/>
            <a:r>
              <a:t>BPH symptoms</a:t>
            </a:r>
          </a:p>
        </p:txBody>
      </p:sp>
      <p:sp>
        <p:nvSpPr>
          <p:cNvPr id="101" name="Voiding symptoms…"/>
          <p:cNvSpPr/>
          <p:nvPr>
            <p:ph type="body" idx="1"/>
          </p:nvPr>
        </p:nvSpPr>
        <p:spPr>
          <a:prstGeom prst="rect">
            <a:avLst/>
          </a:prstGeom>
        </p:spPr>
        <p:txBody>
          <a:bodyPr/>
          <a:lstStyle/>
          <a:p>
            <a:pPr/>
            <a:r>
              <a:t>Voiding symptoms</a:t>
            </a:r>
          </a:p>
          <a:p>
            <a:pPr lvl="1"/>
            <a:r>
              <a:t>Hesitancy</a:t>
            </a:r>
          </a:p>
          <a:p>
            <a:pPr lvl="1"/>
            <a:r>
              <a:t>Poor Flow</a:t>
            </a:r>
          </a:p>
          <a:p>
            <a:pPr lvl="1"/>
            <a:r>
              <a:t>Intermittent stream </a:t>
            </a:r>
          </a:p>
          <a:p>
            <a:pPr lvl="1"/>
            <a:r>
              <a:t>Dribbling</a:t>
            </a:r>
          </a:p>
          <a:p>
            <a:pPr lvl="1"/>
            <a:r>
              <a:t>Poor bladder emptying</a:t>
            </a:r>
          </a:p>
          <a:p>
            <a:pPr lvl="1"/>
            <a:r>
              <a:t>Urinary retention</a:t>
            </a:r>
          </a:p>
        </p:txBody>
      </p:sp>
      <p:pic>
        <p:nvPicPr>
          <p:cNvPr id="102" name="pasted-image.png" descr="pasted-image.png"/>
          <p:cNvPicPr>
            <a:picLocks noChangeAspect="1"/>
          </p:cNvPicPr>
          <p:nvPr/>
        </p:nvPicPr>
        <p:blipFill>
          <a:blip r:embed="rId2">
            <a:extLst/>
          </a:blip>
          <a:stretch>
            <a:fillRect/>
          </a:stretch>
        </p:blipFill>
        <p:spPr>
          <a:xfrm>
            <a:off x="5681270" y="1786701"/>
            <a:ext cx="3438093" cy="4014603"/>
          </a:xfrm>
          <a:prstGeom prst="rect">
            <a:avLst/>
          </a:prstGeom>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Bladder Outlet Obstruction (BOO)"/>
          <p:cNvSpPr/>
          <p:nvPr>
            <p:ph type="title"/>
          </p:nvPr>
        </p:nvSpPr>
        <p:spPr>
          <a:xfrm>
            <a:off x="457200" y="314737"/>
            <a:ext cx="8229600" cy="1508126"/>
          </a:xfrm>
          <a:prstGeom prst="rect">
            <a:avLst/>
          </a:prstGeom>
        </p:spPr>
        <p:txBody>
          <a:bodyPr/>
          <a:lstStyle/>
          <a:p>
            <a:pPr/>
            <a:r>
              <a:t>Bladder Outlet Obstruction (BOO)</a:t>
            </a:r>
          </a:p>
        </p:txBody>
      </p:sp>
      <p:sp>
        <p:nvSpPr>
          <p:cNvPr id="105" name="Acute urine retention…"/>
          <p:cNvSpPr/>
          <p:nvPr>
            <p:ph type="body" idx="1"/>
          </p:nvPr>
        </p:nvSpPr>
        <p:spPr>
          <a:xfrm>
            <a:off x="457200" y="2090057"/>
            <a:ext cx="8229600" cy="5257801"/>
          </a:xfrm>
          <a:prstGeom prst="rect">
            <a:avLst/>
          </a:prstGeom>
        </p:spPr>
        <p:txBody>
          <a:bodyPr/>
          <a:lstStyle/>
          <a:p>
            <a:pPr/>
            <a:r>
              <a:t>Acute urine retention</a:t>
            </a:r>
          </a:p>
          <a:p>
            <a:pPr lvl="1"/>
            <a:r>
              <a:t>Can not pass urine </a:t>
            </a:r>
          </a:p>
          <a:p>
            <a:pPr lvl="1"/>
            <a:r>
              <a:t>Pelvic pain</a:t>
            </a:r>
          </a:p>
          <a:p>
            <a:pPr/>
            <a:r>
              <a:t>Chronic retention</a:t>
            </a:r>
          </a:p>
          <a:p>
            <a:pPr lvl="1"/>
            <a:r>
              <a:t>Straining &gt; overflow incontinence, hernia, hemorrhoids</a:t>
            </a:r>
          </a:p>
          <a:p>
            <a:pPr lvl="1"/>
            <a:r>
              <a:t>Urine stasis &gt; Bladder stones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Causes of BPH"/>
          <p:cNvSpPr/>
          <p:nvPr>
            <p:ph type="title"/>
          </p:nvPr>
        </p:nvSpPr>
        <p:spPr>
          <a:prstGeom prst="rect">
            <a:avLst/>
          </a:prstGeom>
        </p:spPr>
        <p:txBody>
          <a:bodyPr/>
          <a:lstStyle/>
          <a:p>
            <a:pPr/>
            <a:r>
              <a:t>Causes of BPH</a:t>
            </a:r>
          </a:p>
        </p:txBody>
      </p:sp>
      <p:sp>
        <p:nvSpPr>
          <p:cNvPr id="108" name="Androgens…"/>
          <p:cNvSpPr/>
          <p:nvPr>
            <p:ph type="body" idx="1"/>
          </p:nvPr>
        </p:nvSpPr>
        <p:spPr>
          <a:prstGeom prst="rect">
            <a:avLst/>
          </a:prstGeom>
        </p:spPr>
        <p:txBody>
          <a:bodyPr/>
          <a:lstStyle/>
          <a:p>
            <a:pPr/>
            <a:r>
              <a:t>  Androgens</a:t>
            </a:r>
          </a:p>
          <a:p>
            <a:pPr lvl="1"/>
            <a:r>
              <a:t>Testosterone</a:t>
            </a:r>
          </a:p>
          <a:p>
            <a:pPr lvl="1"/>
            <a:r>
              <a:t>Dihydrotestosterone (DHT), a metabolite of testosterone</a:t>
            </a:r>
          </a:p>
          <a:p>
            <a:pPr lvl="2"/>
            <a:r>
              <a:t>Product of prostate enzyme 5α-reductase, type 2</a:t>
            </a:r>
          </a:p>
          <a:p>
            <a:pPr/>
            <a:r>
              <a:t> Estrogens &gt;  no link identified</a:t>
            </a:r>
          </a:p>
          <a:p>
            <a:pPr/>
            <a:r>
              <a:t> Failure in the spermatic venous drainage system*</a:t>
            </a:r>
          </a:p>
        </p:txBody>
      </p:sp>
      <p:sp>
        <p:nvSpPr>
          <p:cNvPr id="109" name="* 2008 Andrologia 40 (5): 273–281"/>
          <p:cNvSpPr/>
          <p:nvPr/>
        </p:nvSpPr>
        <p:spPr>
          <a:xfrm>
            <a:off x="550151" y="5940136"/>
            <a:ext cx="365013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2008 </a:t>
            </a:r>
            <a:r>
              <a:rPr i="1">
                <a:latin typeface="Helvetica"/>
                <a:ea typeface="Helvetica"/>
                <a:cs typeface="Helvetica"/>
                <a:sym typeface="Helvetica"/>
              </a:rPr>
              <a:t>Andrologia</a:t>
            </a:r>
            <a:r>
              <a:t> </a:t>
            </a:r>
            <a:r>
              <a:rPr b="1">
                <a:latin typeface="Helvetica"/>
                <a:ea typeface="Helvetica"/>
                <a:cs typeface="Helvetica"/>
                <a:sym typeface="Helvetica"/>
              </a:rPr>
              <a:t>40</a:t>
            </a:r>
            <a:r>
              <a:t> (5): 273–281</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Causes of BPH"/>
          <p:cNvSpPr/>
          <p:nvPr>
            <p:ph type="title"/>
          </p:nvPr>
        </p:nvSpPr>
        <p:spPr>
          <a:prstGeom prst="rect">
            <a:avLst/>
          </a:prstGeom>
        </p:spPr>
        <p:txBody>
          <a:bodyPr/>
          <a:lstStyle/>
          <a:p>
            <a:pPr/>
            <a:r>
              <a:t>Causes of BPH</a:t>
            </a:r>
          </a:p>
        </p:txBody>
      </p:sp>
      <p:sp>
        <p:nvSpPr>
          <p:cNvPr id="112" name="Androgens…"/>
          <p:cNvSpPr/>
          <p:nvPr>
            <p:ph type="body" sz="half" idx="1"/>
          </p:nvPr>
        </p:nvSpPr>
        <p:spPr>
          <a:xfrm>
            <a:off x="457200" y="1600200"/>
            <a:ext cx="4149981" cy="5257800"/>
          </a:xfrm>
          <a:prstGeom prst="rect">
            <a:avLst/>
          </a:prstGeom>
        </p:spPr>
        <p:txBody>
          <a:bodyPr/>
          <a:lstStyle/>
          <a:p>
            <a:pPr/>
            <a:r>
              <a:t> Androgens</a:t>
            </a:r>
          </a:p>
          <a:p>
            <a:pPr lvl="1"/>
            <a:r>
              <a:t>Testosterone</a:t>
            </a:r>
          </a:p>
          <a:p>
            <a:pPr lvl="1"/>
            <a:r>
              <a:t>Dihydrotestosterone (DHT), a metabolite of testosterone</a:t>
            </a:r>
          </a:p>
          <a:p>
            <a:pPr lvl="2"/>
            <a:r>
              <a:t>Product of prostate enzyme 5α-reductase, type 2</a:t>
            </a:r>
          </a:p>
        </p:txBody>
      </p:sp>
      <p:pic>
        <p:nvPicPr>
          <p:cNvPr id="113" name="pasted-image.png" descr="pasted-image.png"/>
          <p:cNvPicPr>
            <a:picLocks noChangeAspect="1"/>
          </p:cNvPicPr>
          <p:nvPr/>
        </p:nvPicPr>
        <p:blipFill>
          <a:blip r:embed="rId2">
            <a:extLst/>
          </a:blip>
          <a:stretch>
            <a:fillRect/>
          </a:stretch>
        </p:blipFill>
        <p:spPr>
          <a:xfrm>
            <a:off x="4615414" y="1721855"/>
            <a:ext cx="4564567" cy="4506641"/>
          </a:xfrm>
          <a:prstGeom prst="rect">
            <a:avLst/>
          </a:prstGeom>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Causes of BPH"/>
          <p:cNvSpPr/>
          <p:nvPr>
            <p:ph type="title"/>
          </p:nvPr>
        </p:nvSpPr>
        <p:spPr>
          <a:prstGeom prst="rect">
            <a:avLst/>
          </a:prstGeom>
        </p:spPr>
        <p:txBody>
          <a:bodyPr/>
          <a:lstStyle/>
          <a:p>
            <a:pPr/>
            <a:r>
              <a:t> Causes of BPH</a:t>
            </a:r>
          </a:p>
        </p:txBody>
      </p:sp>
      <p:sp>
        <p:nvSpPr>
          <p:cNvPr id="116" name="Failure in the spermatic venous drainage system????…"/>
          <p:cNvSpPr/>
          <p:nvPr>
            <p:ph type="body" idx="1"/>
          </p:nvPr>
        </p:nvSpPr>
        <p:spPr>
          <a:xfrm>
            <a:off x="457200" y="1318161"/>
            <a:ext cx="8229600" cy="5257801"/>
          </a:xfrm>
          <a:prstGeom prst="rect">
            <a:avLst/>
          </a:prstGeom>
        </p:spPr>
        <p:txBody>
          <a:bodyPr/>
          <a:lstStyle/>
          <a:p>
            <a:pPr/>
            <a:r>
              <a:t>Failure in the spermatic venous drainage system????</a:t>
            </a:r>
          </a:p>
          <a:p>
            <a:pPr lvl="1"/>
            <a:r>
              <a:t>Increased hydrostatic pressure and local testosterone levels 100 fold over serum</a:t>
            </a:r>
          </a:p>
          <a:p>
            <a:pPr/>
            <a:r>
              <a:t>Dietary considerations</a:t>
            </a:r>
          </a:p>
          <a:p>
            <a:pPr lvl="1"/>
            <a:r>
              <a:t> High protein diet &gt;  Chinese study</a:t>
            </a:r>
          </a:p>
          <a:p>
            <a:pPr lvl="1"/>
            <a:r>
              <a:t> Alcohol intake&gt;  Japanese American study</a:t>
            </a:r>
          </a:p>
          <a:p>
            <a:pPr/>
            <a:r>
              <a:t>Metabolic syndrome</a:t>
            </a:r>
          </a:p>
          <a:p>
            <a:pPr lvl="1"/>
            <a:r>
              <a:t> Obesity, diabetes, hypertension, inc. cholesterol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Pathophysiology of BPH"/>
          <p:cNvSpPr/>
          <p:nvPr>
            <p:ph type="title"/>
          </p:nvPr>
        </p:nvSpPr>
        <p:spPr>
          <a:prstGeom prst="rect">
            <a:avLst/>
          </a:prstGeom>
        </p:spPr>
        <p:txBody>
          <a:bodyPr/>
          <a:lstStyle/>
          <a:p>
            <a:pPr/>
            <a:r>
              <a:t>Pathophysiology of BPH</a:t>
            </a:r>
          </a:p>
        </p:txBody>
      </p:sp>
      <p:sp>
        <p:nvSpPr>
          <p:cNvPr id="119" name="Glandular epithelial hypertrophy…"/>
          <p:cNvSpPr/>
          <p:nvPr>
            <p:ph type="body" idx="1"/>
          </p:nvPr>
        </p:nvSpPr>
        <p:spPr>
          <a:xfrm>
            <a:off x="457200" y="1466602"/>
            <a:ext cx="8229600" cy="5257801"/>
          </a:xfrm>
          <a:prstGeom prst="rect">
            <a:avLst/>
          </a:prstGeom>
        </p:spPr>
        <p:txBody>
          <a:bodyPr/>
          <a:lstStyle/>
          <a:p>
            <a:pPr/>
            <a:r>
              <a:t>Glandular epithelial hypertrophy</a:t>
            </a:r>
          </a:p>
          <a:p>
            <a:pPr/>
            <a:r>
              <a:t>Stromal cells w/ muscular fibers hypertrophy</a:t>
            </a:r>
          </a:p>
          <a:p>
            <a:pPr lvl="1"/>
            <a:r>
              <a:t>Predominate component</a:t>
            </a:r>
          </a:p>
          <a:p>
            <a:pPr/>
            <a:r>
              <a:t>Ratio is unclear</a:t>
            </a:r>
          </a:p>
          <a:p>
            <a:pPr/>
            <a:r>
              <a:t>Purpose of growth is unclear</a:t>
            </a:r>
          </a:p>
          <a:p>
            <a:pPr/>
            <a:r>
              <a:t>May represent “re-awakening” in adulthood of embryonic induction process??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Anatomic BPH"/>
          <p:cNvSpPr/>
          <p:nvPr>
            <p:ph type="title"/>
          </p:nvPr>
        </p:nvSpPr>
        <p:spPr>
          <a:prstGeom prst="rect">
            <a:avLst/>
          </a:prstGeom>
        </p:spPr>
        <p:txBody>
          <a:bodyPr/>
          <a:lstStyle/>
          <a:p>
            <a:pPr/>
            <a:r>
              <a:t>Anatomic BPH</a:t>
            </a:r>
          </a:p>
        </p:txBody>
      </p:sp>
      <p:sp>
        <p:nvSpPr>
          <p:cNvPr id="122" name="Posterior urethral glands…"/>
          <p:cNvSpPr/>
          <p:nvPr>
            <p:ph type="body" idx="1"/>
          </p:nvPr>
        </p:nvSpPr>
        <p:spPr>
          <a:xfrm>
            <a:off x="457200" y="1600200"/>
            <a:ext cx="4910438" cy="5257800"/>
          </a:xfrm>
          <a:prstGeom prst="rect">
            <a:avLst/>
          </a:prstGeom>
        </p:spPr>
        <p:txBody>
          <a:bodyPr/>
          <a:lstStyle/>
          <a:p>
            <a:pPr/>
            <a:r>
              <a:t>Posterior urethral glands</a:t>
            </a:r>
          </a:p>
          <a:p>
            <a:pPr lvl="1"/>
            <a:r>
              <a:t>earliest growth between 30-50</a:t>
            </a:r>
          </a:p>
          <a:p>
            <a:pPr/>
            <a:r>
              <a:t>Transitional zone </a:t>
            </a:r>
          </a:p>
          <a:p>
            <a:pPr lvl="1"/>
            <a:r>
              <a:t>Majority of late growth </a:t>
            </a:r>
          </a:p>
          <a:p>
            <a:pPr/>
            <a:r>
              <a:t>Peripheral Zone</a:t>
            </a:r>
          </a:p>
          <a:p>
            <a:pPr lvl="1"/>
            <a:r>
              <a:t>Minimal growth</a:t>
            </a:r>
          </a:p>
          <a:p>
            <a:pPr lvl="1"/>
            <a:r>
              <a:t>Majority of prostate cancer</a:t>
            </a:r>
          </a:p>
        </p:txBody>
      </p:sp>
      <p:pic>
        <p:nvPicPr>
          <p:cNvPr id="123" name="pasted-image.png" descr="pasted-image.png"/>
          <p:cNvPicPr>
            <a:picLocks noChangeAspect="1"/>
          </p:cNvPicPr>
          <p:nvPr/>
        </p:nvPicPr>
        <p:blipFill>
          <a:blip r:embed="rId2">
            <a:extLst/>
          </a:blip>
          <a:stretch>
            <a:fillRect/>
          </a:stretch>
        </p:blipFill>
        <p:spPr>
          <a:xfrm>
            <a:off x="5046510" y="1699827"/>
            <a:ext cx="4091546" cy="3564285"/>
          </a:xfrm>
          <a:prstGeom prst="rect">
            <a:avLst/>
          </a:prstGeom>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Disclosures"/>
          <p:cNvSpPr/>
          <p:nvPr>
            <p:ph type="title"/>
          </p:nvPr>
        </p:nvSpPr>
        <p:spPr>
          <a:prstGeom prst="rect">
            <a:avLst/>
          </a:prstGeom>
        </p:spPr>
        <p:txBody>
          <a:bodyPr/>
          <a:lstStyle/>
          <a:p>
            <a:pPr/>
            <a:r>
              <a:t>Disclosures</a:t>
            </a:r>
          </a:p>
        </p:txBody>
      </p:sp>
      <p:sp>
        <p:nvSpPr>
          <p:cNvPr id="53" name="None…"/>
          <p:cNvSpPr/>
          <p:nvPr>
            <p:ph type="body" idx="1"/>
          </p:nvPr>
        </p:nvSpPr>
        <p:spPr>
          <a:prstGeom prst="rect">
            <a:avLst/>
          </a:prstGeom>
        </p:spPr>
        <p:txBody>
          <a:bodyPr/>
          <a:lstStyle/>
          <a:p>
            <a:pPr/>
            <a:r>
              <a:t>None</a:t>
            </a:r>
          </a:p>
          <a:p>
            <a:pPr/>
            <a:r>
              <a:t>Off label discussion &gt; yup</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BOO"/>
          <p:cNvSpPr/>
          <p:nvPr>
            <p:ph type="title"/>
          </p:nvPr>
        </p:nvSpPr>
        <p:spPr>
          <a:prstGeom prst="rect">
            <a:avLst/>
          </a:prstGeom>
        </p:spPr>
        <p:txBody>
          <a:bodyPr/>
          <a:lstStyle/>
          <a:p>
            <a:pPr/>
            <a:r>
              <a:t>BOO</a:t>
            </a:r>
          </a:p>
        </p:txBody>
      </p:sp>
      <p:sp>
        <p:nvSpPr>
          <p:cNvPr id="126" name="Static component…"/>
          <p:cNvSpPr/>
          <p:nvPr>
            <p:ph type="body" idx="1"/>
          </p:nvPr>
        </p:nvSpPr>
        <p:spPr>
          <a:xfrm>
            <a:off x="457200" y="1571001"/>
            <a:ext cx="8229600" cy="5257801"/>
          </a:xfrm>
          <a:prstGeom prst="rect">
            <a:avLst/>
          </a:prstGeom>
        </p:spPr>
        <p:txBody>
          <a:bodyPr/>
          <a:lstStyle/>
          <a:p>
            <a:pPr/>
            <a:r>
              <a:t>Static component </a:t>
            </a:r>
          </a:p>
          <a:p>
            <a:pPr lvl="1"/>
            <a:r>
              <a:t>Increased prostate volume </a:t>
            </a:r>
          </a:p>
          <a:p>
            <a:pPr lvl="1"/>
            <a:r>
              <a:t>Glandular proliferation</a:t>
            </a:r>
          </a:p>
          <a:p>
            <a:pPr/>
          </a:p>
          <a:p>
            <a:pPr/>
            <a:r>
              <a:t>Dynamic component</a:t>
            </a:r>
          </a:p>
          <a:p>
            <a:pPr lvl="1"/>
            <a:r>
              <a:t>Increase in Smooth Muscle tone</a:t>
            </a:r>
          </a:p>
          <a:p>
            <a:pPr lvl="1"/>
            <a:r>
              <a:t>Impinge on urethra</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BOO &gt; LUTS"/>
          <p:cNvSpPr/>
          <p:nvPr>
            <p:ph type="title"/>
          </p:nvPr>
        </p:nvSpPr>
        <p:spPr>
          <a:prstGeom prst="rect">
            <a:avLst/>
          </a:prstGeom>
        </p:spPr>
        <p:txBody>
          <a:bodyPr/>
          <a:lstStyle/>
          <a:p>
            <a:pPr/>
            <a:r>
              <a:t>BOO &gt; LUTS</a:t>
            </a:r>
          </a:p>
        </p:txBody>
      </p:sp>
      <p:sp>
        <p:nvSpPr>
          <p:cNvPr id="129" name="Lower urinary tract symptoms…"/>
          <p:cNvSpPr/>
          <p:nvPr>
            <p:ph type="body" idx="1"/>
          </p:nvPr>
        </p:nvSpPr>
        <p:spPr>
          <a:prstGeom prst="rect">
            <a:avLst/>
          </a:prstGeom>
        </p:spPr>
        <p:txBody>
          <a:bodyPr/>
          <a:lstStyle/>
          <a:p>
            <a:pPr/>
            <a:r>
              <a:t>Lower urinary tract symptoms</a:t>
            </a:r>
          </a:p>
          <a:p>
            <a:pPr/>
            <a:r>
              <a:t>frequency</a:t>
            </a:r>
          </a:p>
          <a:p>
            <a:pPr/>
            <a:r>
              <a:t>urgency</a:t>
            </a:r>
          </a:p>
          <a:p>
            <a:pPr/>
            <a:r>
              <a:t>nocturia</a:t>
            </a:r>
          </a:p>
          <a:p>
            <a:pPr/>
            <a:r>
              <a:t>difficulty initiating urination</a:t>
            </a:r>
          </a:p>
          <a:p>
            <a:pPr/>
            <a:r>
              <a:t>incomplete bladder emptying</a:t>
            </a:r>
          </a:p>
          <a:p>
            <a:pPr/>
            <a:r>
              <a:t>decreased urinary stream</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BOO &gt; LUTS"/>
          <p:cNvSpPr/>
          <p:nvPr>
            <p:ph type="title"/>
          </p:nvPr>
        </p:nvSpPr>
        <p:spPr>
          <a:prstGeom prst="rect">
            <a:avLst/>
          </a:prstGeom>
        </p:spPr>
        <p:txBody>
          <a:bodyPr/>
          <a:lstStyle/>
          <a:p>
            <a:pPr/>
            <a:r>
              <a:t>BOO &gt; LUTS</a:t>
            </a:r>
          </a:p>
        </p:txBody>
      </p:sp>
      <p:sp>
        <p:nvSpPr>
          <p:cNvPr id="132" name="International Prostate Symptom Score (IPSS)…"/>
          <p:cNvSpPr/>
          <p:nvPr>
            <p:ph type="body" sz="half" idx="1"/>
          </p:nvPr>
        </p:nvSpPr>
        <p:spPr>
          <a:xfrm>
            <a:off x="457200" y="1600200"/>
            <a:ext cx="3392313" cy="5257800"/>
          </a:xfrm>
          <a:prstGeom prst="rect">
            <a:avLst/>
          </a:prstGeom>
        </p:spPr>
        <p:txBody>
          <a:bodyPr/>
          <a:lstStyle/>
          <a:p>
            <a:pPr/>
            <a:r>
              <a:t>International Prostate Symptom Score (IPSS)</a:t>
            </a:r>
          </a:p>
          <a:p>
            <a:pPr/>
            <a:r>
              <a:t>Questionnaire for symptom measurement</a:t>
            </a:r>
          </a:p>
          <a:p>
            <a:pPr/>
            <a:r>
              <a:t>7 questions</a:t>
            </a:r>
          </a:p>
        </p:txBody>
      </p:sp>
      <p:pic>
        <p:nvPicPr>
          <p:cNvPr id="133" name="pasted-image.png" descr="pasted-image.png"/>
          <p:cNvPicPr>
            <a:picLocks noChangeAspect="1"/>
          </p:cNvPicPr>
          <p:nvPr/>
        </p:nvPicPr>
        <p:blipFill>
          <a:blip r:embed="rId2">
            <a:extLst/>
          </a:blip>
          <a:stretch>
            <a:fillRect/>
          </a:stretch>
        </p:blipFill>
        <p:spPr>
          <a:xfrm>
            <a:off x="3999599" y="1411276"/>
            <a:ext cx="5127932" cy="5148403"/>
          </a:xfrm>
          <a:prstGeom prst="rect">
            <a:avLst/>
          </a:prstGeom>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LUTS"/>
          <p:cNvSpPr/>
          <p:nvPr>
            <p:ph type="title"/>
          </p:nvPr>
        </p:nvSpPr>
        <p:spPr>
          <a:prstGeom prst="rect">
            <a:avLst/>
          </a:prstGeom>
        </p:spPr>
        <p:txBody>
          <a:bodyPr/>
          <a:lstStyle/>
          <a:p>
            <a:pPr/>
            <a:r>
              <a:t>LUTS</a:t>
            </a:r>
          </a:p>
        </p:txBody>
      </p:sp>
      <p:sp>
        <p:nvSpPr>
          <p:cNvPr id="136" name="Urodynamics…"/>
          <p:cNvSpPr/>
          <p:nvPr>
            <p:ph type="body" idx="1"/>
          </p:nvPr>
        </p:nvSpPr>
        <p:spPr>
          <a:prstGeom prst="rect">
            <a:avLst/>
          </a:prstGeom>
        </p:spPr>
        <p:txBody>
          <a:bodyPr/>
          <a:lstStyle/>
          <a:p>
            <a:pPr/>
            <a:r>
              <a:t>Urodynamics</a:t>
            </a:r>
          </a:p>
          <a:p>
            <a:pPr lvl="1"/>
            <a:r>
              <a:t>Decreased peak urine flow rate Qmax</a:t>
            </a:r>
          </a:p>
          <a:p>
            <a:pPr lvl="1"/>
            <a:r>
              <a:t>Increase in post-void residual PVR</a:t>
            </a:r>
          </a:p>
        </p:txBody>
      </p:sp>
      <p:pic>
        <p:nvPicPr>
          <p:cNvPr id="137" name="pasted-image.png" descr="pasted-image.png"/>
          <p:cNvPicPr>
            <a:picLocks noChangeAspect="1"/>
          </p:cNvPicPr>
          <p:nvPr/>
        </p:nvPicPr>
        <p:blipFill>
          <a:blip r:embed="rId2">
            <a:extLst/>
          </a:blip>
          <a:stretch>
            <a:fillRect/>
          </a:stretch>
        </p:blipFill>
        <p:spPr>
          <a:xfrm>
            <a:off x="1557685" y="3333710"/>
            <a:ext cx="5729895" cy="3769972"/>
          </a:xfrm>
          <a:prstGeom prst="rect">
            <a:avLst/>
          </a:prstGeom>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LUTS"/>
          <p:cNvSpPr/>
          <p:nvPr>
            <p:ph type="title"/>
          </p:nvPr>
        </p:nvSpPr>
        <p:spPr>
          <a:prstGeom prst="rect">
            <a:avLst/>
          </a:prstGeom>
        </p:spPr>
        <p:txBody>
          <a:bodyPr/>
          <a:lstStyle/>
          <a:p>
            <a:pPr/>
          </a:p>
          <a:p>
            <a:pPr/>
            <a:r>
              <a:t>LUTS</a:t>
            </a:r>
          </a:p>
        </p:txBody>
      </p:sp>
      <p:sp>
        <p:nvSpPr>
          <p:cNvPr id="140" name="Severity of symptoms &gt; IPSS &gt; 7 (Moderate)…"/>
          <p:cNvSpPr/>
          <p:nvPr>
            <p:ph type="body" idx="1"/>
          </p:nvPr>
        </p:nvSpPr>
        <p:spPr>
          <a:prstGeom prst="rect">
            <a:avLst/>
          </a:prstGeom>
        </p:spPr>
        <p:txBody>
          <a:bodyPr/>
          <a:lstStyle/>
          <a:p>
            <a:pPr/>
            <a:r>
              <a:t>Severity of symptoms &gt; IPSS &gt; 7 (Moderate)</a:t>
            </a:r>
          </a:p>
          <a:p>
            <a:pPr/>
            <a:r>
              <a:t>Incidence based on IPSS up to 40% over 50yr</a:t>
            </a:r>
          </a:p>
          <a:p>
            <a:pPr/>
            <a:r>
              <a:t>90% of men between 50 and 80 suffer with some degree of LUTS</a:t>
            </a:r>
          </a:p>
          <a:p>
            <a:pPr/>
            <a:r>
              <a:t>Progression to acute urine retention </a:t>
            </a:r>
          </a:p>
          <a:p>
            <a:pPr lvl="1"/>
            <a:r>
              <a:t>6.8 episodes per 1000 general population</a:t>
            </a:r>
          </a:p>
          <a:p>
            <a:pPr lvl="1"/>
            <a:r>
              <a:t>34.7 episodes per 1000 in men older than 70</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LUTS"/>
          <p:cNvSpPr/>
          <p:nvPr>
            <p:ph type="title"/>
          </p:nvPr>
        </p:nvSpPr>
        <p:spPr>
          <a:prstGeom prst="rect">
            <a:avLst/>
          </a:prstGeom>
        </p:spPr>
        <p:txBody>
          <a:bodyPr/>
          <a:lstStyle/>
          <a:p>
            <a:pPr/>
            <a:r>
              <a:t>LUTS</a:t>
            </a:r>
          </a:p>
        </p:txBody>
      </p:sp>
      <p:sp>
        <p:nvSpPr>
          <p:cNvPr id="143" name="Treatment options…"/>
          <p:cNvSpPr/>
          <p:nvPr>
            <p:ph type="body" idx="1"/>
          </p:nvPr>
        </p:nvSpPr>
        <p:spPr>
          <a:prstGeom prst="rect">
            <a:avLst/>
          </a:prstGeom>
        </p:spPr>
        <p:txBody>
          <a:bodyPr/>
          <a:lstStyle/>
          <a:p>
            <a:pPr/>
            <a:r>
              <a:t>Treatment options</a:t>
            </a:r>
          </a:p>
          <a:p>
            <a:pPr/>
            <a:r>
              <a:t>Active surveillance</a:t>
            </a:r>
          </a:p>
          <a:p>
            <a:pPr/>
            <a:r>
              <a:t>Drug therapy</a:t>
            </a:r>
          </a:p>
          <a:p>
            <a:pPr/>
            <a:r>
              <a:t>Mechanical devices</a:t>
            </a:r>
          </a:p>
          <a:p>
            <a:pPr/>
            <a:r>
              <a:t>Surgical options</a:t>
            </a:r>
          </a:p>
          <a:p>
            <a:pPr/>
          </a:p>
          <a:p>
            <a:pPr/>
            <a:r>
              <a:t>Prostate embolization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LUTS"/>
          <p:cNvSpPr/>
          <p:nvPr>
            <p:ph type="title"/>
          </p:nvPr>
        </p:nvSpPr>
        <p:spPr>
          <a:prstGeom prst="rect">
            <a:avLst/>
          </a:prstGeom>
        </p:spPr>
        <p:txBody>
          <a:bodyPr/>
          <a:lstStyle/>
          <a:p>
            <a:pPr/>
            <a:r>
              <a:t>LUTS </a:t>
            </a:r>
          </a:p>
        </p:txBody>
      </p:sp>
      <p:sp>
        <p:nvSpPr>
          <p:cNvPr id="146" name="Drug Therapy…"/>
          <p:cNvSpPr/>
          <p:nvPr>
            <p:ph type="body" sz="half" idx="1"/>
          </p:nvPr>
        </p:nvSpPr>
        <p:spPr>
          <a:xfrm>
            <a:off x="457200" y="1600200"/>
            <a:ext cx="3503405" cy="5257800"/>
          </a:xfrm>
          <a:prstGeom prst="rect">
            <a:avLst/>
          </a:prstGeom>
        </p:spPr>
        <p:txBody>
          <a:bodyPr/>
          <a:lstStyle/>
          <a:p>
            <a:pPr/>
            <a:r>
              <a:t>Drug Therapy</a:t>
            </a:r>
          </a:p>
          <a:p>
            <a:pPr lvl="1"/>
            <a:r>
              <a:t>Alpha Blockers</a:t>
            </a:r>
          </a:p>
          <a:p>
            <a:pPr lvl="1"/>
            <a:r>
              <a:t>5-Alpha reductase inhibitors</a:t>
            </a:r>
          </a:p>
          <a:p>
            <a:pPr lvl="1"/>
            <a:r>
              <a:t>Anti-cholinergics</a:t>
            </a:r>
          </a:p>
          <a:p>
            <a:pPr lvl="1"/>
            <a:r>
              <a:t>Phyto-therapeutics</a:t>
            </a:r>
          </a:p>
        </p:txBody>
      </p:sp>
      <p:pic>
        <p:nvPicPr>
          <p:cNvPr id="147" name="pasted-image.png" descr="pasted-image.png"/>
          <p:cNvPicPr>
            <a:picLocks noChangeAspect="1"/>
          </p:cNvPicPr>
          <p:nvPr/>
        </p:nvPicPr>
        <p:blipFill>
          <a:blip r:embed="rId2">
            <a:extLst/>
          </a:blip>
          <a:stretch>
            <a:fillRect/>
          </a:stretch>
        </p:blipFill>
        <p:spPr>
          <a:xfrm>
            <a:off x="3861696" y="1695776"/>
            <a:ext cx="5238198" cy="4020501"/>
          </a:xfrm>
          <a:prstGeom prst="rect">
            <a:avLst/>
          </a:prstGeom>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Title"/>
          <p:cNvSpPr/>
          <p:nvPr>
            <p:ph type="title"/>
          </p:nvPr>
        </p:nvSpPr>
        <p:spPr>
          <a:prstGeom prst="rect">
            <a:avLst/>
          </a:prstGeom>
        </p:spPr>
        <p:txBody>
          <a:bodyPr/>
          <a:lstStyle/>
          <a:p>
            <a:pPr/>
          </a:p>
        </p:txBody>
      </p:sp>
      <p:sp>
        <p:nvSpPr>
          <p:cNvPr id="150" name="Body"/>
          <p:cNvSpPr/>
          <p:nvPr>
            <p:ph type="body" idx="1"/>
          </p:nvPr>
        </p:nvSpPr>
        <p:spPr>
          <a:prstGeom prst="rect">
            <a:avLst/>
          </a:prstGeom>
        </p:spPr>
        <p:txBody>
          <a:bodyPr/>
          <a:lstStyle/>
          <a:p>
            <a:pPr/>
          </a:p>
        </p:txBody>
      </p:sp>
      <p:pic>
        <p:nvPicPr>
          <p:cNvPr id="151" name="pasted-image.png" descr="pasted-image.png"/>
          <p:cNvPicPr>
            <a:picLocks noChangeAspect="1"/>
          </p:cNvPicPr>
          <p:nvPr/>
        </p:nvPicPr>
        <p:blipFill>
          <a:blip r:embed="rId2">
            <a:extLst/>
          </a:blip>
          <a:stretch>
            <a:fillRect/>
          </a:stretch>
        </p:blipFill>
        <p:spPr>
          <a:xfrm>
            <a:off x="688492" y="168479"/>
            <a:ext cx="7767016" cy="6272109"/>
          </a:xfrm>
          <a:prstGeom prst="rect">
            <a:avLst/>
          </a:prstGeom>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Title"/>
          <p:cNvSpPr/>
          <p:nvPr>
            <p:ph type="title"/>
          </p:nvPr>
        </p:nvSpPr>
        <p:spPr>
          <a:prstGeom prst="rect">
            <a:avLst/>
          </a:prstGeom>
        </p:spPr>
        <p:txBody>
          <a:bodyPr/>
          <a:lstStyle/>
          <a:p>
            <a:pPr/>
          </a:p>
        </p:txBody>
      </p:sp>
      <p:sp>
        <p:nvSpPr>
          <p:cNvPr id="154" name="Body"/>
          <p:cNvSpPr/>
          <p:nvPr>
            <p:ph type="body" idx="1"/>
          </p:nvPr>
        </p:nvSpPr>
        <p:spPr>
          <a:prstGeom prst="rect">
            <a:avLst/>
          </a:prstGeom>
        </p:spPr>
        <p:txBody>
          <a:bodyPr/>
          <a:lstStyle/>
          <a:p>
            <a:pPr/>
          </a:p>
        </p:txBody>
      </p:sp>
      <p:pic>
        <p:nvPicPr>
          <p:cNvPr id="155" name="pasted-image.png" descr="pasted-image.png"/>
          <p:cNvPicPr>
            <a:picLocks noChangeAspect="1"/>
          </p:cNvPicPr>
          <p:nvPr/>
        </p:nvPicPr>
        <p:blipFill>
          <a:blip r:embed="rId2">
            <a:extLst/>
          </a:blip>
          <a:stretch>
            <a:fillRect/>
          </a:stretch>
        </p:blipFill>
        <p:spPr>
          <a:xfrm>
            <a:off x="146050" y="946150"/>
            <a:ext cx="8851900" cy="4965700"/>
          </a:xfrm>
          <a:prstGeom prst="rect">
            <a:avLst/>
          </a:prstGeom>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LUTS"/>
          <p:cNvSpPr/>
          <p:nvPr>
            <p:ph type="title"/>
          </p:nvPr>
        </p:nvSpPr>
        <p:spPr>
          <a:prstGeom prst="rect">
            <a:avLst/>
          </a:prstGeom>
        </p:spPr>
        <p:txBody>
          <a:bodyPr/>
          <a:lstStyle/>
          <a:p>
            <a:pPr/>
            <a:r>
              <a:t>LUTS</a:t>
            </a:r>
          </a:p>
        </p:txBody>
      </p:sp>
      <p:sp>
        <p:nvSpPr>
          <p:cNvPr id="158" name="Mechanical devices…"/>
          <p:cNvSpPr/>
          <p:nvPr>
            <p:ph type="body" idx="1"/>
          </p:nvPr>
        </p:nvSpPr>
        <p:spPr>
          <a:prstGeom prst="rect">
            <a:avLst/>
          </a:prstGeom>
        </p:spPr>
        <p:txBody>
          <a:bodyPr/>
          <a:lstStyle/>
          <a:p>
            <a:pPr/>
            <a:r>
              <a:t>Mechanical devices</a:t>
            </a:r>
          </a:p>
          <a:p>
            <a:pPr lvl="1"/>
            <a:r>
              <a:t>stents</a:t>
            </a:r>
          </a:p>
          <a:p>
            <a:pPr lvl="1"/>
            <a:r>
              <a:t>indwelling catheters</a:t>
            </a:r>
          </a:p>
          <a:p>
            <a:pPr lvl="2"/>
            <a:r>
              <a:t>“The Spanner”</a:t>
            </a:r>
          </a:p>
          <a:p>
            <a:pPr/>
            <a:r>
              <a:t>Pain</a:t>
            </a:r>
          </a:p>
          <a:p>
            <a:pPr lvl="1"/>
            <a:r>
              <a:t>Required removal in 63%</a:t>
            </a:r>
          </a:p>
          <a:p>
            <a:pPr/>
            <a:r>
              <a:t>CAUTI</a:t>
            </a:r>
          </a:p>
        </p:txBody>
      </p:sp>
      <p:pic>
        <p:nvPicPr>
          <p:cNvPr id="159" name="pasted-image.png" descr="pasted-image.png"/>
          <p:cNvPicPr>
            <a:picLocks noChangeAspect="1"/>
          </p:cNvPicPr>
          <p:nvPr/>
        </p:nvPicPr>
        <p:blipFill>
          <a:blip r:embed="rId2">
            <a:extLst/>
          </a:blip>
          <a:stretch>
            <a:fillRect/>
          </a:stretch>
        </p:blipFill>
        <p:spPr>
          <a:xfrm>
            <a:off x="5790284" y="3388107"/>
            <a:ext cx="2374901" cy="3162301"/>
          </a:xfrm>
          <a:prstGeom prst="rect">
            <a:avLst/>
          </a:prstGeom>
        </p:spPr>
      </p:pic>
      <p:pic>
        <p:nvPicPr>
          <p:cNvPr id="160" name="pasted-image.png" descr="pasted-image.png"/>
          <p:cNvPicPr>
            <a:picLocks noChangeAspect="1"/>
          </p:cNvPicPr>
          <p:nvPr/>
        </p:nvPicPr>
        <p:blipFill>
          <a:blip r:embed="rId3">
            <a:extLst/>
          </a:blip>
          <a:stretch>
            <a:fillRect/>
          </a:stretch>
        </p:blipFill>
        <p:spPr>
          <a:xfrm>
            <a:off x="5634832" y="1385078"/>
            <a:ext cx="2451101" cy="1828801"/>
          </a:xfrm>
          <a:prstGeom prst="rect">
            <a:avLst/>
          </a:prstGeom>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Prostate"/>
          <p:cNvSpPr/>
          <p:nvPr>
            <p:ph type="title"/>
          </p:nvPr>
        </p:nvSpPr>
        <p:spPr>
          <a:prstGeom prst="rect">
            <a:avLst/>
          </a:prstGeom>
        </p:spPr>
        <p:txBody>
          <a:bodyPr/>
          <a:lstStyle/>
          <a:p>
            <a:pPr/>
            <a:r>
              <a:t>Prostate</a:t>
            </a:r>
          </a:p>
        </p:txBody>
      </p:sp>
      <p:sp>
        <p:nvSpPr>
          <p:cNvPr id="56" name="From Greek προστάτης, prostates, literally &quot;one who stands before&quot;, &quot;protector&quot;, “guardian&quot;…"/>
          <p:cNvSpPr/>
          <p:nvPr>
            <p:ph type="body" sz="half" idx="1"/>
          </p:nvPr>
        </p:nvSpPr>
        <p:spPr>
          <a:xfrm>
            <a:off x="457200" y="1600200"/>
            <a:ext cx="4352746" cy="5257800"/>
          </a:xfrm>
          <a:prstGeom prst="rect">
            <a:avLst/>
          </a:prstGeom>
        </p:spPr>
        <p:txBody>
          <a:bodyPr/>
          <a:lstStyle/>
          <a:p>
            <a:pPr/>
            <a:r>
              <a:t>From Greek προστάτης, prostates, literally "one who stands before", "protector", “guardian"</a:t>
            </a:r>
          </a:p>
          <a:p>
            <a:pPr/>
            <a:r>
              <a:t>Sited at the base of bladder</a:t>
            </a:r>
          </a:p>
        </p:txBody>
      </p:sp>
      <p:pic>
        <p:nvPicPr>
          <p:cNvPr id="57" name="pasted-image.png" descr="pasted-image.png"/>
          <p:cNvPicPr>
            <a:picLocks noChangeAspect="1"/>
          </p:cNvPicPr>
          <p:nvPr/>
        </p:nvPicPr>
        <p:blipFill>
          <a:blip r:embed="rId3">
            <a:extLst/>
          </a:blip>
          <a:stretch>
            <a:fillRect/>
          </a:stretch>
        </p:blipFill>
        <p:spPr>
          <a:xfrm>
            <a:off x="4981090" y="1555750"/>
            <a:ext cx="4034693" cy="3746500"/>
          </a:xfrm>
          <a:prstGeom prst="rect">
            <a:avLst/>
          </a:prstGeom>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LUTS"/>
          <p:cNvSpPr/>
          <p:nvPr>
            <p:ph type="title"/>
          </p:nvPr>
        </p:nvSpPr>
        <p:spPr>
          <a:prstGeom prst="rect">
            <a:avLst/>
          </a:prstGeom>
        </p:spPr>
        <p:txBody>
          <a:bodyPr/>
          <a:lstStyle/>
          <a:p>
            <a:pPr/>
            <a:r>
              <a:t>LUTS</a:t>
            </a:r>
          </a:p>
        </p:txBody>
      </p:sp>
      <p:sp>
        <p:nvSpPr>
          <p:cNvPr id="163" name="Surgical options…"/>
          <p:cNvSpPr/>
          <p:nvPr>
            <p:ph type="body" idx="1"/>
          </p:nvPr>
        </p:nvSpPr>
        <p:spPr>
          <a:prstGeom prst="rect">
            <a:avLst/>
          </a:prstGeom>
        </p:spPr>
        <p:txBody>
          <a:bodyPr/>
          <a:lstStyle/>
          <a:p>
            <a:pPr/>
            <a:r>
              <a:t>Surgical options</a:t>
            </a:r>
          </a:p>
          <a:p>
            <a:pPr lvl="1"/>
            <a:r>
              <a:t>Trans Urethral Resection Prostate (TURP)</a:t>
            </a:r>
          </a:p>
          <a:p>
            <a:pPr lvl="2"/>
            <a:r>
              <a:t>Gold standard</a:t>
            </a:r>
          </a:p>
          <a:p>
            <a:pPr lvl="1"/>
            <a:r>
              <a:t>Transurethral Laser Ablation Prostate </a:t>
            </a:r>
          </a:p>
          <a:p>
            <a:pPr lvl="1"/>
            <a:r>
              <a:t>Open prostatectomy </a:t>
            </a:r>
          </a:p>
          <a:p>
            <a:pPr lvl="2"/>
            <a:r>
              <a:t>Larger prostates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TURP"/>
          <p:cNvSpPr/>
          <p:nvPr>
            <p:ph type="title"/>
          </p:nvPr>
        </p:nvSpPr>
        <p:spPr>
          <a:prstGeom prst="rect">
            <a:avLst/>
          </a:prstGeom>
        </p:spPr>
        <p:txBody>
          <a:bodyPr/>
          <a:lstStyle/>
          <a:p>
            <a:pPr/>
            <a:r>
              <a:t>TURP</a:t>
            </a:r>
          </a:p>
        </p:txBody>
      </p:sp>
      <p:sp>
        <p:nvSpPr>
          <p:cNvPr id="166" name="Trans Urethral Resection of Prostate…"/>
          <p:cNvSpPr/>
          <p:nvPr>
            <p:ph type="body" idx="1"/>
          </p:nvPr>
        </p:nvSpPr>
        <p:spPr>
          <a:prstGeom prst="rect">
            <a:avLst/>
          </a:prstGeom>
        </p:spPr>
        <p:txBody>
          <a:bodyPr/>
          <a:lstStyle/>
          <a:p>
            <a:pPr/>
            <a:r>
              <a:t>Trans Urethral Resection of Prostate</a:t>
            </a:r>
          </a:p>
          <a:p>
            <a:pPr/>
            <a:r>
              <a:t>Gold standard </a:t>
            </a:r>
          </a:p>
          <a:p>
            <a:pPr/>
            <a:r>
              <a:t>Prostates less than 80-100 gm</a:t>
            </a:r>
          </a:p>
          <a:p>
            <a:pPr/>
            <a:r>
              <a:t>Overnight hospital stay</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TURP"/>
          <p:cNvSpPr/>
          <p:nvPr>
            <p:ph type="title"/>
          </p:nvPr>
        </p:nvSpPr>
        <p:spPr>
          <a:prstGeom prst="rect">
            <a:avLst/>
          </a:prstGeom>
        </p:spPr>
        <p:txBody>
          <a:bodyPr/>
          <a:lstStyle/>
          <a:p>
            <a:pPr/>
            <a:r>
              <a:t>TURP</a:t>
            </a:r>
          </a:p>
        </p:txBody>
      </p:sp>
      <p:sp>
        <p:nvSpPr>
          <p:cNvPr id="169" name="Complications…"/>
          <p:cNvSpPr/>
          <p:nvPr>
            <p:ph type="body" idx="1"/>
          </p:nvPr>
        </p:nvSpPr>
        <p:spPr>
          <a:xfrm>
            <a:off x="457200" y="1447800"/>
            <a:ext cx="8229600" cy="5257800"/>
          </a:xfrm>
          <a:prstGeom prst="rect">
            <a:avLst/>
          </a:prstGeom>
        </p:spPr>
        <p:txBody>
          <a:bodyPr/>
          <a:lstStyle/>
          <a:p>
            <a:pPr/>
            <a:r>
              <a:t>Complications</a:t>
            </a:r>
          </a:p>
          <a:p>
            <a:pPr lvl="1"/>
            <a:r>
              <a:t>Urinary incontinence</a:t>
            </a:r>
          </a:p>
          <a:p>
            <a:pPr lvl="1"/>
            <a:r>
              <a:t>Decline in sexual function</a:t>
            </a:r>
          </a:p>
          <a:p>
            <a:pPr lvl="1"/>
            <a:r>
              <a:t>Erectile dysfunction</a:t>
            </a:r>
          </a:p>
          <a:p>
            <a:pPr lvl="1"/>
            <a:r>
              <a:t>Irritative voiding symptoms</a:t>
            </a:r>
          </a:p>
          <a:p>
            <a:pPr lvl="1"/>
            <a:r>
              <a:t>Bladder neck contracture</a:t>
            </a:r>
          </a:p>
          <a:p>
            <a:pPr lvl="1"/>
            <a:r>
              <a:t>Transfusion</a:t>
            </a:r>
          </a:p>
          <a:p>
            <a:pPr lvl="1"/>
            <a:r>
              <a:t>UTI</a:t>
            </a:r>
          </a:p>
          <a:p>
            <a:pPr lvl="1"/>
            <a:r>
              <a:t>Hematuria</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Open Prostatectomy"/>
          <p:cNvSpPr/>
          <p:nvPr>
            <p:ph type="title"/>
          </p:nvPr>
        </p:nvSpPr>
        <p:spPr>
          <a:prstGeom prst="rect">
            <a:avLst/>
          </a:prstGeom>
        </p:spPr>
        <p:txBody>
          <a:bodyPr/>
          <a:lstStyle/>
          <a:p>
            <a:pPr/>
            <a:r>
              <a:t>Open Prostatectomy</a:t>
            </a:r>
          </a:p>
        </p:txBody>
      </p:sp>
      <p:sp>
        <p:nvSpPr>
          <p:cNvPr id="174" name="Reserved for prostate glands &gt; 80-100 gm…"/>
          <p:cNvSpPr/>
          <p:nvPr>
            <p:ph type="body" idx="1"/>
          </p:nvPr>
        </p:nvSpPr>
        <p:spPr>
          <a:prstGeom prst="rect">
            <a:avLst/>
          </a:prstGeom>
        </p:spPr>
        <p:txBody>
          <a:bodyPr/>
          <a:lstStyle/>
          <a:p>
            <a:pPr/>
            <a:r>
              <a:t>Reserved for prostate glands &gt; 80-100 gm</a:t>
            </a:r>
          </a:p>
          <a:p>
            <a:pPr/>
            <a:r>
              <a:t>Major surgery</a:t>
            </a:r>
          </a:p>
          <a:p>
            <a:pPr/>
            <a:r>
              <a:t>Weeks to recover</a:t>
            </a:r>
          </a:p>
          <a:p>
            <a:pPr/>
            <a:r>
              <a:t>Complications include erectile dysfunction</a:t>
            </a:r>
          </a:p>
          <a:p>
            <a:pPr/>
            <a:r>
              <a:t>Transfusions</a:t>
            </a:r>
          </a:p>
          <a:p>
            <a:pPr/>
            <a:r>
              <a:t>Stricture</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BPH &gt; BOO &gt; LUTS"/>
          <p:cNvSpPr/>
          <p:nvPr>
            <p:ph type="title"/>
          </p:nvPr>
        </p:nvSpPr>
        <p:spPr>
          <a:prstGeom prst="rect">
            <a:avLst/>
          </a:prstGeom>
        </p:spPr>
        <p:txBody>
          <a:bodyPr/>
          <a:lstStyle/>
          <a:p>
            <a:pPr/>
            <a:r>
              <a:t>BPH &gt; BOO &gt; LUTS</a:t>
            </a:r>
          </a:p>
        </p:txBody>
      </p:sp>
      <p:sp>
        <p:nvSpPr>
          <p:cNvPr id="177" name="Initial symptoms are managed medically…"/>
          <p:cNvSpPr/>
          <p:nvPr>
            <p:ph type="body" idx="1"/>
          </p:nvPr>
        </p:nvSpPr>
        <p:spPr>
          <a:prstGeom prst="rect">
            <a:avLst/>
          </a:prstGeom>
        </p:spPr>
        <p:txBody>
          <a:bodyPr/>
          <a:lstStyle/>
          <a:p>
            <a:pPr/>
            <a:r>
              <a:t>Initial symptoms are managed medically</a:t>
            </a:r>
          </a:p>
          <a:p>
            <a:pPr/>
            <a:r>
              <a:t>Invasive options reserved for patients whose symptoms worsen on medical management</a:t>
            </a:r>
          </a:p>
          <a:p>
            <a:pPr/>
          </a:p>
          <a:p>
            <a:pPr/>
            <a:r>
              <a:t>Surgical Indications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LUTS &gt; Invasive RX"/>
          <p:cNvSpPr/>
          <p:nvPr>
            <p:ph type="title"/>
          </p:nvPr>
        </p:nvSpPr>
        <p:spPr>
          <a:prstGeom prst="rect">
            <a:avLst/>
          </a:prstGeom>
        </p:spPr>
        <p:txBody>
          <a:bodyPr/>
          <a:lstStyle/>
          <a:p>
            <a:pPr/>
            <a:r>
              <a:t>LUTS &gt; Invasive RX</a:t>
            </a:r>
          </a:p>
        </p:txBody>
      </p:sp>
      <p:sp>
        <p:nvSpPr>
          <p:cNvPr id="180" name="Indication for surgery…"/>
          <p:cNvSpPr/>
          <p:nvPr>
            <p:ph type="body" idx="1"/>
          </p:nvPr>
        </p:nvSpPr>
        <p:spPr>
          <a:prstGeom prst="rect">
            <a:avLst/>
          </a:prstGeom>
        </p:spPr>
        <p:txBody>
          <a:bodyPr/>
          <a:lstStyle/>
          <a:p>
            <a:pPr/>
            <a:r>
              <a:t>Indication for surgery</a:t>
            </a:r>
          </a:p>
          <a:p>
            <a:pPr/>
            <a:r>
              <a:t>Renal insufficiency secondary to hydronephrosis</a:t>
            </a:r>
          </a:p>
          <a:p>
            <a:pPr/>
            <a:r>
              <a:t>Recurrent acute urine retention</a:t>
            </a:r>
          </a:p>
          <a:p>
            <a:pPr/>
            <a:r>
              <a:t>Intractable hematuria</a:t>
            </a:r>
          </a:p>
          <a:p>
            <a:pPr/>
            <a:r>
              <a:t>Repeated urinary tract infections</a:t>
            </a:r>
          </a:p>
          <a:p>
            <a:pPr/>
            <a:r>
              <a:t>Bladder stones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LUTS &gt; Invasive RX"/>
          <p:cNvSpPr/>
          <p:nvPr>
            <p:ph type="title"/>
          </p:nvPr>
        </p:nvSpPr>
        <p:spPr>
          <a:prstGeom prst="rect">
            <a:avLst/>
          </a:prstGeom>
        </p:spPr>
        <p:txBody>
          <a:bodyPr/>
          <a:lstStyle/>
          <a:p>
            <a:pPr/>
            <a:r>
              <a:t>LUTS &gt; Invasive RX</a:t>
            </a:r>
          </a:p>
        </p:txBody>
      </p:sp>
      <p:sp>
        <p:nvSpPr>
          <p:cNvPr id="183" name="Average prostate volume at presentation with surgical indications…"/>
          <p:cNvSpPr/>
          <p:nvPr>
            <p:ph type="body" idx="1"/>
          </p:nvPr>
        </p:nvSpPr>
        <p:spPr>
          <a:prstGeom prst="rect">
            <a:avLst/>
          </a:prstGeom>
        </p:spPr>
        <p:txBody>
          <a:bodyPr/>
          <a:lstStyle/>
          <a:p>
            <a:pPr/>
            <a:r>
              <a:t>Average prostate volume at presentation with surgical indications</a:t>
            </a:r>
          </a:p>
          <a:p>
            <a:pPr lvl="1"/>
            <a:r>
              <a:t>&lt;30 gm 1987-1992</a:t>
            </a:r>
          </a:p>
          <a:p>
            <a:pPr lvl="1"/>
            <a:r>
              <a:t>&gt;60 gm 2003-2006</a:t>
            </a:r>
          </a:p>
          <a:p>
            <a:pPr/>
            <a:r>
              <a:t>Improving medical management allows surgical indication symptoms to be put off while prostate continues to grow</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Pelvic Embolization"/>
          <p:cNvSpPr/>
          <p:nvPr>
            <p:ph type="title"/>
          </p:nvPr>
        </p:nvSpPr>
        <p:spPr>
          <a:prstGeom prst="rect">
            <a:avLst/>
          </a:prstGeom>
        </p:spPr>
        <p:txBody>
          <a:bodyPr/>
          <a:lstStyle/>
          <a:p>
            <a:pPr/>
            <a:r>
              <a:t>Pelvic Embolization</a:t>
            </a:r>
          </a:p>
        </p:txBody>
      </p:sp>
      <p:sp>
        <p:nvSpPr>
          <p:cNvPr id="186" name="Prostatic embolization for hemorrhage…"/>
          <p:cNvSpPr/>
          <p:nvPr>
            <p:ph type="body" idx="1"/>
          </p:nvPr>
        </p:nvSpPr>
        <p:spPr>
          <a:prstGeom prst="rect">
            <a:avLst/>
          </a:prstGeom>
        </p:spPr>
        <p:txBody>
          <a:bodyPr/>
          <a:lstStyle/>
          <a:p>
            <a:pPr/>
            <a:r>
              <a:t>Prostatic embolization for hemorrhage</a:t>
            </a:r>
          </a:p>
          <a:p>
            <a:pPr lvl="1"/>
            <a:r>
              <a:t>Malignancy</a:t>
            </a:r>
          </a:p>
          <a:p>
            <a:pPr lvl="1"/>
            <a:r>
              <a:t>After TURP</a:t>
            </a:r>
          </a:p>
          <a:p>
            <a:pPr lvl="1"/>
            <a:r>
              <a:t>Trauma</a:t>
            </a:r>
          </a:p>
          <a:p>
            <a:pPr/>
            <a:r>
              <a:t>Reported from mid 1970’s</a:t>
            </a:r>
          </a:p>
          <a:p>
            <a:pPr/>
            <a:r>
              <a:t>In 2000, Dr. Demerit* reported relief of BOO related to BPH following prostate embolization</a:t>
            </a:r>
          </a:p>
        </p:txBody>
      </p:sp>
      <p:sp>
        <p:nvSpPr>
          <p:cNvPr id="187" name="*J Vasc Interv Radiol 2000;11(6):767–770."/>
          <p:cNvSpPr/>
          <p:nvPr/>
        </p:nvSpPr>
        <p:spPr>
          <a:xfrm>
            <a:off x="481713" y="5748006"/>
            <a:ext cx="442924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 Vasc Interv Radiol 2000;11(6):767–770.</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BPH Improves after embo"/>
          <p:cNvSpPr/>
          <p:nvPr>
            <p:ph type="title"/>
          </p:nvPr>
        </p:nvSpPr>
        <p:spPr>
          <a:prstGeom prst="rect">
            <a:avLst/>
          </a:prstGeom>
        </p:spPr>
        <p:txBody>
          <a:bodyPr/>
          <a:lstStyle/>
          <a:p>
            <a:pPr/>
            <a:r>
              <a:t>BPH Improves after embo</a:t>
            </a:r>
          </a:p>
        </p:txBody>
      </p:sp>
      <p:sp>
        <p:nvSpPr>
          <p:cNvPr id="190" name="76 yo Patient with BPH embolized for prostate bleeding…"/>
          <p:cNvSpPr/>
          <p:nvPr>
            <p:ph type="body" sz="half" idx="1"/>
          </p:nvPr>
        </p:nvSpPr>
        <p:spPr>
          <a:xfrm>
            <a:off x="457200" y="1543615"/>
            <a:ext cx="3006546" cy="5257801"/>
          </a:xfrm>
          <a:prstGeom prst="rect">
            <a:avLst/>
          </a:prstGeom>
        </p:spPr>
        <p:txBody>
          <a:bodyPr/>
          <a:lstStyle/>
          <a:p>
            <a:pPr/>
            <a:r>
              <a:t>76 yo Patient with BPH embolized for prostate bleeding</a:t>
            </a:r>
          </a:p>
          <a:p>
            <a:pPr/>
            <a:r>
              <a:t>Symptoms of BPH improve</a:t>
            </a:r>
          </a:p>
        </p:txBody>
      </p:sp>
      <p:pic>
        <p:nvPicPr>
          <p:cNvPr id="191" name="pasted-image.png" descr="pasted-image.png"/>
          <p:cNvPicPr>
            <a:picLocks noChangeAspect="1"/>
          </p:cNvPicPr>
          <p:nvPr/>
        </p:nvPicPr>
        <p:blipFill>
          <a:blip r:embed="rId2">
            <a:extLst/>
          </a:blip>
          <a:stretch>
            <a:fillRect/>
          </a:stretch>
        </p:blipFill>
        <p:spPr>
          <a:xfrm>
            <a:off x="3760082" y="1367528"/>
            <a:ext cx="5008874" cy="6686317"/>
          </a:xfrm>
          <a:prstGeom prst="rect">
            <a:avLst/>
          </a:prstGeom>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BPH Improves after Embo"/>
          <p:cNvSpPr/>
          <p:nvPr>
            <p:ph type="title"/>
          </p:nvPr>
        </p:nvSpPr>
        <p:spPr>
          <a:prstGeom prst="rect">
            <a:avLst/>
          </a:prstGeom>
        </p:spPr>
        <p:txBody>
          <a:bodyPr/>
          <a:lstStyle/>
          <a:p>
            <a:pPr/>
            <a:r>
              <a:t>BPH Improves after Embo</a:t>
            </a:r>
          </a:p>
        </p:txBody>
      </p:sp>
      <p:sp>
        <p:nvSpPr>
          <p:cNvPr id="194" name="Urinary symptoms score improved…"/>
          <p:cNvSpPr/>
          <p:nvPr>
            <p:ph type="body" idx="1"/>
          </p:nvPr>
        </p:nvSpPr>
        <p:spPr>
          <a:prstGeom prst="rect">
            <a:avLst/>
          </a:prstGeom>
        </p:spPr>
        <p:txBody>
          <a:bodyPr/>
          <a:lstStyle/>
          <a:p>
            <a:pPr/>
            <a:r>
              <a:t>Urinary symptoms score improved</a:t>
            </a:r>
          </a:p>
          <a:p>
            <a:pPr lvl="1"/>
            <a:r>
              <a:t> 24 before  embolization decreased to 15 after four days and 13 at five and 12 months</a:t>
            </a:r>
          </a:p>
          <a:p>
            <a:pPr/>
            <a:r>
              <a:t>Prostate volume decreased</a:t>
            </a:r>
          </a:p>
          <a:p>
            <a:pPr lvl="1"/>
            <a:r>
              <a:t> 305 mL before  embolization decreased to 190ml  at 12 months ( 40% decrease)</a:t>
            </a:r>
          </a:p>
          <a:p>
            <a:pPr/>
            <a:r>
              <a:t>PSA  decreased</a:t>
            </a:r>
          </a:p>
          <a:p>
            <a:pPr lvl="1"/>
            <a:r>
              <a:t> 40 ng/ml  before embolization to 5 ng/ml at five months ( 90% decrease)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Prostate Function"/>
          <p:cNvSpPr/>
          <p:nvPr>
            <p:ph type="title"/>
          </p:nvPr>
        </p:nvSpPr>
        <p:spPr>
          <a:prstGeom prst="rect">
            <a:avLst/>
          </a:prstGeom>
        </p:spPr>
        <p:txBody>
          <a:bodyPr/>
          <a:lstStyle/>
          <a:p>
            <a:pPr/>
            <a:r>
              <a:t>Prostate Function</a:t>
            </a:r>
          </a:p>
        </p:txBody>
      </p:sp>
      <p:sp>
        <p:nvSpPr>
          <p:cNvPr id="62" name="Secrete fluid that constitutes 30% of semen volume…"/>
          <p:cNvSpPr/>
          <p:nvPr>
            <p:ph type="body" idx="1"/>
          </p:nvPr>
        </p:nvSpPr>
        <p:spPr>
          <a:prstGeom prst="rect">
            <a:avLst/>
          </a:prstGeom>
        </p:spPr>
        <p:txBody>
          <a:bodyPr/>
          <a:lstStyle/>
          <a:p>
            <a:pPr/>
            <a:r>
              <a:t>Secrete fluid that constitutes 30% of semen volume</a:t>
            </a:r>
          </a:p>
          <a:p>
            <a:pPr/>
            <a:r>
              <a:t>Prostate secretions protect sperm</a:t>
            </a:r>
          </a:p>
          <a:p>
            <a:pPr/>
            <a:r>
              <a:t>Contains smooth muscle </a:t>
            </a:r>
          </a:p>
          <a:p>
            <a:pPr lvl="1"/>
            <a:r>
              <a:t>Helps expel semen during ejaculation</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Animal Experiments"/>
          <p:cNvSpPr/>
          <p:nvPr>
            <p:ph type="title"/>
          </p:nvPr>
        </p:nvSpPr>
        <p:spPr>
          <a:prstGeom prst="rect">
            <a:avLst/>
          </a:prstGeom>
        </p:spPr>
        <p:txBody>
          <a:bodyPr/>
          <a:lstStyle/>
          <a:p>
            <a:pPr/>
            <a:r>
              <a:t>Animal Experiments</a:t>
            </a:r>
          </a:p>
        </p:txBody>
      </p:sp>
      <p:sp>
        <p:nvSpPr>
          <p:cNvPr id="197" name="Dogs were given hormones to induce prostate hypertrophy*…"/>
          <p:cNvSpPr/>
          <p:nvPr>
            <p:ph type="body" idx="1"/>
          </p:nvPr>
        </p:nvSpPr>
        <p:spPr>
          <a:prstGeom prst="rect">
            <a:avLst/>
          </a:prstGeom>
        </p:spPr>
        <p:txBody>
          <a:bodyPr/>
          <a:lstStyle/>
          <a:p>
            <a:pPr/>
            <a:r>
              <a:t>Dogs were given hormones to induce prostate hypertrophy*</a:t>
            </a:r>
          </a:p>
          <a:p>
            <a:pPr/>
            <a:r>
              <a:t>Half of the dogs were embolized</a:t>
            </a:r>
          </a:p>
          <a:p>
            <a:pPr/>
            <a:r>
              <a:t>Embolized dogs prostates shrank</a:t>
            </a:r>
          </a:p>
          <a:p>
            <a:pPr/>
            <a:r>
              <a:t>Histologically</a:t>
            </a:r>
          </a:p>
          <a:p>
            <a:pPr lvl="1"/>
            <a:r>
              <a:t>Gland atrophy, fibrosis,  inflammatory cell infiltration</a:t>
            </a:r>
          </a:p>
        </p:txBody>
      </p:sp>
      <p:sp>
        <p:nvSpPr>
          <p:cNvPr id="198" name="*J Vasc Interv Radiol 2009; 20:384–390"/>
          <p:cNvSpPr/>
          <p:nvPr/>
        </p:nvSpPr>
        <p:spPr>
          <a:xfrm>
            <a:off x="481713" y="5837631"/>
            <a:ext cx="4166715"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 Vasc Interv Radiol 2009; 20:384–390</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Animal Experiments"/>
          <p:cNvSpPr/>
          <p:nvPr>
            <p:ph type="title"/>
          </p:nvPr>
        </p:nvSpPr>
        <p:spPr>
          <a:prstGeom prst="rect">
            <a:avLst/>
          </a:prstGeom>
        </p:spPr>
        <p:txBody>
          <a:bodyPr/>
          <a:lstStyle/>
          <a:p>
            <a:pPr/>
            <a:r>
              <a:t>Animal Experiments</a:t>
            </a:r>
          </a:p>
        </p:txBody>
      </p:sp>
      <p:sp>
        <p:nvSpPr>
          <p:cNvPr id="201" name="1/2 of the pigs underwent prostate embo*…"/>
          <p:cNvSpPr/>
          <p:nvPr>
            <p:ph type="body" idx="1"/>
          </p:nvPr>
        </p:nvSpPr>
        <p:spPr>
          <a:xfrm>
            <a:off x="457200" y="1600200"/>
            <a:ext cx="8517768" cy="5257800"/>
          </a:xfrm>
          <a:prstGeom prst="rect">
            <a:avLst/>
          </a:prstGeom>
        </p:spPr>
        <p:txBody>
          <a:bodyPr/>
          <a:lstStyle/>
          <a:p>
            <a:pPr/>
            <a:r>
              <a:t>1/2 of the pigs underwent prostate embo*</a:t>
            </a:r>
          </a:p>
          <a:p>
            <a:pPr/>
            <a:r>
              <a:t>Embolized prostates decreased in volume</a:t>
            </a:r>
          </a:p>
          <a:p>
            <a:pPr/>
            <a:r>
              <a:t>Histologic evaluation </a:t>
            </a:r>
          </a:p>
          <a:p>
            <a:pPr lvl="1"/>
            <a:r>
              <a:t>Fibrosis and gland atrophy</a:t>
            </a:r>
          </a:p>
          <a:p>
            <a:pPr/>
            <a:r>
              <a:t>Pigs were evaluated for sexual function after embolization</a:t>
            </a:r>
          </a:p>
          <a:p>
            <a:pPr lvl="1"/>
            <a:r>
              <a:t>No difference between groups i.e., no change in sexual function after embolization</a:t>
            </a:r>
          </a:p>
        </p:txBody>
      </p:sp>
      <p:sp>
        <p:nvSpPr>
          <p:cNvPr id="202" name="*Radiology 2008: 246:783-789"/>
          <p:cNvSpPr/>
          <p:nvPr/>
        </p:nvSpPr>
        <p:spPr>
          <a:xfrm>
            <a:off x="631088" y="5942194"/>
            <a:ext cx="3243497"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*Radiology 2008: 246:783-789</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Embolic agents"/>
          <p:cNvSpPr/>
          <p:nvPr>
            <p:ph type="title"/>
          </p:nvPr>
        </p:nvSpPr>
        <p:spPr>
          <a:prstGeom prst="rect">
            <a:avLst/>
          </a:prstGeom>
        </p:spPr>
        <p:txBody>
          <a:bodyPr/>
          <a:lstStyle/>
          <a:p>
            <a:pPr/>
            <a:r>
              <a:t>Embolic agents</a:t>
            </a:r>
          </a:p>
        </p:txBody>
      </p:sp>
      <p:sp>
        <p:nvSpPr>
          <p:cNvPr id="205" name="Polyvinyl alcohol particles 200um…"/>
          <p:cNvSpPr/>
          <p:nvPr>
            <p:ph type="body" idx="1"/>
          </p:nvPr>
        </p:nvSpPr>
        <p:spPr>
          <a:prstGeom prst="rect">
            <a:avLst/>
          </a:prstGeom>
        </p:spPr>
        <p:txBody>
          <a:bodyPr/>
          <a:lstStyle/>
          <a:p>
            <a:pPr/>
            <a:r>
              <a:t>Polyvinyl alcohol particles 200um</a:t>
            </a:r>
          </a:p>
          <a:p>
            <a:pPr lvl="1"/>
            <a:r>
              <a:t>Old school non-spherical</a:t>
            </a:r>
          </a:p>
          <a:p>
            <a:pPr lvl="1"/>
            <a:r>
              <a:t>Pisco et al</a:t>
            </a:r>
          </a:p>
          <a:p>
            <a:pPr/>
            <a:r>
              <a:t>Embospheres </a:t>
            </a:r>
          </a:p>
          <a:p>
            <a:pPr lvl="1"/>
            <a:r>
              <a:t>Tris-acryl gelatin microspheres 300-500 um (Embospheres, Angiodymanics)</a:t>
            </a:r>
          </a:p>
          <a:p>
            <a:pPr lvl="1"/>
            <a:r>
              <a:t>Carnevale et al</a:t>
            </a:r>
          </a:p>
          <a:p>
            <a:pPr/>
            <a:r>
              <a:t>Embozene</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Embolic agents"/>
          <p:cNvSpPr/>
          <p:nvPr>
            <p:ph type="title"/>
          </p:nvPr>
        </p:nvSpPr>
        <p:spPr>
          <a:prstGeom prst="rect">
            <a:avLst/>
          </a:prstGeom>
        </p:spPr>
        <p:txBody>
          <a:bodyPr/>
          <a:lstStyle/>
          <a:p>
            <a:pPr/>
            <a:r>
              <a:t>Embolic agents</a:t>
            </a:r>
          </a:p>
        </p:txBody>
      </p:sp>
      <p:sp>
        <p:nvSpPr>
          <p:cNvPr id="210" name="Embozene® Microspheres…"/>
          <p:cNvSpPr/>
          <p:nvPr>
            <p:ph type="body" idx="1"/>
          </p:nvPr>
        </p:nvSpPr>
        <p:spPr>
          <a:xfrm>
            <a:off x="457200" y="1600200"/>
            <a:ext cx="4874270" cy="5257800"/>
          </a:xfrm>
          <a:prstGeom prst="rect">
            <a:avLst/>
          </a:prstGeom>
        </p:spPr>
        <p:txBody>
          <a:bodyPr/>
          <a:lstStyle/>
          <a:p>
            <a:pPr/>
            <a:r>
              <a:t>Embozene® Microspheres </a:t>
            </a:r>
          </a:p>
          <a:p>
            <a:pPr lvl="1"/>
            <a:r>
              <a:t>Spherical, tightly calibrated, biocompatible, non-resorbable, hydrogel beads coated with an inorganic perfluorinated polymer (Polyzene®-F) coating</a:t>
            </a:r>
          </a:p>
        </p:txBody>
      </p:sp>
      <p:pic>
        <p:nvPicPr>
          <p:cNvPr id="211" name="pasted-image.png" descr="pasted-image.png"/>
          <p:cNvPicPr>
            <a:picLocks noChangeAspect="1"/>
          </p:cNvPicPr>
          <p:nvPr/>
        </p:nvPicPr>
        <p:blipFill>
          <a:blip r:embed="rId2">
            <a:extLst/>
          </a:blip>
          <a:stretch>
            <a:fillRect/>
          </a:stretch>
        </p:blipFill>
        <p:spPr>
          <a:xfrm>
            <a:off x="5473896" y="1594094"/>
            <a:ext cx="3567941" cy="4541014"/>
          </a:xfrm>
          <a:prstGeom prst="rect">
            <a:avLst/>
          </a:prstGeom>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Outcome Measures"/>
          <p:cNvSpPr/>
          <p:nvPr>
            <p:ph type="title"/>
          </p:nvPr>
        </p:nvSpPr>
        <p:spPr>
          <a:prstGeom prst="rect">
            <a:avLst/>
          </a:prstGeom>
        </p:spPr>
        <p:txBody>
          <a:bodyPr/>
          <a:lstStyle/>
          <a:p>
            <a:pPr/>
            <a:r>
              <a:t>Outcome Measures</a:t>
            </a:r>
          </a:p>
        </p:txBody>
      </p:sp>
      <p:sp>
        <p:nvSpPr>
          <p:cNvPr id="214" name="Prostatism &gt; LUTS &gt; IPSS &amp; QOL scores…"/>
          <p:cNvSpPr/>
          <p:nvPr>
            <p:ph type="body" idx="1"/>
          </p:nvPr>
        </p:nvSpPr>
        <p:spPr>
          <a:prstGeom prst="rect">
            <a:avLst/>
          </a:prstGeom>
        </p:spPr>
        <p:txBody>
          <a:bodyPr/>
          <a:lstStyle/>
          <a:p>
            <a:pPr/>
            <a:r>
              <a:t>Prostatism &gt; LUTS &gt; IPSS &amp; QOL scores</a:t>
            </a:r>
          </a:p>
          <a:p>
            <a:pPr/>
            <a:r>
              <a:t>Change in erectile function</a:t>
            </a:r>
          </a:p>
          <a:p>
            <a:pPr lvl="1"/>
            <a:r>
              <a:t>International Index of Erectile Function (IIEF-5)</a:t>
            </a:r>
          </a:p>
          <a:p>
            <a:pPr/>
            <a:r>
              <a:t>BOO &gt; Q max &amp; PVR</a:t>
            </a:r>
          </a:p>
          <a:p>
            <a:pPr/>
            <a:r>
              <a:t>Prostate volume</a:t>
            </a:r>
          </a:p>
          <a:p>
            <a:pPr/>
            <a:r>
              <a:t>PSA reflects prostate volume</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IPSS"/>
          <p:cNvSpPr/>
          <p:nvPr>
            <p:ph type="title"/>
          </p:nvPr>
        </p:nvSpPr>
        <p:spPr>
          <a:prstGeom prst="rect">
            <a:avLst/>
          </a:prstGeom>
        </p:spPr>
        <p:txBody>
          <a:bodyPr/>
          <a:lstStyle/>
          <a:p>
            <a:pPr/>
            <a:r>
              <a:t>IPSS</a:t>
            </a:r>
          </a:p>
        </p:txBody>
      </p:sp>
      <p:sp>
        <p:nvSpPr>
          <p:cNvPr id="217" name="Seven symptom categories…"/>
          <p:cNvSpPr/>
          <p:nvPr>
            <p:ph type="body" idx="1"/>
          </p:nvPr>
        </p:nvSpPr>
        <p:spPr>
          <a:prstGeom prst="rect">
            <a:avLst/>
          </a:prstGeom>
        </p:spPr>
        <p:txBody>
          <a:bodyPr/>
          <a:lstStyle/>
          <a:p>
            <a:pPr/>
            <a:r>
              <a:t>Seven symptom categories</a:t>
            </a:r>
          </a:p>
          <a:p>
            <a:pPr lvl="1"/>
            <a:r>
              <a:t>hesitancy </a:t>
            </a:r>
          </a:p>
          <a:p>
            <a:pPr lvl="1"/>
            <a:r>
              <a:t>decreased urinary stream</a:t>
            </a:r>
          </a:p>
          <a:p>
            <a:pPr lvl="1"/>
            <a:r>
              <a:t>intermittency</a:t>
            </a:r>
          </a:p>
          <a:p>
            <a:pPr lvl="1"/>
            <a:r>
              <a:t>sensation of incomplete emptying </a:t>
            </a:r>
          </a:p>
          <a:p>
            <a:pPr lvl="1"/>
            <a:r>
              <a:t>nocturia</a:t>
            </a:r>
          </a:p>
          <a:p>
            <a:pPr lvl="1"/>
            <a:r>
              <a:t>frequency</a:t>
            </a:r>
          </a:p>
          <a:p>
            <a:pPr lvl="1"/>
            <a:r>
              <a:t>urgency</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IPSS"/>
          <p:cNvSpPr/>
          <p:nvPr>
            <p:ph type="title"/>
          </p:nvPr>
        </p:nvSpPr>
        <p:spPr>
          <a:prstGeom prst="rect">
            <a:avLst/>
          </a:prstGeom>
        </p:spPr>
        <p:txBody>
          <a:bodyPr/>
          <a:lstStyle/>
          <a:p>
            <a:pPr/>
            <a:r>
              <a:t>IPSS</a:t>
            </a:r>
          </a:p>
        </p:txBody>
      </p:sp>
      <p:sp>
        <p:nvSpPr>
          <p:cNvPr id="222" name="Seven symptom categories…"/>
          <p:cNvSpPr/>
          <p:nvPr>
            <p:ph type="body" idx="1"/>
          </p:nvPr>
        </p:nvSpPr>
        <p:spPr>
          <a:prstGeom prst="rect">
            <a:avLst/>
          </a:prstGeom>
        </p:spPr>
        <p:txBody>
          <a:bodyPr/>
          <a:lstStyle/>
          <a:p>
            <a:pPr/>
            <a:r>
              <a:t>Seven symptom categories</a:t>
            </a:r>
          </a:p>
          <a:p>
            <a:pPr lvl="1">
              <a:buChar char="•"/>
            </a:pPr>
            <a:r>
              <a:t>0 - 5 points per category</a:t>
            </a:r>
          </a:p>
          <a:p>
            <a:pPr marL="340677" indent="-300037">
              <a:defRPr sz="2800"/>
            </a:pPr>
            <a:r>
              <a:t>0-7 mild</a:t>
            </a:r>
          </a:p>
          <a:p>
            <a:pPr marL="340677" indent="-300037">
              <a:defRPr sz="2800"/>
            </a:pPr>
            <a:r>
              <a:t>8-19 moderate</a:t>
            </a:r>
          </a:p>
          <a:p>
            <a:pPr marL="340677" indent="-300037">
              <a:defRPr sz="2800"/>
            </a:pPr>
            <a:r>
              <a:t>20-35 severe</a:t>
            </a:r>
          </a:p>
          <a:p>
            <a:pPr marL="340677" indent="-300037">
              <a:defRPr sz="2800"/>
            </a:pPr>
          </a:p>
          <a:p>
            <a:pPr marL="340677" indent="-300037">
              <a:defRPr sz="2800"/>
            </a:pPr>
            <a:r>
              <a:t>Quality of Life (QOL) score 0-6</a:t>
            </a:r>
          </a:p>
          <a:p>
            <a:pPr lvl="1"/>
            <a:r>
              <a:t>How would it feel to spend rest of your life like this &gt; 0 delighted to 6 terrible</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Complications"/>
          <p:cNvSpPr/>
          <p:nvPr>
            <p:ph type="title"/>
          </p:nvPr>
        </p:nvSpPr>
        <p:spPr>
          <a:prstGeom prst="rect">
            <a:avLst/>
          </a:prstGeom>
        </p:spPr>
        <p:txBody>
          <a:bodyPr/>
          <a:lstStyle/>
          <a:p>
            <a:pPr/>
            <a:r>
              <a:t>Complications</a:t>
            </a:r>
          </a:p>
        </p:txBody>
      </p:sp>
      <p:sp>
        <p:nvSpPr>
          <p:cNvPr id="227" name="Post procedure pain…"/>
          <p:cNvSpPr/>
          <p:nvPr>
            <p:ph type="body" idx="1"/>
          </p:nvPr>
        </p:nvSpPr>
        <p:spPr>
          <a:prstGeom prst="rect">
            <a:avLst/>
          </a:prstGeom>
        </p:spPr>
        <p:txBody>
          <a:bodyPr/>
          <a:lstStyle/>
          <a:p>
            <a:pPr/>
            <a:r>
              <a:t>Post procedure pain</a:t>
            </a:r>
          </a:p>
          <a:p>
            <a:pPr/>
            <a:r>
              <a:t>Non target embolization </a:t>
            </a:r>
          </a:p>
          <a:p>
            <a:pPr lvl="1"/>
            <a:r>
              <a:t>Colon</a:t>
            </a:r>
          </a:p>
          <a:p>
            <a:pPr lvl="1"/>
            <a:r>
              <a:t>Bladder</a:t>
            </a:r>
          </a:p>
          <a:p>
            <a:pPr/>
            <a:r>
              <a:t>Radiation injury</a:t>
            </a:r>
          </a:p>
          <a:p>
            <a:pPr lvl="1"/>
            <a:r>
              <a:t>Non reported so far</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Complication"/>
          <p:cNvSpPr/>
          <p:nvPr>
            <p:ph type="title"/>
          </p:nvPr>
        </p:nvSpPr>
        <p:spPr>
          <a:prstGeom prst="rect">
            <a:avLst/>
          </a:prstGeom>
        </p:spPr>
        <p:txBody>
          <a:bodyPr/>
          <a:lstStyle/>
          <a:p>
            <a:pPr/>
            <a:r>
              <a:t>Complication</a:t>
            </a:r>
          </a:p>
        </p:txBody>
      </p:sp>
      <p:sp>
        <p:nvSpPr>
          <p:cNvPr id="230" name="Post embolization pain…"/>
          <p:cNvSpPr/>
          <p:nvPr>
            <p:ph type="body" idx="1"/>
          </p:nvPr>
        </p:nvSpPr>
        <p:spPr>
          <a:prstGeom prst="rect">
            <a:avLst/>
          </a:prstGeom>
        </p:spPr>
        <p:txBody>
          <a:bodyPr/>
          <a:lstStyle/>
          <a:p>
            <a:pPr/>
            <a:r>
              <a:t>Post embolization pain</a:t>
            </a:r>
          </a:p>
          <a:p>
            <a:pPr/>
            <a:r>
              <a:t>Bagla </a:t>
            </a:r>
          </a:p>
          <a:p>
            <a:pPr lvl="1"/>
            <a:r>
              <a:t>No pain after PAE</a:t>
            </a:r>
          </a:p>
          <a:p>
            <a:pPr/>
            <a:r>
              <a:t>Carnavale</a:t>
            </a:r>
          </a:p>
          <a:p>
            <a:pPr lvl="1"/>
            <a:r>
              <a:t>Mild burning in urethra &amp; retro-pubic area</a:t>
            </a:r>
          </a:p>
          <a:p>
            <a:pPr lvl="1"/>
            <a:r>
              <a:t>Responded to non-opiate non-steroidal anti-inflammatory medications</a:t>
            </a:r>
          </a:p>
          <a:p>
            <a:pPr lvl="1"/>
            <a:r>
              <a:t>Resolved within first week</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Complication"/>
          <p:cNvSpPr/>
          <p:nvPr>
            <p:ph type="title"/>
          </p:nvPr>
        </p:nvSpPr>
        <p:spPr>
          <a:prstGeom prst="rect">
            <a:avLst/>
          </a:prstGeom>
        </p:spPr>
        <p:txBody>
          <a:bodyPr/>
          <a:lstStyle/>
          <a:p>
            <a:pPr/>
            <a:r>
              <a:t>Complication</a:t>
            </a:r>
          </a:p>
        </p:txBody>
      </p:sp>
      <p:sp>
        <p:nvSpPr>
          <p:cNvPr id="233" name="Bladder ischemia…"/>
          <p:cNvSpPr/>
          <p:nvPr>
            <p:ph type="body" idx="1"/>
          </p:nvPr>
        </p:nvSpPr>
        <p:spPr>
          <a:prstGeom prst="rect">
            <a:avLst/>
          </a:prstGeom>
        </p:spPr>
        <p:txBody>
          <a:bodyPr/>
          <a:lstStyle/>
          <a:p>
            <a:pPr/>
            <a:r>
              <a:t>Bladder ischemia</a:t>
            </a:r>
          </a:p>
          <a:p>
            <a:pPr lvl="1"/>
            <a:r>
              <a:t>One patient developed pain during PAE</a:t>
            </a:r>
          </a:p>
          <a:p>
            <a:pPr lvl="2"/>
            <a:r>
              <a:t>He required surgical removal of ischemic are of bladder*</a:t>
            </a:r>
          </a:p>
          <a:p>
            <a:pPr lvl="1"/>
            <a:r>
              <a:t>One patient developed hematuria after PAE</a:t>
            </a:r>
          </a:p>
          <a:p>
            <a:pPr lvl="2"/>
            <a:r>
              <a:t>MRI demonstrated region of hypo perfusion of bladder</a:t>
            </a:r>
          </a:p>
          <a:p>
            <a:pPr lvl="2"/>
            <a:r>
              <a:t>Reperfusion seen of 3 month MRI</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Prostate Structure"/>
          <p:cNvSpPr/>
          <p:nvPr>
            <p:ph type="title"/>
          </p:nvPr>
        </p:nvSpPr>
        <p:spPr>
          <a:prstGeom prst="rect">
            <a:avLst/>
          </a:prstGeom>
        </p:spPr>
        <p:txBody>
          <a:bodyPr/>
          <a:lstStyle/>
          <a:p>
            <a:pPr/>
            <a:r>
              <a:t>Prostate Structure</a:t>
            </a:r>
          </a:p>
        </p:txBody>
      </p:sp>
      <p:sp>
        <p:nvSpPr>
          <p:cNvPr id="67" name="In healthy state &gt; Walnut…"/>
          <p:cNvSpPr/>
          <p:nvPr>
            <p:ph type="body" sz="half" idx="1"/>
          </p:nvPr>
        </p:nvSpPr>
        <p:spPr>
          <a:xfrm>
            <a:off x="457200" y="1600200"/>
            <a:ext cx="4462618" cy="5257800"/>
          </a:xfrm>
          <a:prstGeom prst="rect">
            <a:avLst/>
          </a:prstGeom>
        </p:spPr>
        <p:txBody>
          <a:bodyPr/>
          <a:lstStyle/>
          <a:p>
            <a:pPr/>
            <a:r>
              <a:t>In healthy state &gt; Walnut</a:t>
            </a:r>
          </a:p>
          <a:p>
            <a:pPr/>
            <a:r>
              <a:t>11 grams &gt; 7-11 grams</a:t>
            </a:r>
          </a:p>
          <a:p>
            <a:pPr/>
            <a:r>
              <a:t>Just below the bladder</a:t>
            </a:r>
          </a:p>
          <a:p>
            <a:pPr/>
            <a:r>
              <a:t>Surrounds urethra</a:t>
            </a:r>
          </a:p>
          <a:p>
            <a:pPr/>
            <a:r>
              <a:t>Can be felt during a rectal exam</a:t>
            </a:r>
          </a:p>
        </p:txBody>
      </p:sp>
      <p:pic>
        <p:nvPicPr>
          <p:cNvPr id="68" name="pasted-image.png" descr="pasted-image.png"/>
          <p:cNvPicPr>
            <a:picLocks noChangeAspect="1"/>
          </p:cNvPicPr>
          <p:nvPr/>
        </p:nvPicPr>
        <p:blipFill>
          <a:blip r:embed="rId3">
            <a:extLst/>
          </a:blip>
          <a:stretch>
            <a:fillRect/>
          </a:stretch>
        </p:blipFill>
        <p:spPr>
          <a:xfrm>
            <a:off x="5164601" y="1688751"/>
            <a:ext cx="3978443" cy="3997850"/>
          </a:xfrm>
          <a:prstGeom prst="rect">
            <a:avLst/>
          </a:prstGeom>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Complication"/>
          <p:cNvSpPr/>
          <p:nvPr>
            <p:ph type="title"/>
          </p:nvPr>
        </p:nvSpPr>
        <p:spPr>
          <a:prstGeom prst="rect">
            <a:avLst/>
          </a:prstGeom>
        </p:spPr>
        <p:txBody>
          <a:bodyPr/>
          <a:lstStyle/>
          <a:p>
            <a:pPr/>
            <a:r>
              <a:t>Complication</a:t>
            </a:r>
          </a:p>
        </p:txBody>
      </p:sp>
      <p:sp>
        <p:nvSpPr>
          <p:cNvPr id="236" name="Colon ischemia…"/>
          <p:cNvSpPr/>
          <p:nvPr>
            <p:ph type="body" idx="1"/>
          </p:nvPr>
        </p:nvSpPr>
        <p:spPr>
          <a:prstGeom prst="rect">
            <a:avLst/>
          </a:prstGeom>
        </p:spPr>
        <p:txBody>
          <a:bodyPr/>
          <a:lstStyle/>
          <a:p>
            <a:pPr/>
            <a:r>
              <a:t>Colon ischemia</a:t>
            </a:r>
          </a:p>
          <a:p>
            <a:pPr/>
            <a:r>
              <a:t>Rectal bleeding and /or diarrhea post UAE</a:t>
            </a:r>
          </a:p>
          <a:p>
            <a:pPr lvl="1"/>
            <a:r>
              <a:t>Symptoms resolve by third post embo day</a:t>
            </a:r>
          </a:p>
          <a:p>
            <a:pPr/>
            <a:r>
              <a:t>Colonoscopy day 4 demonstrated rectal ulcers</a:t>
            </a:r>
          </a:p>
          <a:p>
            <a:pPr/>
            <a:r>
              <a:t>Repeat colonoscopy day 16 </a:t>
            </a:r>
          </a:p>
          <a:p>
            <a:pPr lvl="1"/>
            <a:r>
              <a:t>Ulcers disappeared without treatment</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Complication"/>
          <p:cNvSpPr/>
          <p:nvPr>
            <p:ph type="title"/>
          </p:nvPr>
        </p:nvSpPr>
        <p:spPr>
          <a:prstGeom prst="rect">
            <a:avLst/>
          </a:prstGeom>
        </p:spPr>
        <p:txBody>
          <a:bodyPr/>
          <a:lstStyle/>
          <a:p>
            <a:pPr/>
            <a:r>
              <a:t>Complication</a:t>
            </a:r>
          </a:p>
        </p:txBody>
      </p:sp>
      <p:sp>
        <p:nvSpPr>
          <p:cNvPr id="239" name="Radiation injury…"/>
          <p:cNvSpPr/>
          <p:nvPr>
            <p:ph type="body" idx="1"/>
          </p:nvPr>
        </p:nvSpPr>
        <p:spPr>
          <a:prstGeom prst="rect">
            <a:avLst/>
          </a:prstGeom>
        </p:spPr>
        <p:txBody>
          <a:bodyPr/>
          <a:lstStyle/>
          <a:p>
            <a:pPr/>
            <a:r>
              <a:t>Radiation injury</a:t>
            </a:r>
          </a:p>
          <a:p>
            <a:pPr/>
            <a:r>
              <a:t>Average fluoro times 85 minutes</a:t>
            </a:r>
          </a:p>
          <a:p>
            <a:pPr lvl="1"/>
            <a:r>
              <a:t>No serious skin injuries </a:t>
            </a:r>
          </a:p>
          <a:p>
            <a:pPr lvl="1"/>
            <a:r>
              <a:t>One year follow up</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Prostate Embolization"/>
          <p:cNvSpPr/>
          <p:nvPr>
            <p:ph type="title"/>
          </p:nvPr>
        </p:nvSpPr>
        <p:spPr>
          <a:prstGeom prst="rect">
            <a:avLst/>
          </a:prstGeom>
        </p:spPr>
        <p:txBody>
          <a:bodyPr/>
          <a:lstStyle/>
          <a:p>
            <a:pPr/>
            <a:r>
              <a:t>Prostate Embolization</a:t>
            </a:r>
          </a:p>
        </p:txBody>
      </p:sp>
      <p:sp>
        <p:nvSpPr>
          <p:cNvPr id="242" name="Extended overnight observation basis…"/>
          <p:cNvSpPr/>
          <p:nvPr>
            <p:ph type="body" idx="1"/>
          </p:nvPr>
        </p:nvSpPr>
        <p:spPr>
          <a:prstGeom prst="rect">
            <a:avLst/>
          </a:prstGeom>
        </p:spPr>
        <p:txBody>
          <a:bodyPr/>
          <a:lstStyle/>
          <a:p>
            <a:pPr/>
            <a:r>
              <a:t>Extended overnight observation basis</a:t>
            </a:r>
          </a:p>
          <a:p>
            <a:pPr/>
            <a:r>
              <a:t>Pre procedure</a:t>
            </a:r>
          </a:p>
          <a:p>
            <a:pPr lvl="1"/>
            <a:r>
              <a:t>Non-steroidal anti-inflammatory medication</a:t>
            </a:r>
          </a:p>
          <a:p>
            <a:pPr lvl="1"/>
            <a:r>
              <a:t>Anti-emetics</a:t>
            </a:r>
          </a:p>
          <a:p>
            <a:pPr lvl="1"/>
            <a:r>
              <a:t>Antibiotics</a:t>
            </a:r>
          </a:p>
          <a:p>
            <a:pPr/>
            <a:r>
              <a:t>Intravenous moderate conscious sedation and local anesthesia</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Prostate Embolization"/>
          <p:cNvSpPr/>
          <p:nvPr>
            <p:ph type="title"/>
          </p:nvPr>
        </p:nvSpPr>
        <p:spPr>
          <a:prstGeom prst="rect">
            <a:avLst/>
          </a:prstGeom>
        </p:spPr>
        <p:txBody>
          <a:bodyPr/>
          <a:lstStyle/>
          <a:p>
            <a:pPr/>
            <a:r>
              <a:t>Prostate Embolization</a:t>
            </a:r>
          </a:p>
        </p:txBody>
      </p:sp>
      <p:sp>
        <p:nvSpPr>
          <p:cNvPr id="245" name="Femoral artery access…"/>
          <p:cNvSpPr/>
          <p:nvPr>
            <p:ph type="body" idx="1"/>
          </p:nvPr>
        </p:nvSpPr>
        <p:spPr>
          <a:prstGeom prst="rect">
            <a:avLst/>
          </a:prstGeom>
        </p:spPr>
        <p:txBody>
          <a:bodyPr/>
          <a:lstStyle/>
          <a:p>
            <a:pPr/>
            <a:r>
              <a:t>Femoral artery access </a:t>
            </a:r>
          </a:p>
          <a:p>
            <a:pPr/>
            <a:r>
              <a:t>Selective catheterization of the bilateral internal iliac arteries</a:t>
            </a:r>
          </a:p>
          <a:p>
            <a:pPr/>
            <a:r>
              <a:t>Super selective catheterization of the prostatic arteries</a:t>
            </a:r>
          </a:p>
          <a:p>
            <a:pPr/>
            <a:r>
              <a:t>Angiography to verify location of prostate</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Prostate Embolization"/>
          <p:cNvSpPr/>
          <p:nvPr>
            <p:ph type="title"/>
          </p:nvPr>
        </p:nvSpPr>
        <p:spPr>
          <a:prstGeom prst="rect">
            <a:avLst/>
          </a:prstGeom>
        </p:spPr>
        <p:txBody>
          <a:bodyPr/>
          <a:lstStyle/>
          <a:p>
            <a:pPr/>
            <a:r>
              <a:t>Prostate Embolization</a:t>
            </a:r>
          </a:p>
        </p:txBody>
      </p:sp>
      <p:sp>
        <p:nvSpPr>
          <p:cNvPr id="248" name="Prostate arteries anatomy*…"/>
          <p:cNvSpPr/>
          <p:nvPr>
            <p:ph type="body" idx="1"/>
          </p:nvPr>
        </p:nvSpPr>
        <p:spPr>
          <a:xfrm>
            <a:off x="457200" y="1436914"/>
            <a:ext cx="8229600" cy="5257801"/>
          </a:xfrm>
          <a:prstGeom prst="rect">
            <a:avLst/>
          </a:prstGeom>
        </p:spPr>
        <p:txBody>
          <a:bodyPr/>
          <a:lstStyle/>
          <a:p>
            <a:pPr/>
            <a:r>
              <a:t>Prostate arteries anatomy*</a:t>
            </a:r>
          </a:p>
          <a:p>
            <a:pPr/>
            <a:r>
              <a:t>Single PA in 57% of sides, 43% had two PAs</a:t>
            </a:r>
          </a:p>
        </p:txBody>
      </p:sp>
      <p:pic>
        <p:nvPicPr>
          <p:cNvPr id="249" name="pasted-image.png" descr="pasted-image.png"/>
          <p:cNvPicPr>
            <a:picLocks noChangeAspect="1"/>
          </p:cNvPicPr>
          <p:nvPr/>
        </p:nvPicPr>
        <p:blipFill>
          <a:blip r:embed="rId2">
            <a:extLst/>
          </a:blip>
          <a:stretch>
            <a:fillRect/>
          </a:stretch>
        </p:blipFill>
        <p:spPr>
          <a:xfrm>
            <a:off x="793374" y="2992013"/>
            <a:ext cx="7557252" cy="3496640"/>
          </a:xfrm>
          <a:prstGeom prst="rect">
            <a:avLst/>
          </a:prstGeom>
        </p:spPr>
      </p:pic>
      <p:sp>
        <p:nvSpPr>
          <p:cNvPr id="250" name="*J Vasc Interv Radiol 2012; 23:1403–1415"/>
          <p:cNvSpPr/>
          <p:nvPr/>
        </p:nvSpPr>
        <p:spPr>
          <a:xfrm>
            <a:off x="573744" y="6482450"/>
            <a:ext cx="442098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*J Vasc Interv Radiol 2012; 23:1403–1415</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Prostate Embolization"/>
          <p:cNvSpPr/>
          <p:nvPr>
            <p:ph type="title"/>
          </p:nvPr>
        </p:nvSpPr>
        <p:spPr>
          <a:prstGeom prst="rect">
            <a:avLst/>
          </a:prstGeom>
        </p:spPr>
        <p:txBody>
          <a:bodyPr/>
          <a:lstStyle/>
          <a:p>
            <a:pPr/>
            <a:r>
              <a:t>Prostate Embolization</a:t>
            </a:r>
          </a:p>
        </p:txBody>
      </p:sp>
      <p:sp>
        <p:nvSpPr>
          <p:cNvPr id="253" name="Prostate artery can arise from*…"/>
          <p:cNvSpPr/>
          <p:nvPr>
            <p:ph type="body" idx="1"/>
          </p:nvPr>
        </p:nvSpPr>
        <p:spPr>
          <a:xfrm>
            <a:off x="198832" y="1250315"/>
            <a:ext cx="8746336" cy="5257801"/>
          </a:xfrm>
          <a:prstGeom prst="rect">
            <a:avLst/>
          </a:prstGeom>
        </p:spPr>
        <p:txBody>
          <a:bodyPr/>
          <a:lstStyle/>
          <a:p>
            <a:pPr/>
            <a:r>
              <a:t>Prostate artery can arise from*</a:t>
            </a:r>
          </a:p>
          <a:p>
            <a:pPr lvl="1"/>
            <a:r>
              <a:t>Internal pudendal artery 73 (34.1)</a:t>
            </a:r>
          </a:p>
          <a:p>
            <a:pPr lvl="1"/>
            <a:r>
              <a:t>Superior vesical artery 43 (20.1)</a:t>
            </a:r>
          </a:p>
          <a:p>
            <a:pPr lvl="1"/>
            <a:r>
              <a:t>Anterior common gluteal-pudendal trunk 38 (17.8)</a:t>
            </a:r>
          </a:p>
          <a:p>
            <a:pPr lvl="1"/>
            <a:r>
              <a:t>Obturator artery 27 (12.6)</a:t>
            </a:r>
          </a:p>
          <a:p>
            <a:pPr lvl="1"/>
            <a:r>
              <a:t>Prostatorectal trunk 18 (8.4)</a:t>
            </a:r>
          </a:p>
          <a:p>
            <a:pPr lvl="1"/>
            <a:r>
              <a:t>Inferior gluteal artery 8 (3.7)</a:t>
            </a:r>
          </a:p>
          <a:p>
            <a:pPr lvl="1"/>
            <a:r>
              <a:t>Accessory pudendal artery 4 (1.9)</a:t>
            </a:r>
          </a:p>
          <a:p>
            <a:pPr lvl="1"/>
            <a:r>
              <a:t>Superior gluteal artery 3 (1.4)</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Prostate Embolization"/>
          <p:cNvSpPr/>
          <p:nvPr>
            <p:ph type="title"/>
          </p:nvPr>
        </p:nvSpPr>
        <p:spPr>
          <a:prstGeom prst="rect">
            <a:avLst/>
          </a:prstGeom>
        </p:spPr>
        <p:txBody>
          <a:bodyPr/>
          <a:lstStyle/>
          <a:p>
            <a:pPr/>
            <a:r>
              <a:t>Prostate Embolization</a:t>
            </a:r>
          </a:p>
        </p:txBody>
      </p:sp>
      <p:sp>
        <p:nvSpPr>
          <p:cNvPr id="256" name="Prostate DSA…"/>
          <p:cNvSpPr/>
          <p:nvPr>
            <p:ph type="body" sz="half" idx="1"/>
          </p:nvPr>
        </p:nvSpPr>
        <p:spPr>
          <a:xfrm>
            <a:off x="457200" y="1600200"/>
            <a:ext cx="4140740" cy="5257800"/>
          </a:xfrm>
          <a:prstGeom prst="rect">
            <a:avLst/>
          </a:prstGeom>
        </p:spPr>
        <p:txBody>
          <a:bodyPr/>
          <a:lstStyle/>
          <a:p>
            <a:pPr/>
            <a:r>
              <a:t>Prostate DSA</a:t>
            </a:r>
          </a:p>
          <a:p>
            <a:pPr/>
            <a:r>
              <a:t>Superior vesical artery</a:t>
            </a:r>
          </a:p>
          <a:p>
            <a:pPr/>
            <a:r>
              <a:t>Right anterior lateral prostate artery</a:t>
            </a:r>
          </a:p>
        </p:txBody>
      </p:sp>
      <p:pic>
        <p:nvPicPr>
          <p:cNvPr id="257" name="pasted-image.png" descr="pasted-image.png"/>
          <p:cNvPicPr>
            <a:picLocks noChangeAspect="1"/>
          </p:cNvPicPr>
          <p:nvPr/>
        </p:nvPicPr>
        <p:blipFill>
          <a:blip r:embed="rId3">
            <a:extLst/>
          </a:blip>
          <a:stretch>
            <a:fillRect/>
          </a:stretch>
        </p:blipFill>
        <p:spPr>
          <a:xfrm>
            <a:off x="4706303" y="1689100"/>
            <a:ext cx="4382224" cy="4366288"/>
          </a:xfrm>
          <a:prstGeom prst="rect">
            <a:avLst/>
          </a:prstGeom>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Prostate Embolization"/>
          <p:cNvSpPr/>
          <p:nvPr>
            <p:ph type="title"/>
          </p:nvPr>
        </p:nvSpPr>
        <p:spPr>
          <a:prstGeom prst="rect">
            <a:avLst/>
          </a:prstGeom>
        </p:spPr>
        <p:txBody>
          <a:bodyPr/>
          <a:lstStyle/>
          <a:p>
            <a:pPr/>
            <a:r>
              <a:t>Prostate Embolization</a:t>
            </a:r>
          </a:p>
        </p:txBody>
      </p:sp>
      <p:sp>
        <p:nvSpPr>
          <p:cNvPr id="262" name="Verification of prostate…"/>
          <p:cNvSpPr/>
          <p:nvPr>
            <p:ph type="body" sz="half" idx="1"/>
          </p:nvPr>
        </p:nvSpPr>
        <p:spPr>
          <a:xfrm>
            <a:off x="457200" y="1600200"/>
            <a:ext cx="3815088" cy="5257800"/>
          </a:xfrm>
          <a:prstGeom prst="rect">
            <a:avLst/>
          </a:prstGeom>
        </p:spPr>
        <p:txBody>
          <a:bodyPr/>
          <a:lstStyle/>
          <a:p>
            <a:pPr/>
            <a:r>
              <a:t>Verification of prostate</a:t>
            </a:r>
          </a:p>
          <a:p>
            <a:pPr/>
            <a:r>
              <a:t>Minimize risk of non target embolization</a:t>
            </a:r>
          </a:p>
          <a:p>
            <a:pPr lvl="1"/>
            <a:r>
              <a:t>Colon or Bladder</a:t>
            </a:r>
          </a:p>
          <a:p>
            <a:pPr/>
            <a:r>
              <a:t>Cone Beam CT </a:t>
            </a:r>
          </a:p>
        </p:txBody>
      </p:sp>
      <p:pic>
        <p:nvPicPr>
          <p:cNvPr id="263" name="pasted-image.png" descr="pasted-image.png"/>
          <p:cNvPicPr>
            <a:picLocks noChangeAspect="1"/>
          </p:cNvPicPr>
          <p:nvPr/>
        </p:nvPicPr>
        <p:blipFill>
          <a:blip r:embed="rId3">
            <a:extLst/>
          </a:blip>
          <a:stretch>
            <a:fillRect/>
          </a:stretch>
        </p:blipFill>
        <p:spPr>
          <a:xfrm>
            <a:off x="4459234" y="1593850"/>
            <a:ext cx="4414273" cy="4556160"/>
          </a:xfrm>
          <a:prstGeom prst="rect">
            <a:avLst/>
          </a:prstGeom>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Prostate Embolization"/>
          <p:cNvSpPr/>
          <p:nvPr>
            <p:ph type="title"/>
          </p:nvPr>
        </p:nvSpPr>
        <p:spPr>
          <a:prstGeom prst="rect">
            <a:avLst/>
          </a:prstGeom>
        </p:spPr>
        <p:txBody>
          <a:bodyPr/>
          <a:lstStyle/>
          <a:p>
            <a:pPr/>
            <a:r>
              <a:t>Prostate Embolization</a:t>
            </a:r>
          </a:p>
        </p:txBody>
      </p:sp>
      <p:sp>
        <p:nvSpPr>
          <p:cNvPr id="268" name="Angiogram and cone beam CT demonstrate only partial filling of prostate consistent with two PAs…"/>
          <p:cNvSpPr/>
          <p:nvPr>
            <p:ph type="body" sz="half" idx="1"/>
          </p:nvPr>
        </p:nvSpPr>
        <p:spPr>
          <a:xfrm>
            <a:off x="412667" y="1347849"/>
            <a:ext cx="4539147" cy="5257801"/>
          </a:xfrm>
          <a:prstGeom prst="rect">
            <a:avLst/>
          </a:prstGeom>
        </p:spPr>
        <p:txBody>
          <a:bodyPr/>
          <a:lstStyle/>
          <a:p>
            <a:pPr/>
            <a:r>
              <a:t>Angiogram and cone beam CT demonstrate only partial filling of prostate consistent with two PAs</a:t>
            </a:r>
          </a:p>
          <a:p>
            <a:pPr/>
            <a:r>
              <a:t>Right posterior lateral PA arising from internal pudendal artery</a:t>
            </a:r>
          </a:p>
        </p:txBody>
      </p:sp>
      <p:pic>
        <p:nvPicPr>
          <p:cNvPr id="269" name="pasted-image.png" descr="pasted-image.png"/>
          <p:cNvPicPr>
            <a:picLocks noChangeAspect="1"/>
          </p:cNvPicPr>
          <p:nvPr/>
        </p:nvPicPr>
        <p:blipFill>
          <a:blip r:embed="rId3">
            <a:extLst/>
          </a:blip>
          <a:stretch>
            <a:fillRect/>
          </a:stretch>
        </p:blipFill>
        <p:spPr>
          <a:xfrm>
            <a:off x="5063256" y="1606550"/>
            <a:ext cx="4062684" cy="4271026"/>
          </a:xfrm>
          <a:prstGeom prst="rect">
            <a:avLst/>
          </a:prstGeom>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Prostate Embolization"/>
          <p:cNvSpPr/>
          <p:nvPr>
            <p:ph type="title"/>
          </p:nvPr>
        </p:nvSpPr>
        <p:spPr>
          <a:prstGeom prst="rect">
            <a:avLst/>
          </a:prstGeom>
        </p:spPr>
        <p:txBody>
          <a:bodyPr/>
          <a:lstStyle/>
          <a:p>
            <a:pPr/>
            <a:r>
              <a:t>Prostate Embolization</a:t>
            </a:r>
          </a:p>
        </p:txBody>
      </p:sp>
      <p:sp>
        <p:nvSpPr>
          <p:cNvPr id="274" name="Cone beam CT verifies opacification of the capsular and inferior lateral prostate gland"/>
          <p:cNvSpPr/>
          <p:nvPr>
            <p:ph type="body" sz="half" idx="1"/>
          </p:nvPr>
        </p:nvSpPr>
        <p:spPr>
          <a:xfrm>
            <a:off x="457200" y="1600200"/>
            <a:ext cx="4191195" cy="5257800"/>
          </a:xfrm>
          <a:prstGeom prst="rect">
            <a:avLst/>
          </a:prstGeom>
        </p:spPr>
        <p:txBody>
          <a:bodyPr/>
          <a:lstStyle/>
          <a:p>
            <a:pPr/>
            <a:r>
              <a:t>Cone beam CT verifies opacification of the capsular and inferior lateral prostate gland</a:t>
            </a:r>
          </a:p>
        </p:txBody>
      </p:sp>
      <p:pic>
        <p:nvPicPr>
          <p:cNvPr id="275" name="pasted-image.png" descr="pasted-image.png"/>
          <p:cNvPicPr>
            <a:picLocks noChangeAspect="1"/>
          </p:cNvPicPr>
          <p:nvPr/>
        </p:nvPicPr>
        <p:blipFill>
          <a:blip r:embed="rId3">
            <a:extLst/>
          </a:blip>
          <a:stretch>
            <a:fillRect/>
          </a:stretch>
        </p:blipFill>
        <p:spPr>
          <a:xfrm>
            <a:off x="4758063" y="1587500"/>
            <a:ext cx="4366419" cy="4689856"/>
          </a:xfrm>
          <a:prstGeom prst="rect">
            <a:avLst/>
          </a:prstGeom>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Prostate Histology"/>
          <p:cNvSpPr/>
          <p:nvPr>
            <p:ph type="title"/>
          </p:nvPr>
        </p:nvSpPr>
        <p:spPr>
          <a:prstGeom prst="rect">
            <a:avLst/>
          </a:prstGeom>
        </p:spPr>
        <p:txBody>
          <a:bodyPr/>
          <a:lstStyle/>
          <a:p>
            <a:pPr/>
            <a:r>
              <a:t>Prostate Histology</a:t>
            </a:r>
          </a:p>
        </p:txBody>
      </p:sp>
      <p:sp>
        <p:nvSpPr>
          <p:cNvPr id="73" name="Glandular cells…"/>
          <p:cNvSpPr/>
          <p:nvPr>
            <p:ph type="body" sz="half" idx="1"/>
          </p:nvPr>
        </p:nvSpPr>
        <p:spPr>
          <a:xfrm>
            <a:off x="457200" y="1600200"/>
            <a:ext cx="4633948" cy="5257800"/>
          </a:xfrm>
          <a:prstGeom prst="rect">
            <a:avLst/>
          </a:prstGeom>
        </p:spPr>
        <p:txBody>
          <a:bodyPr/>
          <a:lstStyle/>
          <a:p>
            <a:pPr/>
            <a:r>
              <a:t>Glandular cells</a:t>
            </a:r>
          </a:p>
          <a:p>
            <a:pPr lvl="1"/>
            <a:r>
              <a:t>secrete prostatic fluid</a:t>
            </a:r>
          </a:p>
          <a:p>
            <a:pPr/>
            <a:r>
              <a:t>Myoepithelial cells</a:t>
            </a:r>
          </a:p>
          <a:p>
            <a:pPr lvl="1"/>
            <a:r>
              <a:t>contractile function</a:t>
            </a:r>
          </a:p>
          <a:p>
            <a:pPr/>
            <a:r>
              <a:t>Subepithelial interstitial cells</a:t>
            </a:r>
          </a:p>
          <a:p>
            <a:pPr lvl="1"/>
            <a:r>
              <a:t>suport matrix</a:t>
            </a:r>
          </a:p>
        </p:txBody>
      </p:sp>
      <p:pic>
        <p:nvPicPr>
          <p:cNvPr id="74" name="pasted-image.png" descr="pasted-image.png"/>
          <p:cNvPicPr>
            <a:picLocks noChangeAspect="1"/>
          </p:cNvPicPr>
          <p:nvPr/>
        </p:nvPicPr>
        <p:blipFill>
          <a:blip r:embed="rId2">
            <a:extLst/>
          </a:blip>
          <a:stretch>
            <a:fillRect/>
          </a:stretch>
        </p:blipFill>
        <p:spPr>
          <a:xfrm>
            <a:off x="5453048" y="1556391"/>
            <a:ext cx="3606801" cy="4038601"/>
          </a:xfrm>
          <a:prstGeom prst="rect">
            <a:avLst/>
          </a:prstGeom>
        </p:spPr>
      </p:pic>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Prostate Embolization"/>
          <p:cNvSpPr/>
          <p:nvPr>
            <p:ph type="title"/>
          </p:nvPr>
        </p:nvSpPr>
        <p:spPr>
          <a:prstGeom prst="rect">
            <a:avLst/>
          </a:prstGeom>
        </p:spPr>
        <p:txBody>
          <a:bodyPr/>
          <a:lstStyle/>
          <a:p>
            <a:pPr/>
            <a:r>
              <a:t>Prostate Embolization</a:t>
            </a:r>
          </a:p>
        </p:txBody>
      </p:sp>
      <p:sp>
        <p:nvSpPr>
          <p:cNvPr id="280" name="Embolization performed with Embozene…"/>
          <p:cNvSpPr/>
          <p:nvPr>
            <p:ph type="body" idx="1"/>
          </p:nvPr>
        </p:nvSpPr>
        <p:spPr>
          <a:prstGeom prst="rect">
            <a:avLst/>
          </a:prstGeom>
        </p:spPr>
        <p:txBody>
          <a:bodyPr/>
          <a:lstStyle/>
          <a:p>
            <a:pPr/>
            <a:r>
              <a:t>Embolization performed with Embozene</a:t>
            </a:r>
          </a:p>
          <a:p>
            <a:pPr/>
            <a:r>
              <a:t>Monitor for adequate embolization</a:t>
            </a:r>
          </a:p>
          <a:p>
            <a:pPr/>
            <a:r>
              <a:t>Monitor for non target embolization</a:t>
            </a:r>
          </a:p>
          <a:p>
            <a:pPr/>
            <a:r>
              <a:t>Monitor for collaterals that supply the prostate</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Prostate Embolization"/>
          <p:cNvSpPr/>
          <p:nvPr>
            <p:ph type="title"/>
          </p:nvPr>
        </p:nvSpPr>
        <p:spPr>
          <a:prstGeom prst="rect">
            <a:avLst/>
          </a:prstGeom>
        </p:spPr>
        <p:txBody>
          <a:bodyPr/>
          <a:lstStyle/>
          <a:p>
            <a:pPr/>
            <a:r>
              <a:t>Prostate Embolization</a:t>
            </a:r>
          </a:p>
        </p:txBody>
      </p:sp>
      <p:sp>
        <p:nvSpPr>
          <p:cNvPr id="283" name="DSA is used to identify the vascular bed…"/>
          <p:cNvSpPr/>
          <p:nvPr>
            <p:ph type="body" sz="half" idx="1"/>
          </p:nvPr>
        </p:nvSpPr>
        <p:spPr>
          <a:xfrm>
            <a:off x="457200" y="1600200"/>
            <a:ext cx="4185944" cy="5257800"/>
          </a:xfrm>
          <a:prstGeom prst="rect">
            <a:avLst/>
          </a:prstGeom>
        </p:spPr>
        <p:txBody>
          <a:bodyPr/>
          <a:lstStyle/>
          <a:p>
            <a:pPr/>
            <a:r>
              <a:t>DSA is used to identify the vascular bed</a:t>
            </a:r>
          </a:p>
          <a:p>
            <a:pPr/>
            <a:r>
              <a:t>Foley catheter in bladder marks the top of prostate </a:t>
            </a:r>
          </a:p>
          <a:p>
            <a:pPr/>
            <a:r>
              <a:t>Perfusing caudal tissue???</a:t>
            </a:r>
          </a:p>
        </p:txBody>
      </p:sp>
      <p:pic>
        <p:nvPicPr>
          <p:cNvPr id="284" name="pasted-image.png" descr="pasted-image.png"/>
          <p:cNvPicPr>
            <a:picLocks noChangeAspect="1"/>
          </p:cNvPicPr>
          <p:nvPr/>
        </p:nvPicPr>
        <p:blipFill>
          <a:blip r:embed="rId2">
            <a:extLst/>
          </a:blip>
          <a:stretch>
            <a:fillRect/>
          </a:stretch>
        </p:blipFill>
        <p:spPr>
          <a:xfrm>
            <a:off x="4860175" y="1612464"/>
            <a:ext cx="4185945" cy="4451054"/>
          </a:xfrm>
          <a:prstGeom prst="rect">
            <a:avLst/>
          </a:prstGeom>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Prostate Embolization"/>
          <p:cNvSpPr/>
          <p:nvPr>
            <p:ph type="title"/>
          </p:nvPr>
        </p:nvSpPr>
        <p:spPr>
          <a:prstGeom prst="rect">
            <a:avLst/>
          </a:prstGeom>
        </p:spPr>
        <p:txBody>
          <a:bodyPr/>
          <a:lstStyle/>
          <a:p>
            <a:pPr/>
            <a:r>
              <a:t>Prostate Embolization</a:t>
            </a:r>
          </a:p>
        </p:txBody>
      </p:sp>
      <p:sp>
        <p:nvSpPr>
          <p:cNvPr id="287" name="DSA is used to identify the vascular bed…"/>
          <p:cNvSpPr/>
          <p:nvPr>
            <p:ph type="body" sz="half" idx="1"/>
          </p:nvPr>
        </p:nvSpPr>
        <p:spPr>
          <a:xfrm>
            <a:off x="457200" y="1600200"/>
            <a:ext cx="3978172" cy="5257800"/>
          </a:xfrm>
          <a:prstGeom prst="rect">
            <a:avLst/>
          </a:prstGeom>
        </p:spPr>
        <p:txBody>
          <a:bodyPr/>
          <a:lstStyle/>
          <a:p>
            <a:pPr/>
            <a:r>
              <a:t>DSA is used to identify the vascular bed</a:t>
            </a:r>
          </a:p>
          <a:p>
            <a:pPr/>
            <a:r>
              <a:t>Foley catheter in bladder marks the top of prostate </a:t>
            </a:r>
          </a:p>
          <a:p>
            <a:pPr/>
            <a:r>
              <a:t>Perfusing RECTUM</a:t>
            </a:r>
          </a:p>
        </p:txBody>
      </p:sp>
      <p:pic>
        <p:nvPicPr>
          <p:cNvPr id="288" name="pasted-image.png" descr="pasted-image.png"/>
          <p:cNvPicPr>
            <a:picLocks noChangeAspect="1"/>
          </p:cNvPicPr>
          <p:nvPr/>
        </p:nvPicPr>
        <p:blipFill>
          <a:blip r:embed="rId2">
            <a:extLst/>
          </a:blip>
          <a:stretch>
            <a:fillRect/>
          </a:stretch>
        </p:blipFill>
        <p:spPr>
          <a:xfrm>
            <a:off x="5145229" y="1525080"/>
            <a:ext cx="3978172" cy="4388293"/>
          </a:xfrm>
          <a:prstGeom prst="rect">
            <a:avLst/>
          </a:prstGeom>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Prostate Embolization"/>
          <p:cNvSpPr/>
          <p:nvPr>
            <p:ph type="title"/>
          </p:nvPr>
        </p:nvSpPr>
        <p:spPr>
          <a:prstGeom prst="rect">
            <a:avLst/>
          </a:prstGeom>
        </p:spPr>
        <p:txBody>
          <a:bodyPr/>
          <a:lstStyle/>
          <a:p>
            <a:pPr/>
            <a:r>
              <a:t>Prostate Embolization</a:t>
            </a:r>
          </a:p>
        </p:txBody>
      </p:sp>
      <p:sp>
        <p:nvSpPr>
          <p:cNvPr id="291" name="DSA is used to identify the vascular bed…"/>
          <p:cNvSpPr/>
          <p:nvPr>
            <p:ph type="body" sz="half" idx="1"/>
          </p:nvPr>
        </p:nvSpPr>
        <p:spPr>
          <a:xfrm>
            <a:off x="457200" y="1600200"/>
            <a:ext cx="4152687" cy="5257800"/>
          </a:xfrm>
          <a:prstGeom prst="rect">
            <a:avLst/>
          </a:prstGeom>
        </p:spPr>
        <p:txBody>
          <a:bodyPr/>
          <a:lstStyle/>
          <a:p>
            <a:pPr/>
            <a:r>
              <a:t>DSA is used to identify the vascular bed</a:t>
            </a:r>
          </a:p>
          <a:p>
            <a:pPr/>
            <a:r>
              <a:t>Foley catheter in bladder marks the top of prostate </a:t>
            </a:r>
          </a:p>
          <a:p>
            <a:pPr/>
            <a:r>
              <a:t>Perfusing cephalad tissue???</a:t>
            </a:r>
          </a:p>
        </p:txBody>
      </p:sp>
      <p:pic>
        <p:nvPicPr>
          <p:cNvPr id="292" name="pasted-image.png" descr="pasted-image.png"/>
          <p:cNvPicPr>
            <a:picLocks noChangeAspect="1"/>
          </p:cNvPicPr>
          <p:nvPr/>
        </p:nvPicPr>
        <p:blipFill>
          <a:blip r:embed="rId2">
            <a:extLst/>
          </a:blip>
          <a:stretch>
            <a:fillRect/>
          </a:stretch>
        </p:blipFill>
        <p:spPr>
          <a:xfrm>
            <a:off x="5011411" y="1706198"/>
            <a:ext cx="4152687" cy="4556420"/>
          </a:xfrm>
          <a:prstGeom prst="rect">
            <a:avLst/>
          </a:prstGeom>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Prostate Embolization"/>
          <p:cNvSpPr/>
          <p:nvPr>
            <p:ph type="title"/>
          </p:nvPr>
        </p:nvSpPr>
        <p:spPr>
          <a:prstGeom prst="rect">
            <a:avLst/>
          </a:prstGeom>
        </p:spPr>
        <p:txBody>
          <a:bodyPr/>
          <a:lstStyle/>
          <a:p>
            <a:pPr/>
            <a:r>
              <a:t>Prostate Embolization</a:t>
            </a:r>
          </a:p>
        </p:txBody>
      </p:sp>
      <p:sp>
        <p:nvSpPr>
          <p:cNvPr id="295" name="DSA is used to identify the vascular bed…"/>
          <p:cNvSpPr/>
          <p:nvPr>
            <p:ph type="body" sz="half" idx="1"/>
          </p:nvPr>
        </p:nvSpPr>
        <p:spPr>
          <a:xfrm>
            <a:off x="457200" y="1600200"/>
            <a:ext cx="4167040" cy="5257800"/>
          </a:xfrm>
          <a:prstGeom prst="rect">
            <a:avLst/>
          </a:prstGeom>
        </p:spPr>
        <p:txBody>
          <a:bodyPr/>
          <a:lstStyle/>
          <a:p>
            <a:pPr/>
            <a:r>
              <a:t>DSA is used to identify the vascular bed</a:t>
            </a:r>
          </a:p>
          <a:p>
            <a:pPr/>
            <a:r>
              <a:t>Foley catheter in bladder marks the top of prostate </a:t>
            </a:r>
          </a:p>
          <a:p>
            <a:pPr/>
            <a:r>
              <a:t>Perfusing BLADDER</a:t>
            </a:r>
          </a:p>
        </p:txBody>
      </p:sp>
      <p:pic>
        <p:nvPicPr>
          <p:cNvPr id="296" name="pasted-image.png" descr="pasted-image.png"/>
          <p:cNvPicPr>
            <a:picLocks noChangeAspect="1"/>
          </p:cNvPicPr>
          <p:nvPr/>
        </p:nvPicPr>
        <p:blipFill>
          <a:blip r:embed="rId2">
            <a:extLst/>
          </a:blip>
          <a:stretch>
            <a:fillRect/>
          </a:stretch>
        </p:blipFill>
        <p:spPr>
          <a:xfrm>
            <a:off x="4827239" y="1435100"/>
            <a:ext cx="4258422" cy="4809871"/>
          </a:xfrm>
          <a:prstGeom prst="rect">
            <a:avLst/>
          </a:prstGeom>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Prostate Embolization"/>
          <p:cNvSpPr/>
          <p:nvPr>
            <p:ph type="title"/>
          </p:nvPr>
        </p:nvSpPr>
        <p:spPr>
          <a:prstGeom prst="rect">
            <a:avLst/>
          </a:prstGeom>
        </p:spPr>
        <p:txBody>
          <a:bodyPr/>
          <a:lstStyle/>
          <a:p>
            <a:pPr/>
            <a:r>
              <a:t>Prostate Embolization</a:t>
            </a:r>
          </a:p>
        </p:txBody>
      </p:sp>
      <p:sp>
        <p:nvSpPr>
          <p:cNvPr id="299" name="Post embolization…"/>
          <p:cNvSpPr/>
          <p:nvPr>
            <p:ph type="body" idx="1"/>
          </p:nvPr>
        </p:nvSpPr>
        <p:spPr>
          <a:prstGeom prst="rect">
            <a:avLst/>
          </a:prstGeom>
        </p:spPr>
        <p:txBody>
          <a:bodyPr/>
          <a:lstStyle/>
          <a:p>
            <a:pPr/>
            <a:r>
              <a:t>Post embolization</a:t>
            </a:r>
          </a:p>
          <a:p>
            <a:pPr/>
            <a:r>
              <a:t>Monitor for post embolization syndrome</a:t>
            </a:r>
          </a:p>
          <a:p>
            <a:pPr lvl="1"/>
            <a:r>
              <a:t>Pain</a:t>
            </a:r>
          </a:p>
          <a:p>
            <a:pPr lvl="1"/>
            <a:r>
              <a:t>Fever</a:t>
            </a:r>
          </a:p>
          <a:p>
            <a:pPr/>
            <a:r>
              <a:t>Monitor for complications</a:t>
            </a:r>
          </a:p>
          <a:p>
            <a:pPr lvl="1"/>
            <a:r>
              <a:t>Hematuria &gt; Cystoscopy</a:t>
            </a:r>
          </a:p>
          <a:p>
            <a:pPr lvl="1"/>
            <a:r>
              <a:t>Hematochezia &gt; Endoscopy</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Prostate Embolization"/>
          <p:cNvSpPr/>
          <p:nvPr>
            <p:ph type="title"/>
          </p:nvPr>
        </p:nvSpPr>
        <p:spPr>
          <a:prstGeom prst="rect">
            <a:avLst/>
          </a:prstGeom>
        </p:spPr>
        <p:txBody>
          <a:bodyPr/>
          <a:lstStyle/>
          <a:p>
            <a:pPr/>
            <a:r>
              <a:t>Prostate Embolization</a:t>
            </a:r>
          </a:p>
        </p:txBody>
      </p:sp>
      <p:sp>
        <p:nvSpPr>
          <p:cNvPr id="302" name="Follow up…"/>
          <p:cNvSpPr/>
          <p:nvPr>
            <p:ph type="body" idx="1"/>
          </p:nvPr>
        </p:nvSpPr>
        <p:spPr>
          <a:prstGeom prst="rect">
            <a:avLst/>
          </a:prstGeom>
        </p:spPr>
        <p:txBody>
          <a:bodyPr/>
          <a:lstStyle/>
          <a:p>
            <a:pPr/>
            <a:r>
              <a:t>Follow up</a:t>
            </a:r>
          </a:p>
          <a:p>
            <a:pPr/>
            <a:r>
              <a:t>2 week post op check</a:t>
            </a:r>
          </a:p>
          <a:p>
            <a:pPr lvl="1"/>
            <a:r>
              <a:t>Hematuria or hematochezia referral to </a:t>
            </a:r>
          </a:p>
          <a:p>
            <a:pPr lvl="1"/>
            <a:r>
              <a:t>Cystoscopy or proctoscopy</a:t>
            </a:r>
          </a:p>
          <a:p>
            <a:pPr/>
            <a:r>
              <a:t>3 and 12 month follow up</a:t>
            </a:r>
          </a:p>
          <a:p>
            <a:pPr lvl="1"/>
            <a:r>
              <a:t>Repeat MRI, PSA, Urodymanics (Qmax and PVR), IPSS/QOL and IIEF-5</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Results"/>
          <p:cNvSpPr/>
          <p:nvPr>
            <p:ph type="title"/>
          </p:nvPr>
        </p:nvSpPr>
        <p:spPr>
          <a:prstGeom prst="rect">
            <a:avLst/>
          </a:prstGeom>
        </p:spPr>
        <p:txBody>
          <a:bodyPr/>
          <a:lstStyle/>
          <a:p>
            <a:pPr/>
            <a:r>
              <a:t>Results</a:t>
            </a:r>
          </a:p>
        </p:txBody>
      </p:sp>
      <p:sp>
        <p:nvSpPr>
          <p:cNvPr id="305" name="IPSS and QOL…"/>
          <p:cNvSpPr/>
          <p:nvPr>
            <p:ph type="body" idx="1"/>
          </p:nvPr>
        </p:nvSpPr>
        <p:spPr>
          <a:prstGeom prst="rect">
            <a:avLst/>
          </a:prstGeom>
        </p:spPr>
        <p:txBody>
          <a:bodyPr/>
          <a:lstStyle/>
          <a:p>
            <a:pPr/>
            <a:r>
              <a:t>IPSS and QOL</a:t>
            </a:r>
          </a:p>
          <a:p>
            <a:pPr lvl="1"/>
            <a:r>
              <a:t>3 point decrease is significant</a:t>
            </a:r>
          </a:p>
          <a:p>
            <a:pPr lvl="1"/>
            <a:r>
              <a:t>Pisco reported 10 point ave decrease in IPSS </a:t>
            </a:r>
          </a:p>
          <a:p>
            <a:pPr/>
            <a:r>
              <a:t>IIEF-5 erectile function</a:t>
            </a:r>
          </a:p>
          <a:p>
            <a:pPr lvl="1"/>
            <a:r>
              <a:t>Expect no change</a:t>
            </a:r>
          </a:p>
          <a:p>
            <a:pPr lvl="1"/>
            <a:r>
              <a:t>Pisco reported an improvement post UAE</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Results"/>
          <p:cNvSpPr/>
          <p:nvPr>
            <p:ph type="title"/>
          </p:nvPr>
        </p:nvSpPr>
        <p:spPr>
          <a:prstGeom prst="rect">
            <a:avLst/>
          </a:prstGeom>
        </p:spPr>
        <p:txBody>
          <a:bodyPr/>
          <a:lstStyle/>
          <a:p>
            <a:pPr/>
            <a:r>
              <a:t>Results</a:t>
            </a:r>
          </a:p>
        </p:txBody>
      </p:sp>
      <p:sp>
        <p:nvSpPr>
          <p:cNvPr id="308" name="Urodynamics…"/>
          <p:cNvSpPr/>
          <p:nvPr>
            <p:ph type="body" idx="1"/>
          </p:nvPr>
        </p:nvSpPr>
        <p:spPr>
          <a:prstGeom prst="rect">
            <a:avLst/>
          </a:prstGeom>
        </p:spPr>
        <p:txBody>
          <a:bodyPr/>
          <a:lstStyle/>
          <a:p>
            <a:pPr/>
            <a:r>
              <a:t>Urodynamics</a:t>
            </a:r>
          </a:p>
          <a:p>
            <a:pPr lvl="1"/>
            <a:r>
              <a:t>Qmax increases from 4.2 to 10.8 ml/sec</a:t>
            </a:r>
          </a:p>
          <a:p>
            <a:pPr lvl="1"/>
            <a:r>
              <a:t>PVR decreased from 103 to 58 at one year follow up</a:t>
            </a:r>
          </a:p>
          <a:p>
            <a:pPr/>
            <a:r>
              <a:t>Prostate Volume</a:t>
            </a:r>
          </a:p>
          <a:p>
            <a:pPr lvl="1"/>
            <a:r>
              <a:t>40% decrease in volume at five months</a:t>
            </a:r>
          </a:p>
          <a:p>
            <a:pPr/>
            <a:r>
              <a:t>PSA </a:t>
            </a:r>
          </a:p>
          <a:p>
            <a:pPr lvl="1"/>
            <a:r>
              <a:t>Decrease from average 10.1 to 4.3 </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Discussion"/>
          <p:cNvSpPr/>
          <p:nvPr>
            <p:ph type="title"/>
          </p:nvPr>
        </p:nvSpPr>
        <p:spPr>
          <a:prstGeom prst="rect">
            <a:avLst/>
          </a:prstGeom>
        </p:spPr>
        <p:txBody>
          <a:bodyPr/>
          <a:lstStyle/>
          <a:p>
            <a:pPr/>
            <a:r>
              <a:t>Discussion</a:t>
            </a:r>
          </a:p>
        </p:txBody>
      </p:sp>
      <p:sp>
        <p:nvSpPr>
          <p:cNvPr id="311" name="Number of procedures for LUTS has decreased with advances in Medical therapy…"/>
          <p:cNvSpPr/>
          <p:nvPr>
            <p:ph type="body" idx="1"/>
          </p:nvPr>
        </p:nvSpPr>
        <p:spPr>
          <a:prstGeom prst="rect">
            <a:avLst/>
          </a:prstGeom>
        </p:spPr>
        <p:txBody>
          <a:bodyPr/>
          <a:lstStyle/>
          <a:p>
            <a:pPr/>
            <a:r>
              <a:t>Number of procedures for LUTS has decreased with advances in Medical therapy</a:t>
            </a:r>
          </a:p>
          <a:p>
            <a:pPr/>
            <a:r>
              <a:t>Allows prostates to grow even larger before a surgical event occurs</a:t>
            </a:r>
          </a:p>
          <a:p>
            <a:pPr/>
            <a:r>
              <a:t>TURP remains the durable and effective GOLD standard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Prostate Structure"/>
          <p:cNvSpPr/>
          <p:nvPr>
            <p:ph type="title"/>
          </p:nvPr>
        </p:nvSpPr>
        <p:spPr>
          <a:prstGeom prst="rect">
            <a:avLst/>
          </a:prstGeom>
        </p:spPr>
        <p:txBody>
          <a:bodyPr/>
          <a:lstStyle/>
          <a:p>
            <a:pPr/>
            <a:r>
              <a:t>Prostate Structure</a:t>
            </a:r>
          </a:p>
        </p:txBody>
      </p:sp>
      <p:sp>
        <p:nvSpPr>
          <p:cNvPr id="77" name="Secretory epithelium…"/>
          <p:cNvSpPr/>
          <p:nvPr>
            <p:ph type="body" sz="half" idx="1"/>
          </p:nvPr>
        </p:nvSpPr>
        <p:spPr>
          <a:xfrm>
            <a:off x="457200" y="1600200"/>
            <a:ext cx="4494251" cy="5257800"/>
          </a:xfrm>
          <a:prstGeom prst="rect">
            <a:avLst/>
          </a:prstGeom>
        </p:spPr>
        <p:txBody>
          <a:bodyPr/>
          <a:lstStyle/>
          <a:p>
            <a:pPr/>
            <a:r>
              <a:t>Secretory epithelium</a:t>
            </a:r>
          </a:p>
          <a:p>
            <a:pPr lvl="1"/>
            <a:r>
              <a:t>Prostatic secretion</a:t>
            </a:r>
          </a:p>
          <a:p>
            <a:pPr/>
            <a:r>
              <a:t>Fibro-elastic stroma</a:t>
            </a:r>
          </a:p>
          <a:p>
            <a:pPr lvl="1"/>
            <a:r>
              <a:t>Smooth muscle </a:t>
            </a:r>
          </a:p>
          <a:p>
            <a:pPr/>
            <a:r>
              <a:t>Surrounds prostatic urethra</a:t>
            </a:r>
          </a:p>
          <a:p>
            <a:pPr lvl="1"/>
            <a:r>
              <a:t> Urethra merges with two ejaculatory ducts</a:t>
            </a:r>
          </a:p>
        </p:txBody>
      </p:sp>
      <p:pic>
        <p:nvPicPr>
          <p:cNvPr id="78" name="pasted-image.png" descr="pasted-image.png"/>
          <p:cNvPicPr>
            <a:picLocks noChangeAspect="1"/>
          </p:cNvPicPr>
          <p:nvPr/>
        </p:nvPicPr>
        <p:blipFill>
          <a:blip r:embed="rId3">
            <a:extLst/>
          </a:blip>
          <a:stretch>
            <a:fillRect/>
          </a:stretch>
        </p:blipFill>
        <p:spPr>
          <a:xfrm>
            <a:off x="4765249" y="1604636"/>
            <a:ext cx="4343870" cy="4168004"/>
          </a:xfrm>
          <a:prstGeom prst="rect">
            <a:avLst/>
          </a:prstGeom>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Discussion"/>
          <p:cNvSpPr/>
          <p:nvPr>
            <p:ph type="title"/>
          </p:nvPr>
        </p:nvSpPr>
        <p:spPr>
          <a:prstGeom prst="rect">
            <a:avLst/>
          </a:prstGeom>
        </p:spPr>
        <p:txBody>
          <a:bodyPr/>
          <a:lstStyle/>
          <a:p>
            <a:pPr/>
            <a:r>
              <a:t>Discussion</a:t>
            </a:r>
          </a:p>
        </p:txBody>
      </p:sp>
      <p:sp>
        <p:nvSpPr>
          <p:cNvPr id="314" name="TURP…"/>
          <p:cNvSpPr/>
          <p:nvPr>
            <p:ph type="body" idx="1"/>
          </p:nvPr>
        </p:nvSpPr>
        <p:spPr>
          <a:prstGeom prst="rect">
            <a:avLst/>
          </a:prstGeom>
        </p:spPr>
        <p:txBody>
          <a:bodyPr/>
          <a:lstStyle/>
          <a:p>
            <a:pPr/>
            <a:r>
              <a:t>TURP </a:t>
            </a:r>
          </a:p>
          <a:p>
            <a:pPr lvl="1"/>
            <a:r>
              <a:t>Requires general or spinal anesthesia</a:t>
            </a:r>
          </a:p>
          <a:p>
            <a:pPr lvl="1"/>
            <a:r>
              <a:t>Significant complication</a:t>
            </a:r>
          </a:p>
          <a:p>
            <a:pPr lvl="2"/>
            <a:r>
              <a:t>Durability</a:t>
            </a:r>
          </a:p>
          <a:p>
            <a:pPr lvl="2"/>
            <a:r>
              <a:t>Ejaculatory disorders</a:t>
            </a:r>
          </a:p>
          <a:p>
            <a:pPr/>
            <a:r>
              <a:t>UAE &gt; Opportunity</a:t>
            </a:r>
          </a:p>
          <a:p>
            <a:pPr lvl="1"/>
            <a:r>
              <a:t>Moderate sedation</a:t>
            </a:r>
          </a:p>
          <a:p>
            <a:pPr lvl="1"/>
            <a:r>
              <a:t>Fewer ejaculatory complications  </a:t>
            </a:r>
          </a:p>
          <a:p>
            <a:pPr lvl="1"/>
            <a:r>
              <a:t>Jury is still out….</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6" name="Title"/>
          <p:cNvSpPr/>
          <p:nvPr>
            <p:ph type="title"/>
          </p:nvPr>
        </p:nvSpPr>
        <p:spPr>
          <a:prstGeom prst="rect">
            <a:avLst/>
          </a:prstGeom>
        </p:spPr>
        <p:txBody>
          <a:bodyPr/>
          <a:lstStyle/>
          <a:p>
            <a:pPr/>
          </a:p>
        </p:txBody>
      </p:sp>
      <p:sp>
        <p:nvSpPr>
          <p:cNvPr id="317" name="Body"/>
          <p:cNvSpPr/>
          <p:nvPr>
            <p:ph type="body" idx="1"/>
          </p:nvPr>
        </p:nvSpPr>
        <p:spPr>
          <a:prstGeom prst="rect">
            <a:avLst/>
          </a:prstGeom>
        </p:spPr>
        <p:txBody>
          <a:bodyPr/>
          <a:lstStyle/>
          <a:p>
            <a:pPr/>
          </a:p>
        </p:txBody>
      </p:sp>
      <p:pic>
        <p:nvPicPr>
          <p:cNvPr id="318" name="ESR 2017-819169.jpg" descr="ESR 2017-819169.jpg"/>
          <p:cNvPicPr>
            <a:picLocks noChangeAspect="1"/>
          </p:cNvPicPr>
          <p:nvPr/>
        </p:nvPicPr>
        <p:blipFill>
          <a:blip r:embed="rId2">
            <a:extLst/>
          </a:blip>
          <a:stretch>
            <a:fillRect/>
          </a:stretch>
        </p:blipFill>
        <p:spPr>
          <a:xfrm>
            <a:off x="-1" y="377382"/>
            <a:ext cx="9144001" cy="6103236"/>
          </a:xfrm>
          <a:prstGeom prst="rect">
            <a:avLst/>
          </a:prstGeom>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Prostate Function"/>
          <p:cNvSpPr/>
          <p:nvPr>
            <p:ph type="title"/>
          </p:nvPr>
        </p:nvSpPr>
        <p:spPr>
          <a:prstGeom prst="rect">
            <a:avLst/>
          </a:prstGeom>
        </p:spPr>
        <p:txBody>
          <a:bodyPr/>
          <a:lstStyle/>
          <a:p>
            <a:pPr/>
            <a:r>
              <a:t>Prostate Function</a:t>
            </a:r>
          </a:p>
        </p:txBody>
      </p:sp>
      <p:sp>
        <p:nvSpPr>
          <p:cNvPr id="83" name="Male sexual response…"/>
          <p:cNvSpPr/>
          <p:nvPr>
            <p:ph type="body" sz="half" idx="1"/>
          </p:nvPr>
        </p:nvSpPr>
        <p:spPr>
          <a:xfrm>
            <a:off x="457200" y="1600200"/>
            <a:ext cx="4266404" cy="5257800"/>
          </a:xfrm>
          <a:prstGeom prst="rect">
            <a:avLst/>
          </a:prstGeom>
        </p:spPr>
        <p:txBody>
          <a:bodyPr/>
          <a:lstStyle/>
          <a:p>
            <a:pPr/>
            <a:r>
              <a:t>Male sexual response</a:t>
            </a:r>
          </a:p>
          <a:p>
            <a:pPr lvl="1"/>
            <a:r>
              <a:t>ejaculation</a:t>
            </a:r>
          </a:p>
          <a:p>
            <a:pPr/>
            <a:r>
              <a:t>Secretions</a:t>
            </a:r>
          </a:p>
          <a:p>
            <a:pPr lvl="1"/>
            <a:r>
              <a:t>acidic, proteins, PSA, zinc</a:t>
            </a:r>
          </a:p>
          <a:p>
            <a:pPr/>
            <a:r>
              <a:t>Regulation</a:t>
            </a:r>
          </a:p>
          <a:p>
            <a:pPr lvl="1"/>
            <a:r>
              <a:t>Testosterone &gt; produced in testes</a:t>
            </a:r>
          </a:p>
        </p:txBody>
      </p:sp>
      <p:pic>
        <p:nvPicPr>
          <p:cNvPr id="84" name="pasted-image.png" descr="pasted-image.png"/>
          <p:cNvPicPr>
            <a:picLocks noChangeAspect="1"/>
          </p:cNvPicPr>
          <p:nvPr/>
        </p:nvPicPr>
        <p:blipFill>
          <a:blip r:embed="rId2">
            <a:extLst/>
          </a:blip>
          <a:stretch>
            <a:fillRect/>
          </a:stretch>
        </p:blipFill>
        <p:spPr>
          <a:xfrm>
            <a:off x="4935594" y="1635987"/>
            <a:ext cx="4141120" cy="4633421"/>
          </a:xfrm>
          <a:prstGeom prst="rect">
            <a:avLst/>
          </a:prstGeom>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Prostate Pathology &gt; Prostatitis"/>
          <p:cNvSpPr/>
          <p:nvPr>
            <p:ph type="title"/>
          </p:nvPr>
        </p:nvSpPr>
        <p:spPr>
          <a:prstGeom prst="rect">
            <a:avLst/>
          </a:prstGeom>
        </p:spPr>
        <p:txBody>
          <a:bodyPr/>
          <a:lstStyle/>
          <a:p>
            <a:pPr/>
            <a:r>
              <a:t>Prostate Pathology &gt; Prostatitis</a:t>
            </a:r>
          </a:p>
        </p:txBody>
      </p:sp>
      <p:sp>
        <p:nvSpPr>
          <p:cNvPr id="87" name="Inflammation &gt; prostatitis…"/>
          <p:cNvSpPr/>
          <p:nvPr>
            <p:ph type="body" idx="1"/>
          </p:nvPr>
        </p:nvSpPr>
        <p:spPr>
          <a:xfrm>
            <a:off x="457200" y="1405114"/>
            <a:ext cx="8229600" cy="5257801"/>
          </a:xfrm>
          <a:prstGeom prst="rect">
            <a:avLst/>
          </a:prstGeom>
        </p:spPr>
        <p:txBody>
          <a:bodyPr/>
          <a:lstStyle/>
          <a:p>
            <a:pPr/>
            <a:r>
              <a:t>Inflammation &gt; prostatitis</a:t>
            </a:r>
          </a:p>
          <a:p>
            <a:pPr lvl="1"/>
            <a:r>
              <a:t>Four categories</a:t>
            </a:r>
          </a:p>
          <a:p>
            <a:pPr/>
            <a:r>
              <a:t>I Acute prostatitis &gt; ABX</a:t>
            </a:r>
          </a:p>
          <a:p>
            <a:pPr/>
            <a:r>
              <a:t>II Chronic prostatitis &gt; ABX</a:t>
            </a:r>
          </a:p>
          <a:p>
            <a:pPr/>
            <a:r>
              <a:t>III Chronic non-bacterial prostatitis </a:t>
            </a:r>
          </a:p>
          <a:p>
            <a:pPr lvl="1"/>
            <a:r>
              <a:t>male chronic pelvic pain syndrome</a:t>
            </a:r>
          </a:p>
          <a:p>
            <a:pPr lvl="1"/>
            <a:r>
              <a:t>RX with alpha blockers, PT, psychotherapy, anxiolytics, nerve modulation…</a:t>
            </a:r>
          </a:p>
          <a:p>
            <a:pPr/>
            <a:r>
              <a:t>IV Leukocytosis &gt; Rare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5C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5C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