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1.bin" ContentType="application/vnd.openxmlformats-officedocument.oleObject"/>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2.bin" ContentType="application/vnd.openxmlformats-officedocument.oleObject"/>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69"/>
  </p:notesMasterIdLst>
  <p:sldIdLst>
    <p:sldId id="262" r:id="rId2"/>
    <p:sldId id="264" r:id="rId3"/>
    <p:sldId id="265" r:id="rId4"/>
    <p:sldId id="269" r:id="rId5"/>
    <p:sldId id="324" r:id="rId6"/>
    <p:sldId id="271" r:id="rId7"/>
    <p:sldId id="272" r:id="rId8"/>
    <p:sldId id="407" r:id="rId9"/>
    <p:sldId id="273" r:id="rId10"/>
    <p:sldId id="425" r:id="rId11"/>
    <p:sldId id="413" r:id="rId12"/>
    <p:sldId id="426" r:id="rId13"/>
    <p:sldId id="274" r:id="rId14"/>
    <p:sldId id="275" r:id="rId15"/>
    <p:sldId id="356" r:id="rId16"/>
    <p:sldId id="357" r:id="rId17"/>
    <p:sldId id="347" r:id="rId18"/>
    <p:sldId id="345" r:id="rId19"/>
    <p:sldId id="361" r:id="rId20"/>
    <p:sldId id="362" r:id="rId21"/>
    <p:sldId id="363" r:id="rId22"/>
    <p:sldId id="408" r:id="rId23"/>
    <p:sldId id="339" r:id="rId24"/>
    <p:sldId id="355" r:id="rId25"/>
    <p:sldId id="399" r:id="rId26"/>
    <p:sldId id="325" r:id="rId27"/>
    <p:sldId id="398" r:id="rId28"/>
    <p:sldId id="328" r:id="rId29"/>
    <p:sldId id="397" r:id="rId30"/>
    <p:sldId id="340" r:id="rId31"/>
    <p:sldId id="341" r:id="rId32"/>
    <p:sldId id="402" r:id="rId33"/>
    <p:sldId id="400" r:id="rId34"/>
    <p:sldId id="401" r:id="rId35"/>
    <p:sldId id="420" r:id="rId36"/>
    <p:sldId id="421" r:id="rId37"/>
    <p:sldId id="416" r:id="rId38"/>
    <p:sldId id="415" r:id="rId39"/>
    <p:sldId id="414" r:id="rId40"/>
    <p:sldId id="422" r:id="rId41"/>
    <p:sldId id="417" r:id="rId42"/>
    <p:sldId id="418" r:id="rId43"/>
    <p:sldId id="419" r:id="rId44"/>
    <p:sldId id="423" r:id="rId45"/>
    <p:sldId id="329" r:id="rId46"/>
    <p:sldId id="369" r:id="rId47"/>
    <p:sldId id="368" r:id="rId48"/>
    <p:sldId id="367" r:id="rId49"/>
    <p:sldId id="370" r:id="rId50"/>
    <p:sldId id="371" r:id="rId51"/>
    <p:sldId id="372" r:id="rId52"/>
    <p:sldId id="373" r:id="rId53"/>
    <p:sldId id="374" r:id="rId54"/>
    <p:sldId id="377" r:id="rId55"/>
    <p:sldId id="376" r:id="rId56"/>
    <p:sldId id="375" r:id="rId57"/>
    <p:sldId id="428" r:id="rId58"/>
    <p:sldId id="277" r:id="rId59"/>
    <p:sldId id="403" r:id="rId60"/>
    <p:sldId id="404" r:id="rId61"/>
    <p:sldId id="405" r:id="rId62"/>
    <p:sldId id="351" r:id="rId63"/>
    <p:sldId id="410" r:id="rId64"/>
    <p:sldId id="424" r:id="rId65"/>
    <p:sldId id="427" r:id="rId66"/>
    <p:sldId id="281" r:id="rId67"/>
    <p:sldId id="282"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2" autoAdjust="0"/>
    <p:restoredTop sz="94604" autoAdjust="0"/>
  </p:normalViewPr>
  <p:slideViewPr>
    <p:cSldViewPr>
      <p:cViewPr varScale="1">
        <p:scale>
          <a:sx n="92" d="100"/>
          <a:sy n="92" d="100"/>
        </p:scale>
        <p:origin x="-920" y="-120"/>
      </p:cViewPr>
      <p:guideLst>
        <p:guide orient="horz" pos="2160"/>
        <p:guide pos="2880"/>
      </p:guideLst>
    </p:cSldViewPr>
  </p:slideViewPr>
  <p:outlineViewPr>
    <p:cViewPr>
      <p:scale>
        <a:sx n="33" d="100"/>
        <a:sy n="33" d="100"/>
      </p:scale>
      <p:origin x="0" y="284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0984E75-D7C8-4628-979A-31B6363F4245}" type="datetimeFigureOut">
              <a:rPr lang="en-US"/>
              <a:pPr>
                <a:defRPr/>
              </a:pPr>
              <a:t>4/28/13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77B986E-CF0F-44FE-8EA0-0ABF6488BE31}" type="slidenum">
              <a:rPr lang="en-US"/>
              <a:pPr>
                <a:defRPr/>
              </a:pPr>
              <a:t>‹#›</a:t>
            </a:fld>
            <a:endParaRPr lang="en-US"/>
          </a:p>
        </p:txBody>
      </p:sp>
    </p:spTree>
    <p:extLst>
      <p:ext uri="{BB962C8B-B14F-4D97-AF65-F5344CB8AC3E}">
        <p14:creationId xmlns:p14="http://schemas.microsoft.com/office/powerpoint/2010/main" val="2379812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B561D7-99ED-4A47-85A7-89B94416195B}" type="slidenum">
              <a:rPr lang="en-US"/>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7B986E-CF0F-44FE-8EA0-0ABF6488BE31}" type="slidenum">
              <a:rPr lang="en-US" smtClean="0"/>
              <a:pPr>
                <a:defRPr/>
              </a:pPr>
              <a:t>10</a:t>
            </a:fld>
            <a:endParaRPr lang="en-US"/>
          </a:p>
        </p:txBody>
      </p:sp>
    </p:spTree>
    <p:extLst>
      <p:ext uri="{BB962C8B-B14F-4D97-AF65-F5344CB8AC3E}">
        <p14:creationId xmlns:p14="http://schemas.microsoft.com/office/powerpoint/2010/main" val="265094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7B986E-CF0F-44FE-8EA0-0ABF6488BE31}" type="slidenum">
              <a:rPr lang="en-US" smtClean="0"/>
              <a:pPr>
                <a:defRPr/>
              </a:pPr>
              <a:t>12</a:t>
            </a:fld>
            <a:endParaRPr lang="en-US"/>
          </a:p>
        </p:txBody>
      </p:sp>
    </p:spTree>
    <p:extLst>
      <p:ext uri="{BB962C8B-B14F-4D97-AF65-F5344CB8AC3E}">
        <p14:creationId xmlns:p14="http://schemas.microsoft.com/office/powerpoint/2010/main" val="3817038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382836-D078-4D18-AE93-4DE5A1DB584F}" type="slidenum">
              <a:rPr lang="en-US"/>
              <a:pPr fontAlgn="base">
                <a:spcBef>
                  <a:spcPct val="0"/>
                </a:spcBef>
                <a:spcAft>
                  <a:spcPct val="0"/>
                </a:spcAft>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D04628-6216-4FB9-BE95-39B6766629BE}" type="slidenum">
              <a:rPr lang="en-US"/>
              <a:pPr fontAlgn="base">
                <a:spcBef>
                  <a:spcPct val="0"/>
                </a:spcBef>
                <a:spcAft>
                  <a:spcPct val="0"/>
                </a:spcAft>
                <a:defRPr/>
              </a:pPr>
              <a:t>14</a:t>
            </a:fld>
            <a:endParaRPr lang="en-US"/>
          </a:p>
        </p:txBody>
      </p:sp>
      <p:sp>
        <p:nvSpPr>
          <p:cNvPr id="36866" name="Rectangle 2"/>
          <p:cNvSpPr>
            <a:spLocks noGrp="1" noRot="1" noChangeAspect="1" noChangeArrowheads="1" noTextEdit="1"/>
          </p:cNvSpPr>
          <p:nvPr>
            <p:ph type="sldImg"/>
          </p:nvPr>
        </p:nvSpPr>
        <p:spPr bwMode="auto">
          <a:xfrm>
            <a:off x="1144588" y="687388"/>
            <a:ext cx="4570412" cy="3429000"/>
          </a:xfrm>
          <a:noFill/>
          <a:ln>
            <a:solidFill>
              <a:srgbClr val="000000"/>
            </a:solidFill>
            <a:miter lim="800000"/>
            <a:headEnd/>
            <a:tailEnd/>
          </a:ln>
        </p:spPr>
      </p:sp>
      <p:sp>
        <p:nvSpPr>
          <p:cNvPr id="36867"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141A0D-3F5F-41AA-9F9E-6867F08BF0D8}" type="slidenum">
              <a:rPr lang="en-US"/>
              <a:pPr fontAlgn="base">
                <a:spcBef>
                  <a:spcPct val="0"/>
                </a:spcBef>
                <a:spcAft>
                  <a:spcPct val="0"/>
                </a:spcAft>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29FF8-A5CF-405F-923A-A65729F5A564}" type="slidenum">
              <a:rPr lang="en-US"/>
              <a:pPr fontAlgn="base">
                <a:spcBef>
                  <a:spcPct val="0"/>
                </a:spcBef>
                <a:spcAft>
                  <a:spcPct val="0"/>
                </a:spcAft>
                <a:defRPr/>
              </a:pPr>
              <a:t>16</a:t>
            </a:fld>
            <a:endParaRPr lang="en-US"/>
          </a:p>
        </p:txBody>
      </p:sp>
      <p:sp>
        <p:nvSpPr>
          <p:cNvPr id="51202" name="Rectangle 2"/>
          <p:cNvSpPr>
            <a:spLocks noGrp="1" noRot="1" noChangeAspect="1" noChangeArrowheads="1" noTextEdit="1"/>
          </p:cNvSpPr>
          <p:nvPr>
            <p:ph type="sldImg"/>
          </p:nvPr>
        </p:nvSpPr>
        <p:spPr bwMode="auto">
          <a:xfrm>
            <a:off x="1146175" y="685800"/>
            <a:ext cx="4568825" cy="3427413"/>
          </a:xfrm>
          <a:noFill/>
          <a:ln>
            <a:solidFill>
              <a:srgbClr val="000000"/>
            </a:solidFill>
            <a:miter lim="800000"/>
            <a:headEnd/>
            <a:tailEnd/>
          </a:ln>
        </p:spPr>
      </p:sp>
      <p:sp>
        <p:nvSpPr>
          <p:cNvPr id="51203" name="Rectangle 3"/>
          <p:cNvSpPr>
            <a:spLocks noGrp="1" noChangeArrowheads="1"/>
          </p:cNvSpPr>
          <p:nvPr>
            <p:ph type="body" idx="1"/>
          </p:nvPr>
        </p:nvSpPr>
        <p:spPr bwMode="auto">
          <a:xfrm>
            <a:off x="914400" y="4344988"/>
            <a:ext cx="5029200" cy="4113212"/>
          </a:xfrm>
          <a:noFill/>
        </p:spPr>
        <p:txBody>
          <a:bodyPr wrap="square" numCol="1" anchor="t" anchorCtr="0" compatLnSpc="1">
            <a:prstTxWarp prst="textNoShape">
              <a:avLst/>
            </a:prstTxWarp>
          </a:bodyPr>
          <a:lstStyle/>
          <a:p>
            <a:pPr eaLnBrk="1" hangingPunct="1">
              <a:spcBef>
                <a:spcPct val="0"/>
              </a:spcBef>
            </a:pPr>
            <a:r>
              <a:rPr lang="en-US" smtClean="0"/>
              <a:t>In viewing the spectrum of treatment options, aside from watch and see and drug therapy which is limited to 3 month treatment regimen, MRgFUS is the least invasive, has no hospital stay and return to normal activity within one day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91426" tIns="45711" rIns="91426" bIns="45711" anchor="b"/>
          <a:lstStyle/>
          <a:p>
            <a:pPr algn="r"/>
            <a:fld id="{B54ADC8A-EF62-4AC4-AD5F-8A716DBDE58F}" type="slidenum">
              <a:rPr lang="x-none" sz="1300"/>
              <a:pPr algn="r"/>
              <a:t>17</a:t>
            </a:fld>
            <a:endParaRPr lang="en-US" sz="1300">
              <a:cs typeface="Arial" charset="0"/>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lIns="91426" tIns="45711" rIns="91426" bIns="45711"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91426" tIns="45711" rIns="91426" bIns="45711" anchor="b"/>
          <a:lstStyle/>
          <a:p>
            <a:pPr algn="r"/>
            <a:fld id="{883BD619-74AD-4044-887C-1EA70A1A2A40}" type="slidenum">
              <a:rPr lang="x-none" sz="1300"/>
              <a:pPr algn="r"/>
              <a:t>18</a:t>
            </a:fld>
            <a:endParaRPr lang="en-US" sz="1300">
              <a:cs typeface="Arial"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lIns="91426" tIns="45711" rIns="91426" bIns="45711"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4829A7-DABE-40F3-935B-10D8C02322F1}" type="slidenum">
              <a:rPr lang="en-US"/>
              <a:pPr fontAlgn="base">
                <a:spcBef>
                  <a:spcPct val="0"/>
                </a:spcBef>
                <a:spcAft>
                  <a:spcPct val="0"/>
                </a:spcAft>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92% of patients of symptom relieve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92% of patients of symptom relieve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92% of patients of symptom relieve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07992E5-9EBD-4F98-8979-F9BA63B6E0A3}" type="slidenum">
              <a:rPr lang="en-US" smtClean="0"/>
              <a:pPr>
                <a:defRPr/>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A28198B-C4C0-41ED-85F9-18DA23D9D51A}" type="slidenum">
              <a:rPr lang="en-US" smtClean="0"/>
              <a:pPr>
                <a:defRPr/>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4625722-21D4-46C1-A606-62304A0721CA}" type="slidenum">
              <a:rPr lang="en-US" smtClean="0"/>
              <a:pPr>
                <a:defRPr/>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92% of patients of symptom relieve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92% of patients of symptom relieve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2FCEF81-30A1-4A83-B468-7B3FA18692FD}"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2806E3-0033-4505-834C-303DD0C7E6A4}" type="slidenum">
              <a:rPr lang="en-US"/>
              <a:pPr fontAlgn="base">
                <a:spcBef>
                  <a:spcPct val="0"/>
                </a:spcBef>
                <a:spcAft>
                  <a:spcPct val="0"/>
                </a:spcAft>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0B2CE1D-566F-4C58-BF29-698FFBDAD461}" type="slidenum">
              <a:rPr lang="en-US" smtClean="0"/>
              <a:pPr>
                <a:defRPr/>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7683E25-9319-47B3-9A78-5611D1DF22ED}" type="slidenum">
              <a:rPr lang="en-US" smtClean="0"/>
              <a:pPr>
                <a:defRPr/>
              </a:pPr>
              <a:t>46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FDF788D-A7C3-4421-94E8-0489D4D96ED4}" type="slidenum">
              <a:rPr lang="en-US" smtClean="0"/>
              <a:pPr>
                <a:defRPr/>
              </a:pPr>
              <a:t>47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0450E6F-F112-48DA-B041-3835C40D2884}" type="slidenum">
              <a:rPr lang="en-US" smtClean="0"/>
              <a:pPr>
                <a:defRPr/>
              </a:pPr>
              <a:t>48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97FFB57-ADA4-4456-9B4E-83557382D11E}" type="slidenum">
              <a:rPr lang="en-US" smtClean="0"/>
              <a:pPr>
                <a:defRPr/>
              </a:pPr>
              <a:t>49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9AD4D8B-ADA4-4671-AA41-90EFD1237F05}" type="slidenum">
              <a:rPr lang="en-US" smtClean="0"/>
              <a:pPr>
                <a:defRPr/>
              </a:pPr>
              <a:t>50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EB2003E-C915-4766-A245-DC4643BC4E85}" type="slidenum">
              <a:rPr lang="en-US" smtClean="0"/>
              <a:pPr>
                <a:defRPr/>
              </a:pPr>
              <a:t>51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3614AE9-E13A-4026-8AD0-CB0E98B8F5F7}" type="slidenum">
              <a:rPr lang="en-US" smtClean="0"/>
              <a:pPr>
                <a:defRPr/>
              </a:pPr>
              <a:t>52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7B013D3-E999-4138-84AD-5083FB05CCBC}" type="slidenum">
              <a:rPr lang="en-US" smtClean="0"/>
              <a:pPr>
                <a:defRPr/>
              </a:pPr>
              <a:t>53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EC4A65C-8932-49FA-B37E-F39576079028}" type="slidenum">
              <a:rPr lang="en-US" smtClean="0"/>
              <a:pPr>
                <a:defRPr/>
              </a:pPr>
              <a:t>54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3AEE2-EE2B-4C99-AD27-CD442882B47F}" type="slidenum">
              <a:rPr lang="en-US"/>
              <a:pPr fontAlgn="base">
                <a:spcBef>
                  <a:spcPct val="0"/>
                </a:spcBef>
                <a:spcAft>
                  <a:spcPct val="0"/>
                </a:spcAft>
                <a:defRPr/>
              </a:pPr>
              <a:t>4</a:t>
            </a:fld>
            <a:endParaRPr lang="en-US"/>
          </a:p>
        </p:txBody>
      </p:sp>
      <p:sp>
        <p:nvSpPr>
          <p:cNvPr id="22530"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2253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smtClean="0"/>
              <a:t>The ExAblate 2000 provides non-invasive surgery using MR guided Focused ultrasound and has the potential to change the face of surgery in the coming years. </a:t>
            </a:r>
          </a:p>
          <a:p>
            <a:pPr eaLnBrk="1" hangingPunct="1">
              <a:spcBef>
                <a:spcPct val="0"/>
              </a:spcBef>
            </a:pPr>
            <a:endParaRPr lang="en-US" smtClean="0"/>
          </a:p>
          <a:p>
            <a:pPr eaLnBrk="1" hangingPunct="1">
              <a:spcBef>
                <a:spcPct val="0"/>
              </a:spcBef>
            </a:pPr>
            <a:r>
              <a:rPr lang="en-US" smtClean="0"/>
              <a:t>You can see the different elements of the system: the patient lying on ExAblate bed (a GE MR bed adapted with electronics and transducer) and operator outside scan room sitting in front of workstation to handle all treatment aspects.</a:t>
            </a:r>
          </a:p>
          <a:p>
            <a:pPr eaLnBrk="1" hangingPunct="1">
              <a:spcBef>
                <a:spcPct val="0"/>
              </a:spcBef>
            </a:pPr>
            <a:r>
              <a:rPr lang="en-US" smtClean="0"/>
              <a:t>The equipment cabinet and optional chiller are in the equipment room.</a:t>
            </a:r>
          </a:p>
          <a:p>
            <a:pPr eaLnBrk="1" hangingPunct="1">
              <a:spcBef>
                <a:spcPct val="0"/>
              </a:spcBef>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E724585-BD18-4F22-8A3D-8A2E589EE489}" type="slidenum">
              <a:rPr lang="en-US" smtClean="0"/>
              <a:pPr>
                <a:defRPr/>
              </a:pPr>
              <a:t>55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6C43669-7139-4D1A-AD60-D810703F0172}" type="slidenum">
              <a:rPr lang="en-US" smtClean="0"/>
              <a:pPr>
                <a:defRPr/>
              </a:pPr>
              <a:t>56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748442-047E-44AB-826F-B725C2346B6E}" type="slidenum">
              <a:rPr lang="en-US"/>
              <a:pPr fontAlgn="base">
                <a:spcBef>
                  <a:spcPct val="0"/>
                </a:spcBef>
                <a:spcAft>
                  <a:spcPct val="0"/>
                </a:spcAft>
                <a:defRPr/>
              </a:pPr>
              <a:t>58</a:t>
            </a:fld>
            <a:endParaRPr lang="en-US"/>
          </a:p>
        </p:txBody>
      </p:sp>
      <p:sp>
        <p:nvSpPr>
          <p:cNvPr id="98306"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98307"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dirty="0" smtClean="0"/>
              <a:t>Uterine Fibroids are a very prevalent condition and occur in up to 80%, with 25% of women requiring some form of treatment to alleviate symptoms. UF are the leading cause of hysterectomy, with up to 1/3 of all hysterectomies performed for UF. </a:t>
            </a:r>
            <a:r>
              <a:rPr lang="en-US" dirty="0" err="1" smtClean="0"/>
              <a:t>Hyst</a:t>
            </a:r>
            <a:r>
              <a:rPr lang="en-US" dirty="0" smtClean="0"/>
              <a:t>. and Myomectomy, the leading treatment alternatives are both surgical treatments which require hospitalization and extensive recovery time. UAE, generally requires an overnight stay in the hospital and if often accompanied by significant pain and post-embolization syndrome. Drug therapy is a temporary measure, which is often a prelude to hysterectomy or myomectomy.</a:t>
            </a:r>
          </a:p>
          <a:p>
            <a:pPr eaLnBrk="1" hangingPunct="1">
              <a:spcBef>
                <a:spcPct val="0"/>
              </a:spcBef>
            </a:pPr>
            <a:endParaRPr lang="en-US" dirty="0" smtClean="0"/>
          </a:p>
          <a:p>
            <a:pPr eaLnBrk="1" hangingPunct="1">
              <a:spcBef>
                <a:spcPct val="0"/>
              </a:spcBef>
            </a:pPr>
            <a:r>
              <a:rPr lang="en-US" dirty="0" smtClean="0"/>
              <a:t>Over 2200 women have been treated with </a:t>
            </a:r>
            <a:r>
              <a:rPr lang="en-US" dirty="0" err="1" smtClean="0"/>
              <a:t>ExAblate</a:t>
            </a:r>
            <a:r>
              <a:rPr lang="en-US" dirty="0" smtClean="0"/>
              <a:t> with close to 92% experiencing symptom </a:t>
            </a:r>
            <a:r>
              <a:rPr lang="en-US" dirty="0" err="1" smtClean="0"/>
              <a:t>relief.improvem</a:t>
            </a:r>
            <a:endParaRPr lang="en-US" dirty="0" smtClean="0"/>
          </a:p>
          <a:p>
            <a:pPr eaLnBrk="1" hangingPunct="1">
              <a:spcBef>
                <a:spcPct val="0"/>
              </a:spcBef>
            </a:pPr>
            <a:endParaRPr lang="en-US" dirty="0" smtClean="0"/>
          </a:p>
          <a:p>
            <a:pPr eaLnBrk="1" hangingPunct="1">
              <a:spcBef>
                <a:spcPct val="0"/>
              </a:spcBef>
            </a:pP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8A7D940-D643-4268-AC7B-69965754B0D0}" type="slidenum">
              <a:rPr lang="en-US" smtClean="0"/>
              <a:pPr>
                <a:defRPr/>
              </a:pPr>
              <a:t>62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6031C48-812C-43A5-99BB-4BA6DEBC5B73}" type="slidenum">
              <a:rPr lang="en-US" smtClean="0"/>
              <a:pPr>
                <a:defRPr/>
              </a:pPr>
              <a:t>63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p:cNvSpPr>
          <p:nvPr>
            <p:ph type="sldImg"/>
          </p:nvPr>
        </p:nvSpPr>
        <p:spPr bwMode="auto">
          <a:noFill/>
          <a:ln>
            <a:solidFill>
              <a:srgbClr val="000000"/>
            </a:solidFill>
            <a:miter lim="800000"/>
            <a:headEnd/>
            <a:tailEnd/>
          </a:ln>
        </p:spPr>
      </p:sp>
      <p:sp>
        <p:nvSpPr>
          <p:cNvPr id="243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719E50-876B-4CF0-BBD5-D3FA1044DF06}" type="slidenum">
              <a:rPr lang="en-US"/>
              <a:pPr fontAlgn="base">
                <a:spcBef>
                  <a:spcPct val="0"/>
                </a:spcBef>
                <a:spcAft>
                  <a:spcPct val="0"/>
                </a:spcAft>
                <a:defRPr/>
              </a:pPr>
              <a:t>66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bwMode="auto">
          <a:noFill/>
          <a:ln>
            <a:solidFill>
              <a:srgbClr val="000000"/>
            </a:solidFill>
            <a:miter lim="800000"/>
            <a:headEnd/>
            <a:tailEnd/>
          </a:ln>
        </p:spPr>
      </p:sp>
      <p:sp>
        <p:nvSpPr>
          <p:cNvPr id="245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61A5C6-3076-4FDC-AFB9-3F5E6F9CF3FB}" type="slidenum">
              <a:rPr lang="en-US"/>
              <a:pPr fontAlgn="base">
                <a:spcBef>
                  <a:spcPct val="0"/>
                </a:spcBef>
                <a:spcAft>
                  <a:spcPct val="0"/>
                </a:spcAft>
                <a:defRPr/>
              </a:pPr>
              <a:t>67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447265C-C49A-45EC-9979-D09CEC4610C4}"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DF0586-3C93-451F-AC52-D1782CECA569}" type="slidenum">
              <a:rPr lang="en-US"/>
              <a:pPr fontAlgn="base">
                <a:spcBef>
                  <a:spcPct val="0"/>
                </a:spcBef>
                <a:spcAft>
                  <a:spcPct val="0"/>
                </a:spcAft>
                <a:defRPr/>
              </a:pPr>
              <a:t>6</a:t>
            </a:fld>
            <a:endParaRPr lang="en-US"/>
          </a:p>
        </p:txBody>
      </p:sp>
      <p:sp>
        <p:nvSpPr>
          <p:cNvPr id="26626"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smtClean="0"/>
              <a:t>The focused ultrasound beam is generated by a phased array transducer which is located in the patient table and passes through a water bath and gel pad which create acoustic coupling with the patient.</a:t>
            </a:r>
          </a:p>
          <a:p>
            <a:pPr eaLnBrk="1" hangingPunct="1">
              <a:spcBef>
                <a:spcPct val="0"/>
              </a:spcBef>
            </a:pPr>
            <a:r>
              <a:rPr lang="en-US" smtClean="0"/>
              <a:t>The effect of focusing ultrasound energy is similar to that of using a magnifying glass to focus the sun’s energy on a single point. However, unlike light, ultrasound energy can easily pass through the skin and propagate through tissue to converge to a focal point inside the body. </a:t>
            </a:r>
          </a:p>
          <a:p>
            <a:pPr eaLnBrk="1" hangingPunct="1">
              <a:spcBef>
                <a:spcPct val="0"/>
              </a:spcBef>
            </a:pPr>
            <a:r>
              <a:rPr lang="en-US" smtClean="0"/>
              <a:t>The focal point has the shape of a small bean. In few seconds, the tissue at the focus reaches a temperature level that causes cell destruction. The system then moves to another spot to ablate it,until all the planned spots are treated. </a:t>
            </a:r>
          </a:p>
          <a:p>
            <a:pPr eaLnBrk="1" hangingPunct="1">
              <a:spcBef>
                <a:spcPct val="0"/>
              </a:spcBef>
            </a:pPr>
            <a:r>
              <a:rPr lang="en-US" smtClean="0"/>
              <a:t>The size of the sonications can be varied, depending on the size and depth of the focal volume to be treated, ranging from 1x2mm to 10x30 mm.</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23C927-1969-4AA3-81E1-797636FB653E}" type="slidenum">
              <a:rPr lang="en-US"/>
              <a:pPr fontAlgn="base">
                <a:spcBef>
                  <a:spcPct val="0"/>
                </a:spcBef>
                <a:spcAft>
                  <a:spcPct val="0"/>
                </a:spcAft>
                <a:defRPr/>
              </a:pPr>
              <a:t>7</a:t>
            </a:fld>
            <a:endParaRPr lang="en-US"/>
          </a:p>
        </p:txBody>
      </p:sp>
      <p:sp>
        <p:nvSpPr>
          <p:cNvPr id="28674"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p:spPr>
      </p:sp>
      <p:sp>
        <p:nvSpPr>
          <p:cNvPr id="28675"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smtClean="0"/>
              <a:t>The focused ultrasound beam is generated by a phased array transducer which is located in the patient table and passes through a water bath and gel pad which create acoustic coupling with the patient.</a:t>
            </a:r>
          </a:p>
          <a:p>
            <a:pPr eaLnBrk="1" hangingPunct="1">
              <a:spcBef>
                <a:spcPct val="0"/>
              </a:spcBef>
            </a:pPr>
            <a:r>
              <a:rPr lang="en-US" smtClean="0"/>
              <a:t>The effect of focusing ultrasound energy is similar to that of using a magnifying glass to focus the sun’s energy on a single point. However, unlike light, ultrasound energy can easily pass through the skin and propagate through tissue to converge to a focal point inside the body. </a:t>
            </a:r>
          </a:p>
          <a:p>
            <a:pPr eaLnBrk="1" hangingPunct="1">
              <a:spcBef>
                <a:spcPct val="0"/>
              </a:spcBef>
            </a:pPr>
            <a:r>
              <a:rPr lang="en-US" smtClean="0"/>
              <a:t>The focal point has the shape of a small bean. In few seconds, the tissue at the focus reaches a temperature level that causes cell destruction. The system then moves to another spot to ablate it,until all the planned spots are treated. </a:t>
            </a:r>
          </a:p>
          <a:p>
            <a:pPr eaLnBrk="1" hangingPunct="1">
              <a:spcBef>
                <a:spcPct val="0"/>
              </a:spcBef>
            </a:pPr>
            <a:r>
              <a:rPr lang="en-US" smtClean="0"/>
              <a:t>The size of the sonications can be varied, depending on the size and depth of the focal volume to be treated, ranging from 1x2mm to 10x30 mm.</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979767B-540E-41FB-BC8C-AC859FA4E9A8}" type="slidenum">
              <a:rPr lang="en-US" sz="1200">
                <a:latin typeface="+mn-lt"/>
              </a:rPr>
              <a:pPr algn="r">
                <a:defRPr/>
              </a:pPr>
              <a:t>8</a:t>
            </a:fld>
            <a:endParaRPr lang="en-US" sz="120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54331C-CFEA-44DE-9257-4D8C96EFB608}" type="slidenum">
              <a:rPr lang="en-US"/>
              <a:pPr fontAlgn="base">
                <a:spcBef>
                  <a:spcPct val="0"/>
                </a:spcBef>
                <a:spcAft>
                  <a:spcPct val="0"/>
                </a:spcAft>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ECE57839-1DFF-4EB7-9A0E-BF15FCF5B28E}" type="datetimeFigureOut">
              <a:rPr lang="en-US"/>
              <a:pPr>
                <a:defRPr/>
              </a:pPr>
              <a:t>4/28/13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A47F057-3D7C-4A0D-AF46-A534B6A25E26}"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B1F520E-B357-4193-AFFB-B242803D26A1}" type="datetimeFigureOut">
              <a:rPr lang="en-US"/>
              <a:pPr>
                <a:defRPr/>
              </a:pPr>
              <a:t>4/28/13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2D2C0DC-DEA2-4EB2-B073-0B1F4C405C80}"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9F6FFA5-9F42-48F9-AFA3-30C9BA3C1818}" type="datetimeFigureOut">
              <a:rPr lang="en-US"/>
              <a:pPr>
                <a:defRPr/>
              </a:pPr>
              <a:t>4/28/13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6FB81A6-C783-48DF-A8C6-6AEF6BE3F670}"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935163"/>
            <a:ext cx="8229600" cy="4389437"/>
          </a:xfr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pPr>
              <a:defRPr/>
            </a:pPr>
            <a:fld id="{A00AB54F-CD29-4933-8799-BBBABF812067}" type="datetimeFigureOut">
              <a:rPr lang="en-US"/>
              <a:pPr>
                <a:defRPr/>
              </a:pPr>
              <a:t>4/28/13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31DC807-574B-4107-B3B7-F7418FC38B97}"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DAE6A75-83F1-4B23-8B65-EBD0554187C4}" type="datetimeFigureOut">
              <a:rPr lang="en-US"/>
              <a:pPr>
                <a:defRPr/>
              </a:pPr>
              <a:t>4/28/13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18D64DB-20B4-4277-806A-C1BE6DA6F32D}"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5BF308AB-1ED4-449D-B021-7F72AB7D06B2}" type="datetimeFigureOut">
              <a:rPr lang="en-US"/>
              <a:pPr>
                <a:defRPr/>
              </a:pPr>
              <a:t>4/28/13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C9A88A5-2E5C-41BB-B262-E079AFA2D70E}"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0DF3E87-E975-4854-9A3D-D8EFE80444CF}" type="datetimeFigureOut">
              <a:rPr lang="en-US"/>
              <a:pPr>
                <a:defRPr/>
              </a:pPr>
              <a:t>4/28/13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17345777-BBE6-4E3D-9CC6-E91D51A9F50B}"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7786A626-1AD4-4266-BE40-642FD96258C1}" type="datetimeFigureOut">
              <a:rPr lang="en-US"/>
              <a:pPr>
                <a:defRPr/>
              </a:pPr>
              <a:t>4/28/13</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B285AA2E-429C-4E24-912B-15124A65BEAE}"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1A1BB34-F54F-4771-B896-DD17CA389C86}" type="datetimeFigureOut">
              <a:rPr lang="en-US"/>
              <a:pPr>
                <a:defRPr/>
              </a:pPr>
              <a:t>4/28/13</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6C7054D-B1BC-45AC-B044-6CF7B59FF51A}"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CFDD7EFE-861B-4E13-9F8F-EE875F0DF4F6}" type="datetimeFigureOut">
              <a:rPr lang="en-US"/>
              <a:pPr>
                <a:defRPr/>
              </a:pPr>
              <a:t>4/28/13</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762FEC72-EF37-4FC0-A9B2-652F324120AC}"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B881E1D7-503A-473B-9B12-D94FDE7C819A}" type="datetimeFigureOut">
              <a:rPr lang="en-US"/>
              <a:pPr>
                <a:defRPr/>
              </a:pPr>
              <a:t>4/28/13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7AA0DA7-5D56-43B6-AAF5-677F54A41F03}" type="slidenum">
              <a:rPr lang="en-US"/>
              <a:pPr>
                <a:defRPr/>
              </a:pPr>
              <a:t>‹#›</a:t>
            </a:fld>
            <a:endParaRPr lang="en-US"/>
          </a:p>
        </p:txBody>
      </p:sp>
    </p:spTree>
  </p:cSld>
  <p:clrMapOvr>
    <a:masterClrMapping/>
  </p:clrMapOvr>
  <p:transition xmlns:p14="http://schemas.microsoft.com/office/powerpoint/2010/main" advClick="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B54F2F93-F4E7-4573-9ED3-032CB64FE376}" type="datetimeFigureOut">
              <a:rPr lang="en-US"/>
              <a:pPr>
                <a:defRPr/>
              </a:pPr>
              <a:t>4/28/13</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BEFAE670-D9CF-4303-ADFB-AA3DBF5B258D}" type="slidenum">
              <a:rPr lang="en-US"/>
              <a:pPr>
                <a:defRPr/>
              </a:pPr>
              <a:t>‹#›</a:t>
            </a:fld>
            <a:endParaRPr lang="en-US"/>
          </a:p>
        </p:txBody>
      </p:sp>
    </p:spTree>
  </p:cSld>
  <p:clrMapOvr>
    <a:masterClrMapping/>
  </p:clrMapOvr>
  <p:transition xmlns:p14="http://schemas.microsoft.com/office/powerpoint/2010/main" advClick="0">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42692"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42693"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8C9D73DB-4F7F-4578-984D-64E4B5A279A7}" type="datetimeFigureOut">
              <a:rPr lang="en-US"/>
              <a:pPr>
                <a:defRPr/>
              </a:pPr>
              <a:t>4/28/13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011BF6DA-4D82-4965-8D26-B8E3DC85912E}" type="slidenum">
              <a:rPr lang="en-US"/>
              <a:pPr>
                <a:defRPr/>
              </a:pPr>
              <a:t>‹#›</a:t>
            </a:fld>
            <a:endParaRPr lang="en-US"/>
          </a:p>
        </p:txBody>
      </p:sp>
      <p:grpSp>
        <p:nvGrpSpPr>
          <p:cNvPr id="24269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dk1" tx1="lt1" bg2="dk2" tx2="lt2" accent1="accent1" accent2="accent2" accent3="accent3" accent4="accent4" accent5="accent5" accent6="accent6" hlink="hlink" folHlink="folHlink"/>
  <p:sldLayoutIdLst>
    <p:sldLayoutId id="2147483804" r:id="rId1"/>
    <p:sldLayoutId id="2147483803" r:id="rId2"/>
    <p:sldLayoutId id="2147483802" r:id="rId3"/>
    <p:sldLayoutId id="2147483801" r:id="rId4"/>
    <p:sldLayoutId id="2147483800" r:id="rId5"/>
    <p:sldLayoutId id="2147483799" r:id="rId6"/>
    <p:sldLayoutId id="2147483798" r:id="rId7"/>
    <p:sldLayoutId id="2147483797" r:id="rId8"/>
    <p:sldLayoutId id="2147483805" r:id="rId9"/>
    <p:sldLayoutId id="2147483796" r:id="rId10"/>
    <p:sldLayoutId id="2147483795" r:id="rId11"/>
    <p:sldLayoutId id="2147483794" r:id="rId12"/>
  </p:sldLayoutIdLst>
  <p:transition xmlns:p14="http://schemas.microsoft.com/office/powerpoint/2010/main" advClick="0">
    <p:dissolve/>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slide" Target="slide3.xm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4.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wmf"/><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0.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1.wmf"/></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1.bin"/><Relationship Id="rId5" Type="http://schemas.openxmlformats.org/officeDocument/2006/relationships/image" Target="../media/image5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2.bin"/><Relationship Id="rId5" Type="http://schemas.openxmlformats.org/officeDocument/2006/relationships/image" Target="../media/image55.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3"/>
          <p:cNvSpPr txBox="1">
            <a:spLocks noChangeArrowheads="1"/>
          </p:cNvSpPr>
          <p:nvPr/>
        </p:nvSpPr>
        <p:spPr bwMode="auto">
          <a:xfrm>
            <a:off x="1219200" y="1524000"/>
            <a:ext cx="6172200" cy="366713"/>
          </a:xfrm>
          <a:prstGeom prst="rect">
            <a:avLst/>
          </a:prstGeom>
          <a:noFill/>
          <a:ln w="9525">
            <a:noFill/>
            <a:miter lim="800000"/>
            <a:headEnd/>
            <a:tailEnd/>
          </a:ln>
        </p:spPr>
        <p:txBody>
          <a:bodyPr>
            <a:spAutoFit/>
          </a:bodyPr>
          <a:lstStyle/>
          <a:p>
            <a:endParaRPr lang="en-US"/>
          </a:p>
        </p:txBody>
      </p:sp>
      <p:sp>
        <p:nvSpPr>
          <p:cNvPr id="15362" name="Text Box 4"/>
          <p:cNvSpPr txBox="1">
            <a:spLocks noChangeArrowheads="1"/>
          </p:cNvSpPr>
          <p:nvPr/>
        </p:nvSpPr>
        <p:spPr bwMode="auto">
          <a:xfrm>
            <a:off x="381000" y="762000"/>
            <a:ext cx="8362950" cy="5016758"/>
          </a:xfrm>
          <a:prstGeom prst="rect">
            <a:avLst/>
          </a:prstGeom>
          <a:noFill/>
          <a:ln w="9525">
            <a:noFill/>
            <a:miter lim="800000"/>
            <a:headEnd/>
            <a:tailEnd/>
          </a:ln>
        </p:spPr>
        <p:txBody>
          <a:bodyPr>
            <a:spAutoFit/>
          </a:bodyPr>
          <a:lstStyle/>
          <a:p>
            <a:r>
              <a:rPr lang="en-US" sz="8000" dirty="0" err="1" smtClean="0"/>
              <a:t>MRgFUS</a:t>
            </a:r>
            <a:r>
              <a:rPr lang="en-US" sz="8000" dirty="0" smtClean="0"/>
              <a:t> – MR Guided Focused US for Uterine Fibroid Therapy</a:t>
            </a:r>
            <a:endParaRPr lang="en-US" sz="8000" dirty="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2754" name="Picture 2" descr="I:\MRgFUS Son20.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9" y="0"/>
            <a:ext cx="9144000" cy="6832180"/>
          </a:xfrm>
          <a:prstGeom prst="rect">
            <a:avLst/>
          </a:prstGeom>
          <a:noFill/>
          <a:extLst>
            <a:ext uri="{909E8E84-426E-40dd-AFC4-6F175D3DCCD1}">
              <a14:hiddenFill xmlns:a14="http://schemas.microsoft.com/office/drawing/2010/main">
                <a:solidFill>
                  <a:srgbClr val="FFFFFF"/>
                </a:solidFill>
              </a14:hiddenFill>
            </a:ext>
          </a:extLst>
        </p:spPr>
      </p:pic>
      <p:pic>
        <p:nvPicPr>
          <p:cNvPr id="202755" name="Picture 3" descr="I:\MRgFUS Son20.bm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39660" y="3666613"/>
            <a:ext cx="914400" cy="19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85312"/>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260"/>
            <a:ext cx="5029199" cy="990600"/>
          </a:xfrm>
        </p:spPr>
        <p:txBody>
          <a:bodyPr/>
          <a:lstStyle/>
          <a:p>
            <a:r>
              <a:rPr lang="en-US" dirty="0" smtClean="0"/>
              <a:t>Thermography</a:t>
            </a:r>
            <a:endParaRPr lang="en-US" dirty="0"/>
          </a:p>
        </p:txBody>
      </p:sp>
      <p:pic>
        <p:nvPicPr>
          <p:cNvPr id="203778" name="Picture 2" descr="I:\MRgFUS Son20.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522" y="1066800"/>
            <a:ext cx="9124478"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995451"/>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I:\MRgFUS Son20.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447801"/>
            <a:ext cx="4458645" cy="5382666"/>
          </a:xfrm>
          <a:prstGeom prst="rect">
            <a:avLst/>
          </a:prstGeom>
          <a:noFill/>
          <a:extLst>
            <a:ext uri="{909E8E84-426E-40dd-AFC4-6F175D3DCCD1}">
              <a14:hiddenFill xmlns:a14="http://schemas.microsoft.com/office/drawing/2010/main">
                <a:solidFill>
                  <a:srgbClr val="FFFFFF"/>
                </a:solidFill>
              </a14:hiddenFill>
            </a:ext>
          </a:extLst>
        </p:spPr>
      </p:pic>
      <p:pic>
        <p:nvPicPr>
          <p:cNvPr id="204803" name="Picture 3" descr="I:\MRgFUS Son20.bm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58645" y="1447801"/>
            <a:ext cx="4685355" cy="53826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00200" y="152400"/>
            <a:ext cx="7010400" cy="1143000"/>
          </a:xfrm>
        </p:spPr>
        <p:txBody>
          <a:bodyPr>
            <a:normAutofit/>
          </a:bodyPr>
          <a:lstStyle/>
          <a:p>
            <a:r>
              <a:rPr lang="en-US" sz="6000" dirty="0" err="1" smtClean="0"/>
              <a:t>MRgFUS</a:t>
            </a:r>
            <a:r>
              <a:rPr lang="en-US" sz="6000" dirty="0" smtClean="0"/>
              <a:t> </a:t>
            </a:r>
            <a:r>
              <a:rPr lang="en-US" sz="6000" dirty="0" err="1" smtClean="0"/>
              <a:t>Tx</a:t>
            </a:r>
            <a:r>
              <a:rPr lang="en-US" sz="6000" dirty="0" smtClean="0"/>
              <a:t> Images</a:t>
            </a:r>
            <a:endParaRPr lang="en-US" sz="6000" dirty="0"/>
          </a:p>
        </p:txBody>
      </p:sp>
    </p:spTree>
    <p:extLst>
      <p:ext uri="{BB962C8B-B14F-4D97-AF65-F5344CB8AC3E}">
        <p14:creationId xmlns:p14="http://schemas.microsoft.com/office/powerpoint/2010/main" val="3579476766"/>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4400" dirty="0" err="1" smtClean="0"/>
              <a:t>Tx</a:t>
            </a:r>
            <a:r>
              <a:rPr lang="en-US" sz="4400" dirty="0" smtClean="0"/>
              <a:t> in progress, thermal dose</a:t>
            </a:r>
            <a:endParaRPr lang="en-US" sz="4400" dirty="0"/>
          </a:p>
        </p:txBody>
      </p:sp>
      <p:pic>
        <p:nvPicPr>
          <p:cNvPr id="33794" name="Picture 4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70000"/>
            <a:ext cx="4724400" cy="5588000"/>
          </a:xfrm>
          <a:prstGeom prst="rect">
            <a:avLst/>
          </a:prstGeom>
          <a:noFill/>
          <a:ln w="9525">
            <a:noFill/>
            <a:miter lim="800000"/>
            <a:headEnd/>
            <a:tailEnd/>
          </a:ln>
        </p:spPr>
      </p:pic>
      <p:pic>
        <p:nvPicPr>
          <p:cNvPr id="33795" name="Picture 38"/>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295400"/>
            <a:ext cx="4419600" cy="5562600"/>
          </a:xfrm>
          <a:prstGeom prst="rect">
            <a:avLst/>
          </a:prstGeom>
          <a:noFill/>
          <a:ln w="9525">
            <a:noFill/>
            <a:miter lim="800000"/>
            <a:headEnd/>
            <a:tailEnd/>
          </a:ln>
        </p:spPr>
      </p:pic>
      <p:sp>
        <p:nvSpPr>
          <p:cNvPr id="33796" name="Text Box 5"/>
          <p:cNvSpPr txBox="1">
            <a:spLocks noChangeArrowheads="1"/>
          </p:cNvSpPr>
          <p:nvPr/>
        </p:nvSpPr>
        <p:spPr bwMode="auto">
          <a:xfrm>
            <a:off x="0" y="228600"/>
            <a:ext cx="9144000" cy="946150"/>
          </a:xfrm>
          <a:prstGeom prst="rect">
            <a:avLst/>
          </a:prstGeom>
          <a:noFill/>
          <a:ln w="9525">
            <a:noFill/>
            <a:miter lim="800000"/>
            <a:headEnd/>
            <a:tailEnd/>
          </a:ln>
        </p:spPr>
        <p:txBody>
          <a:bodyPr>
            <a:spAutoFit/>
          </a:bodyPr>
          <a:lstStyle/>
          <a:p>
            <a:r>
              <a:rPr lang="en-US" sz="2800"/>
              <a:t>Thermal Dose Map:  Often underestimates non-perfused volume as shown on post Tx MRI T1 post contrast</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Line 6"/>
          <p:cNvSpPr>
            <a:spLocks noChangeShapeType="1"/>
          </p:cNvSpPr>
          <p:nvPr/>
        </p:nvSpPr>
        <p:spPr bwMode="auto">
          <a:xfrm>
            <a:off x="4991100" y="5851525"/>
            <a:ext cx="939800" cy="0"/>
          </a:xfrm>
          <a:prstGeom prst="line">
            <a:avLst/>
          </a:prstGeom>
          <a:noFill/>
          <a:ln w="22225">
            <a:solidFill>
              <a:schemeClr val="tx1"/>
            </a:solidFill>
            <a:round/>
            <a:headEnd/>
            <a:tailEnd/>
          </a:ln>
        </p:spPr>
        <p:txBody>
          <a:bodyPr anchor="ctr"/>
          <a:lstStyle/>
          <a:p>
            <a:endParaRPr lang="en-US"/>
          </a:p>
        </p:txBody>
      </p:sp>
      <p:grpSp>
        <p:nvGrpSpPr>
          <p:cNvPr id="35842" name="Group 30"/>
          <p:cNvGrpSpPr>
            <a:grpSpLocks/>
          </p:cNvGrpSpPr>
          <p:nvPr/>
        </p:nvGrpSpPr>
        <p:grpSpPr bwMode="auto">
          <a:xfrm>
            <a:off x="0" y="762000"/>
            <a:ext cx="9144000" cy="6096000"/>
            <a:chOff x="240" y="1807"/>
            <a:chExt cx="2518" cy="1834"/>
          </a:xfrm>
        </p:grpSpPr>
        <p:grpSp>
          <p:nvGrpSpPr>
            <p:cNvPr id="35844" name="Group 9"/>
            <p:cNvGrpSpPr>
              <a:grpSpLocks/>
            </p:cNvGrpSpPr>
            <p:nvPr/>
          </p:nvGrpSpPr>
          <p:grpSpPr bwMode="auto">
            <a:xfrm>
              <a:off x="1480" y="2088"/>
              <a:ext cx="1278" cy="1553"/>
              <a:chOff x="2824" y="1553"/>
              <a:chExt cx="2133" cy="2592"/>
            </a:xfrm>
          </p:grpSpPr>
          <p:pic>
            <p:nvPicPr>
              <p:cNvPr id="35852" name="Picture 10"/>
              <p:cNvPicPr>
                <a:picLocks noChangeAspect="1" noChangeArrowheads="1"/>
              </p:cNvPicPr>
              <p:nvPr/>
            </p:nvPicPr>
            <p:blipFill>
              <a:blip r:embed="rId3" cstate="print"/>
              <a:srcRect/>
              <a:stretch>
                <a:fillRect/>
              </a:stretch>
            </p:blipFill>
            <p:spPr bwMode="auto">
              <a:xfrm>
                <a:off x="2824" y="1553"/>
                <a:ext cx="2133" cy="2592"/>
              </a:xfrm>
              <a:prstGeom prst="rect">
                <a:avLst/>
              </a:prstGeom>
              <a:noFill/>
              <a:ln w="22225">
                <a:noFill/>
                <a:miter lim="800000"/>
                <a:headEnd/>
                <a:tailEnd/>
              </a:ln>
            </p:spPr>
          </p:pic>
          <p:sp>
            <p:nvSpPr>
              <p:cNvPr id="21515" name="Rectangle 11"/>
              <p:cNvSpPr>
                <a:spLocks noChangeArrowheads="1"/>
              </p:cNvSpPr>
              <p:nvPr/>
            </p:nvSpPr>
            <p:spPr bwMode="auto">
              <a:xfrm>
                <a:off x="4032" y="2634"/>
                <a:ext cx="224" cy="264"/>
              </a:xfrm>
              <a:prstGeom prst="rect">
                <a:avLst/>
              </a:prstGeom>
              <a:noFill/>
              <a:ln w="38100">
                <a:solidFill>
                  <a:srgbClr val="000000"/>
                </a:solidFill>
                <a:miter lim="800000"/>
                <a:headEnd/>
                <a:tailEnd/>
              </a:ln>
              <a:effectLst/>
            </p:spPr>
            <p:txBody>
              <a:bodyPr wrap="none" anchor="ctr"/>
              <a:lstStyle/>
              <a:p>
                <a:pPr algn="ctr" eaLnBrk="0" fontAlgn="auto" hangingPunct="0">
                  <a:spcBef>
                    <a:spcPts val="0"/>
                  </a:spcBef>
                  <a:spcAft>
                    <a:spcPts val="0"/>
                  </a:spcAft>
                  <a:defRPr/>
                </a:pPr>
                <a:endParaRPr lang="en-US" sz="2400" b="1" i="1">
                  <a:effectLst>
                    <a:outerShdw blurRad="38100" dist="38100" dir="2700000" algn="tl">
                      <a:srgbClr val="C0C0C0"/>
                    </a:outerShdw>
                  </a:effectLst>
                  <a:latin typeface="+mn-lt"/>
                  <a:cs typeface="Times New Roman" pitchFamily="18" charset="0"/>
                </a:endParaRPr>
              </a:p>
            </p:txBody>
          </p:sp>
          <p:sp>
            <p:nvSpPr>
              <p:cNvPr id="35854" name="Freeform 12"/>
              <p:cNvSpPr>
                <a:spLocks/>
              </p:cNvSpPr>
              <p:nvPr/>
            </p:nvSpPr>
            <p:spPr bwMode="auto">
              <a:xfrm>
                <a:off x="3833" y="2400"/>
                <a:ext cx="620" cy="934"/>
              </a:xfrm>
              <a:custGeom>
                <a:avLst/>
                <a:gdLst>
                  <a:gd name="T0" fmla="*/ 116 w 698"/>
                  <a:gd name="T1" fmla="*/ 14 h 934"/>
                  <a:gd name="T2" fmla="*/ 42 w 698"/>
                  <a:gd name="T3" fmla="*/ 104 h 934"/>
                  <a:gd name="T4" fmla="*/ 18 w 698"/>
                  <a:gd name="T5" fmla="*/ 148 h 934"/>
                  <a:gd name="T6" fmla="*/ 7 w 698"/>
                  <a:gd name="T7" fmla="*/ 238 h 934"/>
                  <a:gd name="T8" fmla="*/ 4 w 698"/>
                  <a:gd name="T9" fmla="*/ 330 h 934"/>
                  <a:gd name="T10" fmla="*/ 2 w 698"/>
                  <a:gd name="T11" fmla="*/ 412 h 934"/>
                  <a:gd name="T12" fmla="*/ 0 w 698"/>
                  <a:gd name="T13" fmla="*/ 502 h 934"/>
                  <a:gd name="T14" fmla="*/ 22 w 698"/>
                  <a:gd name="T15" fmla="*/ 586 h 934"/>
                  <a:gd name="T16" fmla="*/ 36 w 698"/>
                  <a:gd name="T17" fmla="*/ 676 h 934"/>
                  <a:gd name="T18" fmla="*/ 52 w 698"/>
                  <a:gd name="T19" fmla="*/ 716 h 934"/>
                  <a:gd name="T20" fmla="*/ 82 w 698"/>
                  <a:gd name="T21" fmla="*/ 746 h 934"/>
                  <a:gd name="T22" fmla="*/ 88 w 698"/>
                  <a:gd name="T23" fmla="*/ 780 h 934"/>
                  <a:gd name="T24" fmla="*/ 103 w 698"/>
                  <a:gd name="T25" fmla="*/ 838 h 934"/>
                  <a:gd name="T26" fmla="*/ 119 w 698"/>
                  <a:gd name="T27" fmla="*/ 902 h 934"/>
                  <a:gd name="T28" fmla="*/ 135 w 698"/>
                  <a:gd name="T29" fmla="*/ 934 h 934"/>
                  <a:gd name="T30" fmla="*/ 154 w 698"/>
                  <a:gd name="T31" fmla="*/ 896 h 934"/>
                  <a:gd name="T32" fmla="*/ 161 w 698"/>
                  <a:gd name="T33" fmla="*/ 836 h 934"/>
                  <a:gd name="T34" fmla="*/ 168 w 698"/>
                  <a:gd name="T35" fmla="*/ 772 h 934"/>
                  <a:gd name="T36" fmla="*/ 170 w 698"/>
                  <a:gd name="T37" fmla="*/ 706 h 934"/>
                  <a:gd name="T38" fmla="*/ 179 w 698"/>
                  <a:gd name="T39" fmla="*/ 656 h 934"/>
                  <a:gd name="T40" fmla="*/ 209 w 698"/>
                  <a:gd name="T41" fmla="*/ 638 h 934"/>
                  <a:gd name="T42" fmla="*/ 220 w 698"/>
                  <a:gd name="T43" fmla="*/ 602 h 934"/>
                  <a:gd name="T44" fmla="*/ 231 w 698"/>
                  <a:gd name="T45" fmla="*/ 554 h 934"/>
                  <a:gd name="T46" fmla="*/ 241 w 698"/>
                  <a:gd name="T47" fmla="*/ 482 h 934"/>
                  <a:gd name="T48" fmla="*/ 241 w 698"/>
                  <a:gd name="T49" fmla="*/ 354 h 934"/>
                  <a:gd name="T50" fmla="*/ 230 w 698"/>
                  <a:gd name="T51" fmla="*/ 310 h 934"/>
                  <a:gd name="T52" fmla="*/ 195 w 698"/>
                  <a:gd name="T53" fmla="*/ 76 h 934"/>
                  <a:gd name="T54" fmla="*/ 173 w 698"/>
                  <a:gd name="T55" fmla="*/ 12 h 934"/>
                  <a:gd name="T56" fmla="*/ 138 w 698"/>
                  <a:gd name="T57" fmla="*/ 0 h 934"/>
                  <a:gd name="T58" fmla="*/ 123 w 698"/>
                  <a:gd name="T59" fmla="*/ 6 h 9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8"/>
                  <a:gd name="T91" fmla="*/ 0 h 934"/>
                  <a:gd name="T92" fmla="*/ 698 w 698"/>
                  <a:gd name="T93" fmla="*/ 934 h 9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8" h="934">
                    <a:moveTo>
                      <a:pt x="340" y="14"/>
                    </a:moveTo>
                    <a:lnTo>
                      <a:pt x="120" y="104"/>
                    </a:lnTo>
                    <a:lnTo>
                      <a:pt x="50" y="148"/>
                    </a:lnTo>
                    <a:lnTo>
                      <a:pt x="20" y="238"/>
                    </a:lnTo>
                    <a:lnTo>
                      <a:pt x="12" y="330"/>
                    </a:lnTo>
                    <a:lnTo>
                      <a:pt x="2" y="412"/>
                    </a:lnTo>
                    <a:lnTo>
                      <a:pt x="0" y="502"/>
                    </a:lnTo>
                    <a:lnTo>
                      <a:pt x="62" y="586"/>
                    </a:lnTo>
                    <a:lnTo>
                      <a:pt x="102" y="676"/>
                    </a:lnTo>
                    <a:lnTo>
                      <a:pt x="150" y="716"/>
                    </a:lnTo>
                    <a:lnTo>
                      <a:pt x="240" y="746"/>
                    </a:lnTo>
                    <a:lnTo>
                      <a:pt x="256" y="780"/>
                    </a:lnTo>
                    <a:lnTo>
                      <a:pt x="298" y="838"/>
                    </a:lnTo>
                    <a:lnTo>
                      <a:pt x="344" y="902"/>
                    </a:lnTo>
                    <a:lnTo>
                      <a:pt x="392" y="934"/>
                    </a:lnTo>
                    <a:lnTo>
                      <a:pt x="446" y="896"/>
                    </a:lnTo>
                    <a:lnTo>
                      <a:pt x="468" y="836"/>
                    </a:lnTo>
                    <a:lnTo>
                      <a:pt x="488" y="772"/>
                    </a:lnTo>
                    <a:lnTo>
                      <a:pt x="494" y="706"/>
                    </a:lnTo>
                    <a:lnTo>
                      <a:pt x="520" y="656"/>
                    </a:lnTo>
                    <a:lnTo>
                      <a:pt x="608" y="638"/>
                    </a:lnTo>
                    <a:lnTo>
                      <a:pt x="642" y="602"/>
                    </a:lnTo>
                    <a:lnTo>
                      <a:pt x="672" y="554"/>
                    </a:lnTo>
                    <a:lnTo>
                      <a:pt x="698" y="482"/>
                    </a:lnTo>
                    <a:lnTo>
                      <a:pt x="698" y="354"/>
                    </a:lnTo>
                    <a:lnTo>
                      <a:pt x="668" y="310"/>
                    </a:lnTo>
                    <a:lnTo>
                      <a:pt x="566" y="76"/>
                    </a:lnTo>
                    <a:lnTo>
                      <a:pt x="504" y="12"/>
                    </a:lnTo>
                    <a:lnTo>
                      <a:pt x="402" y="0"/>
                    </a:lnTo>
                    <a:lnTo>
                      <a:pt x="360" y="6"/>
                    </a:lnTo>
                  </a:path>
                </a:pathLst>
              </a:custGeom>
              <a:noFill/>
              <a:ln w="28575" cap="flat" cmpd="sng">
                <a:solidFill>
                  <a:srgbClr val="000000"/>
                </a:solidFill>
                <a:prstDash val="lgDash"/>
                <a:round/>
                <a:headEnd/>
                <a:tailEnd/>
              </a:ln>
            </p:spPr>
            <p:txBody>
              <a:bodyPr/>
              <a:lstStyle/>
              <a:p>
                <a:endParaRPr lang="en-US"/>
              </a:p>
            </p:txBody>
          </p:sp>
          <p:sp>
            <p:nvSpPr>
              <p:cNvPr id="35855" name="Text Box 13"/>
              <p:cNvSpPr txBox="1">
                <a:spLocks noChangeArrowheads="1"/>
              </p:cNvSpPr>
              <p:nvPr/>
            </p:nvSpPr>
            <p:spPr bwMode="auto">
              <a:xfrm>
                <a:off x="4059" y="2596"/>
                <a:ext cx="396" cy="481"/>
              </a:xfrm>
              <a:prstGeom prst="rect">
                <a:avLst/>
              </a:prstGeom>
              <a:noFill/>
              <a:ln w="9525">
                <a:noFill/>
                <a:miter lim="800000"/>
                <a:headEnd/>
                <a:tailEnd/>
              </a:ln>
            </p:spPr>
            <p:txBody>
              <a:bodyPr wrap="none">
                <a:spAutoFit/>
              </a:bodyPr>
              <a:lstStyle/>
              <a:p>
                <a:pPr eaLnBrk="0" hangingPunct="0"/>
                <a:r>
                  <a:rPr lang="en-US" sz="2400" b="1">
                    <a:latin typeface="Constantia" pitchFamily="18" charset="0"/>
                    <a:cs typeface="Times New Roman" pitchFamily="18" charset="0"/>
                  </a:rPr>
                  <a:t>A</a:t>
                </a:r>
              </a:p>
            </p:txBody>
          </p:sp>
          <p:sp>
            <p:nvSpPr>
              <p:cNvPr id="35856" name="Text Box 14"/>
              <p:cNvSpPr txBox="1">
                <a:spLocks noChangeArrowheads="1"/>
              </p:cNvSpPr>
              <p:nvPr/>
            </p:nvSpPr>
            <p:spPr bwMode="auto">
              <a:xfrm>
                <a:off x="4024" y="2915"/>
                <a:ext cx="382" cy="481"/>
              </a:xfrm>
              <a:prstGeom prst="rect">
                <a:avLst/>
              </a:prstGeom>
              <a:noFill/>
              <a:ln w="9525">
                <a:noFill/>
                <a:miter lim="800000"/>
                <a:headEnd/>
                <a:tailEnd/>
              </a:ln>
            </p:spPr>
            <p:txBody>
              <a:bodyPr wrap="none">
                <a:spAutoFit/>
              </a:bodyPr>
              <a:lstStyle/>
              <a:p>
                <a:pPr eaLnBrk="0" hangingPunct="0"/>
                <a:r>
                  <a:rPr lang="en-US" sz="2400" b="1">
                    <a:latin typeface="Constantia" pitchFamily="18" charset="0"/>
                    <a:cs typeface="Times New Roman" pitchFamily="18" charset="0"/>
                  </a:rPr>
                  <a:t>B</a:t>
                </a:r>
              </a:p>
            </p:txBody>
          </p:sp>
          <p:sp>
            <p:nvSpPr>
              <p:cNvPr id="35857" name="Text Box 15"/>
              <p:cNvSpPr txBox="1">
                <a:spLocks noChangeArrowheads="1"/>
              </p:cNvSpPr>
              <p:nvPr/>
            </p:nvSpPr>
            <p:spPr bwMode="auto">
              <a:xfrm>
                <a:off x="3588" y="2900"/>
                <a:ext cx="391" cy="481"/>
              </a:xfrm>
              <a:prstGeom prst="rect">
                <a:avLst/>
              </a:prstGeom>
              <a:noFill/>
              <a:ln w="9525">
                <a:noFill/>
                <a:miter lim="800000"/>
                <a:headEnd/>
                <a:tailEnd/>
              </a:ln>
            </p:spPr>
            <p:txBody>
              <a:bodyPr wrap="none">
                <a:spAutoFit/>
              </a:bodyPr>
              <a:lstStyle/>
              <a:p>
                <a:pPr eaLnBrk="0" hangingPunct="0"/>
                <a:r>
                  <a:rPr lang="en-US" sz="2400" b="1">
                    <a:latin typeface="Constantia" pitchFamily="18" charset="0"/>
                    <a:cs typeface="Times New Roman" pitchFamily="18" charset="0"/>
                  </a:rPr>
                  <a:t>C</a:t>
                </a:r>
              </a:p>
            </p:txBody>
          </p:sp>
          <p:sp>
            <p:nvSpPr>
              <p:cNvPr id="35858" name="Text Box 16"/>
              <p:cNvSpPr txBox="1">
                <a:spLocks noChangeArrowheads="1"/>
              </p:cNvSpPr>
              <p:nvPr/>
            </p:nvSpPr>
            <p:spPr bwMode="auto">
              <a:xfrm>
                <a:off x="3113" y="2691"/>
                <a:ext cx="415" cy="481"/>
              </a:xfrm>
              <a:prstGeom prst="rect">
                <a:avLst/>
              </a:prstGeom>
              <a:noFill/>
              <a:ln w="9525">
                <a:noFill/>
                <a:miter lim="800000"/>
                <a:headEnd/>
                <a:tailEnd/>
              </a:ln>
            </p:spPr>
            <p:txBody>
              <a:bodyPr wrap="none">
                <a:spAutoFit/>
              </a:bodyPr>
              <a:lstStyle/>
              <a:p>
                <a:pPr eaLnBrk="0" hangingPunct="0"/>
                <a:r>
                  <a:rPr lang="en-US" sz="2400" b="1">
                    <a:latin typeface="Constantia" pitchFamily="18" charset="0"/>
                    <a:cs typeface="Times New Roman" pitchFamily="18" charset="0"/>
                  </a:rPr>
                  <a:t>D</a:t>
                </a:r>
              </a:p>
            </p:txBody>
          </p:sp>
        </p:grpSp>
        <p:grpSp>
          <p:nvGrpSpPr>
            <p:cNvPr id="35845" name="Group 17"/>
            <p:cNvGrpSpPr>
              <a:grpSpLocks/>
            </p:cNvGrpSpPr>
            <p:nvPr/>
          </p:nvGrpSpPr>
          <p:grpSpPr bwMode="auto">
            <a:xfrm>
              <a:off x="240" y="2076"/>
              <a:ext cx="1180" cy="1553"/>
              <a:chOff x="811" y="1536"/>
              <a:chExt cx="1969" cy="2592"/>
            </a:xfrm>
          </p:grpSpPr>
          <p:pic>
            <p:nvPicPr>
              <p:cNvPr id="35847" name="Picture 18"/>
              <p:cNvPicPr>
                <a:picLocks noChangeAspect="1" noChangeArrowheads="1"/>
              </p:cNvPicPr>
              <p:nvPr/>
            </p:nvPicPr>
            <p:blipFill>
              <a:blip r:embed="rId4" cstate="print"/>
              <a:srcRect/>
              <a:stretch>
                <a:fillRect/>
              </a:stretch>
            </p:blipFill>
            <p:spPr bwMode="auto">
              <a:xfrm>
                <a:off x="811" y="1536"/>
                <a:ext cx="1969" cy="2592"/>
              </a:xfrm>
              <a:prstGeom prst="rect">
                <a:avLst/>
              </a:prstGeom>
              <a:noFill/>
              <a:ln w="9525">
                <a:noFill/>
                <a:miter lim="800000"/>
                <a:headEnd/>
                <a:tailEnd/>
              </a:ln>
            </p:spPr>
          </p:pic>
          <p:sp>
            <p:nvSpPr>
              <p:cNvPr id="35848" name="Freeform 19"/>
              <p:cNvSpPr>
                <a:spLocks/>
              </p:cNvSpPr>
              <p:nvPr/>
            </p:nvSpPr>
            <p:spPr bwMode="auto">
              <a:xfrm>
                <a:off x="1451" y="2584"/>
                <a:ext cx="528" cy="666"/>
              </a:xfrm>
              <a:custGeom>
                <a:avLst/>
                <a:gdLst>
                  <a:gd name="T0" fmla="*/ 89 w 594"/>
                  <a:gd name="T1" fmla="*/ 24 h 666"/>
                  <a:gd name="T2" fmla="*/ 62 w 594"/>
                  <a:gd name="T3" fmla="*/ 60 h 666"/>
                  <a:gd name="T4" fmla="*/ 50 w 594"/>
                  <a:gd name="T5" fmla="*/ 84 h 666"/>
                  <a:gd name="T6" fmla="*/ 33 w 594"/>
                  <a:gd name="T7" fmla="*/ 144 h 666"/>
                  <a:gd name="T8" fmla="*/ 31 w 594"/>
                  <a:gd name="T9" fmla="*/ 192 h 666"/>
                  <a:gd name="T10" fmla="*/ 36 w 594"/>
                  <a:gd name="T11" fmla="*/ 234 h 666"/>
                  <a:gd name="T12" fmla="*/ 14 w 594"/>
                  <a:gd name="T13" fmla="*/ 282 h 666"/>
                  <a:gd name="T14" fmla="*/ 0 w 594"/>
                  <a:gd name="T15" fmla="*/ 306 h 666"/>
                  <a:gd name="T16" fmla="*/ 4 w 594"/>
                  <a:gd name="T17" fmla="*/ 372 h 666"/>
                  <a:gd name="T18" fmla="*/ 11 w 594"/>
                  <a:gd name="T19" fmla="*/ 444 h 666"/>
                  <a:gd name="T20" fmla="*/ 12 w 594"/>
                  <a:gd name="T21" fmla="*/ 522 h 666"/>
                  <a:gd name="T22" fmla="*/ 12 w 594"/>
                  <a:gd name="T23" fmla="*/ 570 h 666"/>
                  <a:gd name="T24" fmla="*/ 9 w 594"/>
                  <a:gd name="T25" fmla="*/ 612 h 666"/>
                  <a:gd name="T26" fmla="*/ 31 w 594"/>
                  <a:gd name="T27" fmla="*/ 660 h 666"/>
                  <a:gd name="T28" fmla="*/ 75 w 594"/>
                  <a:gd name="T29" fmla="*/ 666 h 666"/>
                  <a:gd name="T30" fmla="*/ 104 w 594"/>
                  <a:gd name="T31" fmla="*/ 630 h 666"/>
                  <a:gd name="T32" fmla="*/ 121 w 594"/>
                  <a:gd name="T33" fmla="*/ 600 h 666"/>
                  <a:gd name="T34" fmla="*/ 136 w 594"/>
                  <a:gd name="T35" fmla="*/ 564 h 666"/>
                  <a:gd name="T36" fmla="*/ 156 w 594"/>
                  <a:gd name="T37" fmla="*/ 510 h 666"/>
                  <a:gd name="T38" fmla="*/ 180 w 594"/>
                  <a:gd name="T39" fmla="*/ 456 h 666"/>
                  <a:gd name="T40" fmla="*/ 199 w 594"/>
                  <a:gd name="T41" fmla="*/ 378 h 666"/>
                  <a:gd name="T42" fmla="*/ 205 w 594"/>
                  <a:gd name="T43" fmla="*/ 234 h 666"/>
                  <a:gd name="T44" fmla="*/ 196 w 594"/>
                  <a:gd name="T45" fmla="*/ 174 h 666"/>
                  <a:gd name="T46" fmla="*/ 182 w 594"/>
                  <a:gd name="T47" fmla="*/ 96 h 666"/>
                  <a:gd name="T48" fmla="*/ 167 w 594"/>
                  <a:gd name="T49" fmla="*/ 54 h 666"/>
                  <a:gd name="T50" fmla="*/ 142 w 594"/>
                  <a:gd name="T51" fmla="*/ 24 h 666"/>
                  <a:gd name="T52" fmla="*/ 129 w 594"/>
                  <a:gd name="T53" fmla="*/ 12 h 666"/>
                  <a:gd name="T54" fmla="*/ 104 w 594"/>
                  <a:gd name="T55" fmla="*/ 0 h 666"/>
                  <a:gd name="T56" fmla="*/ 89 w 594"/>
                  <a:gd name="T57" fmla="*/ 24 h 6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4"/>
                  <a:gd name="T88" fmla="*/ 0 h 666"/>
                  <a:gd name="T89" fmla="*/ 594 w 594"/>
                  <a:gd name="T90" fmla="*/ 666 h 6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4" h="666">
                    <a:moveTo>
                      <a:pt x="258" y="24"/>
                    </a:moveTo>
                    <a:lnTo>
                      <a:pt x="180" y="60"/>
                    </a:lnTo>
                    <a:lnTo>
                      <a:pt x="144" y="84"/>
                    </a:lnTo>
                    <a:lnTo>
                      <a:pt x="96" y="144"/>
                    </a:lnTo>
                    <a:lnTo>
                      <a:pt x="90" y="192"/>
                    </a:lnTo>
                    <a:lnTo>
                      <a:pt x="102" y="234"/>
                    </a:lnTo>
                    <a:lnTo>
                      <a:pt x="42" y="282"/>
                    </a:lnTo>
                    <a:lnTo>
                      <a:pt x="0" y="306"/>
                    </a:lnTo>
                    <a:lnTo>
                      <a:pt x="12" y="372"/>
                    </a:lnTo>
                    <a:lnTo>
                      <a:pt x="30" y="444"/>
                    </a:lnTo>
                    <a:lnTo>
                      <a:pt x="36" y="522"/>
                    </a:lnTo>
                    <a:lnTo>
                      <a:pt x="36" y="570"/>
                    </a:lnTo>
                    <a:lnTo>
                      <a:pt x="24" y="612"/>
                    </a:lnTo>
                    <a:lnTo>
                      <a:pt x="90" y="660"/>
                    </a:lnTo>
                    <a:cubicBezTo>
                      <a:pt x="204" y="666"/>
                      <a:pt x="162" y="666"/>
                      <a:pt x="216" y="666"/>
                    </a:cubicBezTo>
                    <a:lnTo>
                      <a:pt x="300" y="630"/>
                    </a:lnTo>
                    <a:lnTo>
                      <a:pt x="348" y="600"/>
                    </a:lnTo>
                    <a:lnTo>
                      <a:pt x="390" y="564"/>
                    </a:lnTo>
                    <a:lnTo>
                      <a:pt x="450" y="510"/>
                    </a:lnTo>
                    <a:lnTo>
                      <a:pt x="516" y="456"/>
                    </a:lnTo>
                    <a:lnTo>
                      <a:pt x="576" y="378"/>
                    </a:lnTo>
                    <a:lnTo>
                      <a:pt x="594" y="234"/>
                    </a:lnTo>
                    <a:lnTo>
                      <a:pt x="564" y="174"/>
                    </a:lnTo>
                    <a:lnTo>
                      <a:pt x="528" y="96"/>
                    </a:lnTo>
                    <a:lnTo>
                      <a:pt x="486" y="54"/>
                    </a:lnTo>
                    <a:lnTo>
                      <a:pt x="408" y="24"/>
                    </a:lnTo>
                    <a:lnTo>
                      <a:pt x="372" y="12"/>
                    </a:lnTo>
                    <a:lnTo>
                      <a:pt x="300" y="0"/>
                    </a:lnTo>
                    <a:lnTo>
                      <a:pt x="258" y="24"/>
                    </a:lnTo>
                    <a:close/>
                  </a:path>
                </a:pathLst>
              </a:custGeom>
              <a:noFill/>
              <a:ln w="28575" cap="flat" cmpd="sng">
                <a:solidFill>
                  <a:srgbClr val="000000"/>
                </a:solidFill>
                <a:prstDash val="lgDash"/>
                <a:round/>
                <a:headEnd/>
                <a:tailEnd/>
              </a:ln>
            </p:spPr>
            <p:txBody>
              <a:bodyPr/>
              <a:lstStyle/>
              <a:p>
                <a:endParaRPr lang="en-US"/>
              </a:p>
            </p:txBody>
          </p:sp>
          <p:sp>
            <p:nvSpPr>
              <p:cNvPr id="35849" name="Text Box 20"/>
              <p:cNvSpPr txBox="1">
                <a:spLocks noChangeArrowheads="1"/>
              </p:cNvSpPr>
              <p:nvPr/>
            </p:nvSpPr>
            <p:spPr bwMode="auto">
              <a:xfrm>
                <a:off x="1624" y="2761"/>
                <a:ext cx="345" cy="386"/>
              </a:xfrm>
              <a:prstGeom prst="rect">
                <a:avLst/>
              </a:prstGeom>
              <a:noFill/>
              <a:ln w="9525">
                <a:noFill/>
                <a:miter lim="800000"/>
                <a:headEnd/>
                <a:tailEnd/>
              </a:ln>
            </p:spPr>
            <p:txBody>
              <a:bodyPr wrap="none">
                <a:spAutoFit/>
              </a:bodyPr>
              <a:lstStyle/>
              <a:p>
                <a:r>
                  <a:rPr lang="en-US" b="1">
                    <a:latin typeface="Constantia" pitchFamily="18" charset="0"/>
                    <a:cs typeface="Times New Roman" pitchFamily="18" charset="0"/>
                  </a:rPr>
                  <a:t>A</a:t>
                </a:r>
              </a:p>
            </p:txBody>
          </p:sp>
          <p:sp>
            <p:nvSpPr>
              <p:cNvPr id="35850" name="Text Box 21"/>
              <p:cNvSpPr txBox="1">
                <a:spLocks noChangeArrowheads="1"/>
              </p:cNvSpPr>
              <p:nvPr/>
            </p:nvSpPr>
            <p:spPr bwMode="auto">
              <a:xfrm>
                <a:off x="1515" y="3026"/>
                <a:ext cx="336" cy="386"/>
              </a:xfrm>
              <a:prstGeom prst="rect">
                <a:avLst/>
              </a:prstGeom>
              <a:noFill/>
              <a:ln w="9525">
                <a:noFill/>
                <a:miter lim="800000"/>
                <a:headEnd/>
                <a:tailEnd/>
              </a:ln>
            </p:spPr>
            <p:txBody>
              <a:bodyPr wrap="none">
                <a:spAutoFit/>
              </a:bodyPr>
              <a:lstStyle/>
              <a:p>
                <a:r>
                  <a:rPr lang="en-US" b="1">
                    <a:latin typeface="Constantia" pitchFamily="18" charset="0"/>
                    <a:cs typeface="Times New Roman" pitchFamily="18" charset="0"/>
                  </a:rPr>
                  <a:t>B</a:t>
                </a:r>
              </a:p>
            </p:txBody>
          </p:sp>
          <p:sp>
            <p:nvSpPr>
              <p:cNvPr id="35851" name="Text Box 22"/>
              <p:cNvSpPr txBox="1">
                <a:spLocks noChangeArrowheads="1"/>
              </p:cNvSpPr>
              <p:nvPr/>
            </p:nvSpPr>
            <p:spPr bwMode="auto">
              <a:xfrm>
                <a:off x="1724" y="3242"/>
                <a:ext cx="340" cy="385"/>
              </a:xfrm>
              <a:prstGeom prst="rect">
                <a:avLst/>
              </a:prstGeom>
              <a:noFill/>
              <a:ln w="9525">
                <a:noFill/>
                <a:miter lim="800000"/>
                <a:headEnd/>
                <a:tailEnd/>
              </a:ln>
            </p:spPr>
            <p:txBody>
              <a:bodyPr wrap="none">
                <a:spAutoFit/>
              </a:bodyPr>
              <a:lstStyle/>
              <a:p>
                <a:r>
                  <a:rPr lang="en-US" b="1">
                    <a:latin typeface="Constantia" pitchFamily="18" charset="0"/>
                    <a:cs typeface="Times New Roman" pitchFamily="18" charset="0"/>
                  </a:rPr>
                  <a:t>C</a:t>
                </a:r>
              </a:p>
            </p:txBody>
          </p:sp>
        </p:grpSp>
        <p:sp>
          <p:nvSpPr>
            <p:cNvPr id="35846" name="Text Box 23"/>
            <p:cNvSpPr txBox="1">
              <a:spLocks noChangeArrowheads="1"/>
            </p:cNvSpPr>
            <p:nvPr/>
          </p:nvSpPr>
          <p:spPr bwMode="auto">
            <a:xfrm>
              <a:off x="276" y="1807"/>
              <a:ext cx="2410" cy="250"/>
            </a:xfrm>
            <a:prstGeom prst="rect">
              <a:avLst/>
            </a:prstGeom>
            <a:noFill/>
            <a:ln w="9525">
              <a:noFill/>
              <a:miter lim="800000"/>
              <a:headEnd/>
              <a:tailEnd/>
            </a:ln>
          </p:spPr>
          <p:txBody>
            <a:bodyPr>
              <a:spAutoFit/>
            </a:bodyPr>
            <a:lstStyle/>
            <a:p>
              <a:r>
                <a:rPr lang="en-US" sz="2400" b="1">
                  <a:solidFill>
                    <a:schemeClr val="tx2"/>
                  </a:solidFill>
                  <a:latin typeface="Constantia" pitchFamily="18" charset="0"/>
                  <a:cs typeface="Times New Roman" pitchFamily="18" charset="0"/>
                </a:rPr>
                <a:t>A: Thermal Dose Volume </a:t>
              </a:r>
              <a:r>
                <a:rPr lang="en-US" sz="2400" b="1">
                  <a:solidFill>
                    <a:schemeClr val="tx2"/>
                  </a:solidFill>
                  <a:latin typeface="Constantia" pitchFamily="18" charset="0"/>
                  <a:cs typeface="Times New Roman" pitchFamily="18" charset="0"/>
                  <a:sym typeface="Wingdings" pitchFamily="2" charset="2"/>
                </a:rPr>
                <a:t>	C: Undamaged Fibroid </a:t>
              </a:r>
            </a:p>
            <a:p>
              <a:r>
                <a:rPr lang="en-US" sz="2400" b="1">
                  <a:solidFill>
                    <a:schemeClr val="tx2"/>
                  </a:solidFill>
                  <a:latin typeface="Constantia" pitchFamily="18" charset="0"/>
                  <a:cs typeface="Times New Roman" pitchFamily="18" charset="0"/>
                  <a:sym typeface="Wingdings" pitchFamily="2" charset="2"/>
                </a:rPr>
                <a:t>B:  Non-perfused Volume 	D: Normal Uterine Muscle</a:t>
              </a:r>
            </a:p>
          </p:txBody>
        </p:sp>
      </p:grpSp>
      <p:sp>
        <p:nvSpPr>
          <p:cNvPr id="35843" name="Rectangle 24"/>
          <p:cNvSpPr>
            <a:spLocks noChangeArrowheads="1"/>
          </p:cNvSpPr>
          <p:nvPr/>
        </p:nvSpPr>
        <p:spPr bwMode="auto">
          <a:xfrm>
            <a:off x="381000" y="228600"/>
            <a:ext cx="8763000" cy="1122363"/>
          </a:xfrm>
          <a:prstGeom prst="rect">
            <a:avLst/>
          </a:prstGeom>
          <a:noFill/>
          <a:ln w="9525">
            <a:noFill/>
            <a:miter lim="800000"/>
            <a:headEnd/>
            <a:tailEnd/>
          </a:ln>
        </p:spPr>
        <p:txBody>
          <a:bodyPr lIns="0" tIns="0" rIns="0" bIns="0"/>
          <a:lstStyle/>
          <a:p>
            <a:pPr marL="1588" indent="20638">
              <a:lnSpc>
                <a:spcPct val="95000"/>
              </a:lnSpc>
              <a:spcBef>
                <a:spcPct val="50000"/>
              </a:spcBef>
            </a:pPr>
            <a:r>
              <a:rPr lang="en-US" sz="3200">
                <a:solidFill>
                  <a:schemeClr val="tx2"/>
                </a:solidFill>
                <a:latin typeface="Tahoma" pitchFamily="34" charset="0"/>
              </a:rPr>
              <a:t>Treated region on MR =</a:t>
            </a:r>
            <a:r>
              <a:rPr lang="en-US" sz="3200">
                <a:solidFill>
                  <a:schemeClr val="tx2"/>
                </a:solidFill>
                <a:latin typeface="GE Inspira Medium"/>
              </a:rPr>
              <a:t> </a:t>
            </a:r>
            <a:r>
              <a:rPr lang="en-US" sz="3200">
                <a:solidFill>
                  <a:schemeClr val="tx2"/>
                </a:solidFill>
                <a:latin typeface="Tahoma" pitchFamily="34" charset="0"/>
              </a:rPr>
              <a:t>coagulative necrosis</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4"/>
          <p:cNvSpPr>
            <a:spLocks noChangeArrowheads="1"/>
          </p:cNvSpPr>
          <p:nvPr/>
        </p:nvSpPr>
        <p:spPr bwMode="auto">
          <a:xfrm>
            <a:off x="152400" y="2133600"/>
            <a:ext cx="8991600" cy="3884613"/>
          </a:xfrm>
          <a:prstGeom prst="rect">
            <a:avLst/>
          </a:prstGeom>
          <a:noFill/>
          <a:ln w="9525">
            <a:noFill/>
            <a:miter lim="800000"/>
            <a:headEnd/>
            <a:tailEnd/>
          </a:ln>
        </p:spPr>
        <p:txBody>
          <a:bodyPr>
            <a:spAutoFit/>
          </a:bodyPr>
          <a:lstStyle/>
          <a:p>
            <a:pPr marL="173038" indent="-173038">
              <a:lnSpc>
                <a:spcPct val="50000"/>
              </a:lnSpc>
              <a:spcBef>
                <a:spcPct val="35000"/>
              </a:spcBef>
              <a:buFontTx/>
              <a:buChar char="•"/>
            </a:pPr>
            <a:r>
              <a:rPr lang="en-US" sz="4000">
                <a:solidFill>
                  <a:schemeClr val="tx2"/>
                </a:solidFill>
              </a:rPr>
              <a:t> </a:t>
            </a:r>
            <a:r>
              <a:rPr lang="en-US" sz="4400">
                <a:solidFill>
                  <a:schemeClr val="tx2"/>
                </a:solidFill>
              </a:rPr>
              <a:t>Essentially noninvasive </a:t>
            </a:r>
          </a:p>
          <a:p>
            <a:pPr marL="173038" indent="-173038">
              <a:lnSpc>
                <a:spcPct val="50000"/>
              </a:lnSpc>
              <a:spcBef>
                <a:spcPct val="35000"/>
              </a:spcBef>
              <a:buFontTx/>
              <a:buChar char="•"/>
            </a:pPr>
            <a:r>
              <a:rPr lang="en-US" sz="4400">
                <a:solidFill>
                  <a:schemeClr val="tx2"/>
                </a:solidFill>
              </a:rPr>
              <a:t> No hospitalization</a:t>
            </a:r>
          </a:p>
          <a:p>
            <a:pPr marL="173038" indent="-173038">
              <a:lnSpc>
                <a:spcPct val="50000"/>
              </a:lnSpc>
              <a:spcBef>
                <a:spcPct val="35000"/>
              </a:spcBef>
              <a:buFontTx/>
              <a:buChar char="•"/>
            </a:pPr>
            <a:r>
              <a:rPr lang="en-US" sz="4400">
                <a:solidFill>
                  <a:schemeClr val="tx2"/>
                </a:solidFill>
              </a:rPr>
              <a:t> Limited conscious sedation</a:t>
            </a:r>
          </a:p>
          <a:p>
            <a:pPr marL="173038" indent="-173038">
              <a:lnSpc>
                <a:spcPct val="50000"/>
              </a:lnSpc>
              <a:spcBef>
                <a:spcPct val="35000"/>
              </a:spcBef>
              <a:buFontTx/>
              <a:buChar char="•"/>
            </a:pPr>
            <a:r>
              <a:rPr lang="en-US" sz="4400">
                <a:solidFill>
                  <a:schemeClr val="tx2"/>
                </a:solidFill>
              </a:rPr>
              <a:t> No ionizing radiation</a:t>
            </a:r>
          </a:p>
          <a:p>
            <a:pPr marL="173038" indent="-173038">
              <a:lnSpc>
                <a:spcPct val="50000"/>
              </a:lnSpc>
              <a:spcBef>
                <a:spcPct val="35000"/>
              </a:spcBef>
              <a:buFontTx/>
              <a:buChar char="•"/>
            </a:pPr>
            <a:r>
              <a:rPr lang="en-US" sz="4400">
                <a:solidFill>
                  <a:schemeClr val="tx2"/>
                </a:solidFill>
              </a:rPr>
              <a:t> Return to normal activity next day</a:t>
            </a:r>
          </a:p>
          <a:p>
            <a:pPr marL="173038" indent="-173038">
              <a:lnSpc>
                <a:spcPct val="50000"/>
              </a:lnSpc>
              <a:spcBef>
                <a:spcPct val="35000"/>
              </a:spcBef>
              <a:buFontTx/>
              <a:buChar char="•"/>
            </a:pPr>
            <a:r>
              <a:rPr lang="en-US" sz="4400">
                <a:solidFill>
                  <a:schemeClr val="tx2"/>
                </a:solidFill>
              </a:rPr>
              <a:t> Low rate of complications</a:t>
            </a:r>
          </a:p>
          <a:p>
            <a:pPr marL="173038" indent="-173038">
              <a:lnSpc>
                <a:spcPct val="50000"/>
              </a:lnSpc>
              <a:spcBef>
                <a:spcPct val="35000"/>
              </a:spcBef>
              <a:buFontTx/>
              <a:buChar char="•"/>
            </a:pPr>
            <a:r>
              <a:rPr lang="en-US" sz="4400">
                <a:solidFill>
                  <a:schemeClr val="tx2"/>
                </a:solidFill>
              </a:rPr>
              <a:t> Reduced cost</a:t>
            </a:r>
          </a:p>
        </p:txBody>
      </p:sp>
      <p:sp>
        <p:nvSpPr>
          <p:cNvPr id="3" name="Title 2"/>
          <p:cNvSpPr>
            <a:spLocks noGrp="1"/>
          </p:cNvSpPr>
          <p:nvPr>
            <p:ph type="title"/>
          </p:nvPr>
        </p:nvSpPr>
        <p:spPr>
          <a:xfrm>
            <a:off x="685800" y="152400"/>
            <a:ext cx="8305800" cy="1143000"/>
          </a:xfrm>
        </p:spPr>
        <p:txBody>
          <a:bodyPr/>
          <a:lstStyle/>
          <a:p>
            <a:pPr eaLnBrk="1" fontAlgn="auto" hangingPunct="1">
              <a:spcAft>
                <a:spcPts val="0"/>
              </a:spcAft>
              <a:defRPr/>
            </a:pPr>
            <a:r>
              <a:rPr lang="en-US" sz="6000" dirty="0" smtClean="0"/>
              <a:t>Advantages of </a:t>
            </a:r>
            <a:r>
              <a:rPr lang="en-US" sz="6000" dirty="0" err="1" smtClean="0"/>
              <a:t>MRgFUS</a:t>
            </a:r>
            <a:endParaRPr lang="en-US" sz="6000" dirty="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par>
                                <p:cTn id="8" presetID="12" presetClass="entr" presetSubtype="4" fill="hold" nodeType="withEffect">
                                  <p:stCondLst>
                                    <p:cond delay="0"/>
                                  </p:stCondLst>
                                  <p:childTnLst>
                                    <p:set>
                                      <p:cBhvr>
                                        <p:cTn id="9" dur="1" fill="hold">
                                          <p:stCondLst>
                                            <p:cond delay="0"/>
                                          </p:stCondLst>
                                        </p:cTn>
                                        <p:tgtEl>
                                          <p:spTgt spid="83969">
                                            <p:txEl>
                                              <p:pRg st="0" end="0"/>
                                            </p:txEl>
                                          </p:spTgt>
                                        </p:tgtEl>
                                        <p:attrNameLst>
                                          <p:attrName>style.visibility</p:attrName>
                                        </p:attrNameLst>
                                      </p:cBhvr>
                                      <p:to>
                                        <p:strVal val="visible"/>
                                      </p:to>
                                    </p:set>
                                    <p:animEffect transition="in" filter="slide(fromBottom)">
                                      <p:cBhvr>
                                        <p:cTn id="10" dur="500"/>
                                        <p:tgtEl>
                                          <p:spTgt spid="83969">
                                            <p:txEl>
                                              <p:pRg st="0" end="0"/>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83969">
                                            <p:txEl>
                                              <p:pRg st="1" end="1"/>
                                            </p:txEl>
                                          </p:spTgt>
                                        </p:tgtEl>
                                        <p:attrNameLst>
                                          <p:attrName>style.visibility</p:attrName>
                                        </p:attrNameLst>
                                      </p:cBhvr>
                                      <p:to>
                                        <p:strVal val="visible"/>
                                      </p:to>
                                    </p:set>
                                    <p:animEffect transition="in" filter="slide(fromBottom)">
                                      <p:cBhvr>
                                        <p:cTn id="13" dur="500"/>
                                        <p:tgtEl>
                                          <p:spTgt spid="83969">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83969">
                                            <p:txEl>
                                              <p:pRg st="2" end="2"/>
                                            </p:txEl>
                                          </p:spTgt>
                                        </p:tgtEl>
                                        <p:attrNameLst>
                                          <p:attrName>style.visibility</p:attrName>
                                        </p:attrNameLst>
                                      </p:cBhvr>
                                      <p:to>
                                        <p:strVal val="visible"/>
                                      </p:to>
                                    </p:set>
                                    <p:animEffect transition="in" filter="slide(fromBottom)">
                                      <p:cBhvr>
                                        <p:cTn id="16" dur="500"/>
                                        <p:tgtEl>
                                          <p:spTgt spid="83969">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83969">
                                            <p:txEl>
                                              <p:pRg st="3" end="3"/>
                                            </p:txEl>
                                          </p:spTgt>
                                        </p:tgtEl>
                                        <p:attrNameLst>
                                          <p:attrName>style.visibility</p:attrName>
                                        </p:attrNameLst>
                                      </p:cBhvr>
                                      <p:to>
                                        <p:strVal val="visible"/>
                                      </p:to>
                                    </p:set>
                                    <p:animEffect transition="in" filter="slide(fromBottom)">
                                      <p:cBhvr>
                                        <p:cTn id="19" dur="500"/>
                                        <p:tgtEl>
                                          <p:spTgt spid="83969">
                                            <p:txEl>
                                              <p:pRg st="3" end="3"/>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83969">
                                            <p:txEl>
                                              <p:pRg st="4" end="4"/>
                                            </p:txEl>
                                          </p:spTgt>
                                        </p:tgtEl>
                                        <p:attrNameLst>
                                          <p:attrName>style.visibility</p:attrName>
                                        </p:attrNameLst>
                                      </p:cBhvr>
                                      <p:to>
                                        <p:strVal val="visible"/>
                                      </p:to>
                                    </p:set>
                                    <p:animEffect transition="in" filter="slide(fromBottom)">
                                      <p:cBhvr>
                                        <p:cTn id="22" dur="500"/>
                                        <p:tgtEl>
                                          <p:spTgt spid="83969">
                                            <p:txEl>
                                              <p:pRg st="4" end="4"/>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83969">
                                            <p:txEl>
                                              <p:pRg st="5" end="5"/>
                                            </p:txEl>
                                          </p:spTgt>
                                        </p:tgtEl>
                                        <p:attrNameLst>
                                          <p:attrName>style.visibility</p:attrName>
                                        </p:attrNameLst>
                                      </p:cBhvr>
                                      <p:to>
                                        <p:strVal val="visible"/>
                                      </p:to>
                                    </p:set>
                                    <p:animEffect transition="in" filter="slide(fromBottom)">
                                      <p:cBhvr>
                                        <p:cTn id="25" dur="500"/>
                                        <p:tgtEl>
                                          <p:spTgt spid="83969">
                                            <p:txEl>
                                              <p:pRg st="5" end="5"/>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83969">
                                            <p:txEl>
                                              <p:pRg st="6" end="6"/>
                                            </p:txEl>
                                          </p:spTgt>
                                        </p:tgtEl>
                                        <p:attrNameLst>
                                          <p:attrName>style.visibility</p:attrName>
                                        </p:attrNameLst>
                                      </p:cBhvr>
                                      <p:to>
                                        <p:strVal val="visible"/>
                                      </p:to>
                                    </p:set>
                                    <p:animEffect transition="in" filter="slide(fromBottom)">
                                      <p:cBhvr>
                                        <p:cTn id="28" dur="500"/>
                                        <p:tgtEl>
                                          <p:spTgt spid="8396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67000"/>
            <a:ext cx="9144000" cy="4191000"/>
          </a:xfrm>
          <a:prstGeom prst="rect">
            <a:avLst/>
          </a:prstGeom>
          <a:noFill/>
          <a:ln w="9525">
            <a:noFill/>
            <a:miter lim="800000"/>
            <a:headEnd/>
            <a:tailEnd/>
          </a:ln>
        </p:spPr>
      </p:pic>
      <p:sp>
        <p:nvSpPr>
          <p:cNvPr id="50178" name="Rectangle 3">
            <a:hlinkClick r:id="rId4" action="ppaction://hlinksldjump"/>
          </p:cNvPr>
          <p:cNvSpPr>
            <a:spLocks noChangeArrowheads="1"/>
          </p:cNvSpPr>
          <p:nvPr/>
        </p:nvSpPr>
        <p:spPr bwMode="auto">
          <a:xfrm>
            <a:off x="3238500" y="228600"/>
            <a:ext cx="914400" cy="495300"/>
          </a:xfrm>
          <a:prstGeom prst="rect">
            <a:avLst/>
          </a:prstGeom>
          <a:noFill/>
          <a:ln w="9525">
            <a:noFill/>
            <a:miter lim="800000"/>
            <a:headEnd/>
            <a:tailEnd/>
          </a:ln>
        </p:spPr>
        <p:txBody>
          <a:bodyPr wrap="none" anchor="ctr"/>
          <a:lstStyle/>
          <a:p>
            <a:endParaRPr lang="en-US">
              <a:latin typeface="Constantia" pitchFamily="18" charset="0"/>
            </a:endParaRPr>
          </a:p>
        </p:txBody>
      </p:sp>
      <p:sp>
        <p:nvSpPr>
          <p:cNvPr id="50179" name="Line 4"/>
          <p:cNvSpPr>
            <a:spLocks noChangeShapeType="1"/>
          </p:cNvSpPr>
          <p:nvPr/>
        </p:nvSpPr>
        <p:spPr bwMode="auto">
          <a:xfrm flipV="1">
            <a:off x="741363" y="1893888"/>
            <a:ext cx="8008937" cy="0"/>
          </a:xfrm>
          <a:prstGeom prst="line">
            <a:avLst/>
          </a:prstGeom>
          <a:noFill/>
          <a:ln w="76200" cmpd="tri">
            <a:solidFill>
              <a:srgbClr val="0074CC"/>
            </a:solidFill>
            <a:round/>
            <a:headEnd type="triangle" w="med" len="med"/>
            <a:tailEnd type="triangle" w="med" len="med"/>
          </a:ln>
        </p:spPr>
        <p:txBody>
          <a:bodyPr lIns="0" tIns="0" rIns="0" bIns="0"/>
          <a:lstStyle/>
          <a:p>
            <a:endParaRPr lang="en-US"/>
          </a:p>
        </p:txBody>
      </p:sp>
      <p:sp>
        <p:nvSpPr>
          <p:cNvPr id="50180" name="Text Box 5"/>
          <p:cNvSpPr txBox="1">
            <a:spLocks noChangeArrowheads="1"/>
          </p:cNvSpPr>
          <p:nvPr/>
        </p:nvSpPr>
        <p:spPr bwMode="auto">
          <a:xfrm>
            <a:off x="152400" y="2057400"/>
            <a:ext cx="1582738" cy="641350"/>
          </a:xfrm>
          <a:prstGeom prst="rect">
            <a:avLst/>
          </a:prstGeom>
          <a:noFill/>
          <a:ln w="9525">
            <a:noFill/>
            <a:miter lim="800000"/>
            <a:headEnd/>
            <a:tailEnd/>
          </a:ln>
        </p:spPr>
        <p:txBody>
          <a:bodyPr wrap="none" lIns="0" tIns="0" rIns="0" bIns="0">
            <a:spAutoFit/>
          </a:bodyPr>
          <a:lstStyle/>
          <a:p>
            <a:pPr algn="ctr">
              <a:lnSpc>
                <a:spcPct val="80000"/>
              </a:lnSpc>
              <a:spcBef>
                <a:spcPct val="50000"/>
              </a:spcBef>
            </a:pPr>
            <a:r>
              <a:rPr lang="en-US" sz="2000" b="1" dirty="0">
                <a:latin typeface="Constantia" pitchFamily="18" charset="0"/>
                <a:cs typeface="Times New Roman" pitchFamily="18" charset="0"/>
              </a:rPr>
              <a:t>Expectant </a:t>
            </a:r>
          </a:p>
          <a:p>
            <a:pPr algn="ctr">
              <a:lnSpc>
                <a:spcPct val="80000"/>
              </a:lnSpc>
              <a:spcBef>
                <a:spcPct val="50000"/>
              </a:spcBef>
            </a:pPr>
            <a:r>
              <a:rPr lang="en-US" sz="2000" b="1" dirty="0">
                <a:latin typeface="Constantia" pitchFamily="18" charset="0"/>
                <a:cs typeface="Times New Roman" pitchFamily="18" charset="0"/>
              </a:rPr>
              <a:t>Management</a:t>
            </a:r>
          </a:p>
        </p:txBody>
      </p:sp>
      <p:sp>
        <p:nvSpPr>
          <p:cNvPr id="50181" name="Text Box 6"/>
          <p:cNvSpPr txBox="1">
            <a:spLocks noChangeArrowheads="1"/>
          </p:cNvSpPr>
          <p:nvPr/>
        </p:nvSpPr>
        <p:spPr bwMode="auto">
          <a:xfrm>
            <a:off x="3810000" y="2362200"/>
            <a:ext cx="1317625" cy="347663"/>
          </a:xfrm>
          <a:prstGeom prst="rect">
            <a:avLst/>
          </a:prstGeom>
          <a:noFill/>
          <a:ln w="9525">
            <a:noFill/>
            <a:miter lim="800000"/>
            <a:headEnd/>
            <a:tailEnd/>
          </a:ln>
        </p:spPr>
        <p:txBody>
          <a:bodyPr lIns="0" tIns="0" rIns="0" bIns="0">
            <a:spAutoFit/>
          </a:bodyPr>
          <a:lstStyle/>
          <a:p>
            <a:pPr algn="ctr">
              <a:lnSpc>
                <a:spcPct val="95000"/>
              </a:lnSpc>
              <a:spcBef>
                <a:spcPct val="50000"/>
              </a:spcBef>
            </a:pPr>
            <a:r>
              <a:rPr lang="en-US" sz="2400" b="1" i="1" u="sng">
                <a:solidFill>
                  <a:srgbClr val="FF0000"/>
                </a:solidFill>
                <a:latin typeface="Constantia" pitchFamily="18" charset="0"/>
                <a:cs typeface="Times New Roman" pitchFamily="18" charset="0"/>
              </a:rPr>
              <a:t>MRgFUS</a:t>
            </a:r>
          </a:p>
        </p:txBody>
      </p:sp>
      <p:sp>
        <p:nvSpPr>
          <p:cNvPr id="50182" name="Text Box 8"/>
          <p:cNvSpPr txBox="1">
            <a:spLocks noChangeArrowheads="1"/>
          </p:cNvSpPr>
          <p:nvPr/>
        </p:nvSpPr>
        <p:spPr bwMode="auto">
          <a:xfrm>
            <a:off x="6934200" y="2057400"/>
            <a:ext cx="2016125" cy="347663"/>
          </a:xfrm>
          <a:prstGeom prst="rect">
            <a:avLst/>
          </a:prstGeom>
          <a:noFill/>
          <a:ln w="9525">
            <a:noFill/>
            <a:miter lim="800000"/>
            <a:headEnd/>
            <a:tailEnd/>
          </a:ln>
        </p:spPr>
        <p:txBody>
          <a:bodyPr wrap="none" lIns="0" tIns="0" rIns="0" bIns="0">
            <a:spAutoFit/>
          </a:bodyPr>
          <a:lstStyle/>
          <a:p>
            <a:pPr algn="ctr">
              <a:lnSpc>
                <a:spcPct val="95000"/>
              </a:lnSpc>
              <a:spcBef>
                <a:spcPct val="50000"/>
              </a:spcBef>
            </a:pPr>
            <a:r>
              <a:rPr lang="en-US" sz="2400" b="1">
                <a:latin typeface="Constantia" pitchFamily="18" charset="0"/>
                <a:cs typeface="Times New Roman" pitchFamily="18" charset="0"/>
              </a:rPr>
              <a:t>Hysterectomy</a:t>
            </a:r>
          </a:p>
        </p:txBody>
      </p:sp>
      <p:sp>
        <p:nvSpPr>
          <p:cNvPr id="50183" name="Line 11"/>
          <p:cNvSpPr>
            <a:spLocks noChangeShapeType="1"/>
          </p:cNvSpPr>
          <p:nvPr/>
        </p:nvSpPr>
        <p:spPr bwMode="auto">
          <a:xfrm flipH="1" flipV="1">
            <a:off x="4495800" y="1905000"/>
            <a:ext cx="0" cy="336550"/>
          </a:xfrm>
          <a:prstGeom prst="line">
            <a:avLst/>
          </a:prstGeom>
          <a:noFill/>
          <a:ln w="9525">
            <a:solidFill>
              <a:srgbClr val="FF0000"/>
            </a:solidFill>
            <a:round/>
            <a:headEnd/>
            <a:tailEnd type="triangle" w="med" len="med"/>
          </a:ln>
        </p:spPr>
        <p:txBody>
          <a:bodyPr lIns="0" tIns="0" rIns="0" bIns="0"/>
          <a:lstStyle/>
          <a:p>
            <a:endParaRPr lang="en-US"/>
          </a:p>
        </p:txBody>
      </p:sp>
      <p:sp>
        <p:nvSpPr>
          <p:cNvPr id="50184" name="Text Box 12"/>
          <p:cNvSpPr txBox="1">
            <a:spLocks noChangeArrowheads="1"/>
          </p:cNvSpPr>
          <p:nvPr/>
        </p:nvSpPr>
        <p:spPr bwMode="auto">
          <a:xfrm>
            <a:off x="2281238" y="1535113"/>
            <a:ext cx="4513262" cy="414337"/>
          </a:xfrm>
          <a:prstGeom prst="rect">
            <a:avLst/>
          </a:prstGeom>
          <a:noFill/>
          <a:ln w="9525">
            <a:noFill/>
            <a:miter lim="800000"/>
            <a:headEnd/>
            <a:tailEnd/>
          </a:ln>
        </p:spPr>
        <p:txBody>
          <a:bodyPr wrap="none" lIns="0" tIns="0" rIns="0" bIns="0">
            <a:spAutoFit/>
          </a:bodyPr>
          <a:lstStyle/>
          <a:p>
            <a:pPr algn="ctr">
              <a:lnSpc>
                <a:spcPct val="95000"/>
              </a:lnSpc>
              <a:spcBef>
                <a:spcPct val="50000"/>
              </a:spcBef>
            </a:pPr>
            <a:r>
              <a:rPr lang="en-US" sz="2800" b="1" i="1">
                <a:solidFill>
                  <a:schemeClr val="tx2"/>
                </a:solidFill>
                <a:latin typeface="Constantia" pitchFamily="18" charset="0"/>
                <a:cs typeface="Times New Roman" pitchFamily="18" charset="0"/>
              </a:rPr>
              <a:t>Spectrum of Invasiveness </a:t>
            </a:r>
          </a:p>
        </p:txBody>
      </p:sp>
      <p:sp>
        <p:nvSpPr>
          <p:cNvPr id="374797" name="Rectangle 13"/>
          <p:cNvSpPr>
            <a:spLocks noGrp="1" noChangeArrowheads="1"/>
          </p:cNvSpPr>
          <p:nvPr>
            <p:ph type="title" idx="4294967295"/>
          </p:nvPr>
        </p:nvSpPr>
        <p:spPr>
          <a:xfrm>
            <a:off x="0" y="336550"/>
            <a:ext cx="8923338" cy="760413"/>
          </a:xfrm>
        </p:spPr>
        <p:txBody>
          <a:bodyPr>
            <a:normAutofit fontScale="90000"/>
          </a:bodyPr>
          <a:lstStyle/>
          <a:p>
            <a:pPr algn="r" eaLnBrk="1" fontAlgn="auto" hangingPunct="1">
              <a:spcAft>
                <a:spcPts val="0"/>
              </a:spcAft>
              <a:defRPr/>
            </a:pPr>
            <a:r>
              <a:rPr lang="en-US" dirty="0"/>
              <a:t>Comparison of Treatment </a:t>
            </a:r>
            <a:r>
              <a:rPr lang="en-US" dirty="0" smtClean="0"/>
              <a:t>Options</a:t>
            </a:r>
            <a:endParaRPr lang="en-US" dirty="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a:xfrm>
            <a:off x="0" y="381000"/>
            <a:ext cx="9144000" cy="647700"/>
          </a:xfrm>
        </p:spPr>
        <p:txBody>
          <a:bodyPr lIns="91440" rIns="91440" bIns="45720" anchor="ctr"/>
          <a:lstStyle/>
          <a:p>
            <a:pPr algn="ctr">
              <a:lnSpc>
                <a:spcPct val="95000"/>
              </a:lnSpc>
            </a:pPr>
            <a:r>
              <a:rPr lang="en-US" smtClean="0"/>
              <a:t>MRGFUS vs other Uterine Preserving Treatments</a:t>
            </a:r>
          </a:p>
        </p:txBody>
      </p:sp>
      <p:graphicFrame>
        <p:nvGraphicFramePr>
          <p:cNvPr id="186401" name="Group 33"/>
          <p:cNvGraphicFramePr>
            <a:graphicFrameLocks noGrp="1"/>
          </p:cNvGraphicFramePr>
          <p:nvPr>
            <p:ph idx="4294967295"/>
          </p:nvPr>
        </p:nvGraphicFramePr>
        <p:xfrm>
          <a:off x="381000" y="1524000"/>
          <a:ext cx="8382000" cy="3337282"/>
        </p:xfrm>
        <a:graphic>
          <a:graphicData uri="http://schemas.openxmlformats.org/drawingml/2006/table">
            <a:tbl>
              <a:tblPr/>
              <a:tblGrid>
                <a:gridCol w="3182938"/>
                <a:gridCol w="1617662"/>
                <a:gridCol w="2414588"/>
                <a:gridCol w="1166812"/>
              </a:tblGrid>
              <a:tr h="382588">
                <a:tc>
                  <a:txBody>
                    <a:bodyPr/>
                    <a:lstStyle/>
                    <a:p>
                      <a:pPr marL="0" marR="0" lvl="0" indent="0" algn="l" defTabSz="112395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dirty="0" smtClean="0">
                          <a:ln>
                            <a:noFill/>
                          </a:ln>
                          <a:solidFill>
                            <a:schemeClr val="tx1"/>
                          </a:solidFill>
                          <a:effectLst/>
                          <a:latin typeface="Arial" charset="0"/>
                        </a:rPr>
                        <a:t>Need for Alternative </a:t>
                      </a:r>
                      <a:r>
                        <a:rPr kumimoji="0" lang="en-US" sz="1900" b="1" i="0" u="none" strike="noStrike" cap="none" normalizeH="0" baseline="0" dirty="0" err="1" smtClean="0">
                          <a:ln>
                            <a:noFill/>
                          </a:ln>
                          <a:solidFill>
                            <a:schemeClr val="tx1"/>
                          </a:solidFill>
                          <a:effectLst/>
                          <a:latin typeface="Arial" charset="0"/>
                        </a:rPr>
                        <a:t>Tx</a:t>
                      </a:r>
                      <a:endParaRPr kumimoji="0" lang="en-US" sz="1900" b="1" i="0" u="none" strike="noStrike" cap="none" normalizeH="0" baseline="0" dirty="0" smtClean="0">
                        <a:ln>
                          <a:noFill/>
                        </a:ln>
                        <a:solidFill>
                          <a:schemeClr val="tx1"/>
                        </a:solidFill>
                        <a:effectLst/>
                        <a:latin typeface="Arial" charset="0"/>
                      </a:endParaRP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smtClean="0">
                          <a:ln>
                            <a:noFill/>
                          </a:ln>
                          <a:solidFill>
                            <a:schemeClr val="tx1"/>
                          </a:solidFill>
                          <a:effectLst/>
                          <a:latin typeface="Arial" charset="0"/>
                          <a:ea typeface="ＭＳ 明朝" charset="-128"/>
                        </a:rPr>
                        <a:t>@ 12 mo</a:t>
                      </a:r>
                      <a:endParaRPr kumimoji="0" lang="en-US" sz="1900" b="0" i="0" u="none" strike="noStrike" cap="none" normalizeH="0" baseline="0" smtClean="0">
                        <a:ln>
                          <a:noFill/>
                        </a:ln>
                        <a:solidFill>
                          <a:schemeClr val="tx1"/>
                        </a:solidFill>
                        <a:effectLst/>
                        <a:latin typeface="Arial" charset="0"/>
                        <a:ea typeface="ＭＳ 明朝" charset="-128"/>
                      </a:endParaRP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smtClean="0">
                          <a:ln>
                            <a:noFill/>
                          </a:ln>
                          <a:solidFill>
                            <a:schemeClr val="tx1"/>
                          </a:solidFill>
                          <a:effectLst/>
                          <a:latin typeface="Arial" charset="0"/>
                          <a:ea typeface="ＭＳ 明朝" charset="-128"/>
                        </a:rPr>
                        <a:t>@ 24 mo</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1" u="none" strike="noStrike" cap="none" normalizeH="0" baseline="0" smtClean="0">
                          <a:ln>
                            <a:noFill/>
                          </a:ln>
                          <a:solidFill>
                            <a:schemeClr val="tx1"/>
                          </a:solidFill>
                          <a:effectLst/>
                          <a:latin typeface="Arial" charset="0"/>
                          <a:ea typeface="ＭＳ 明朝" charset="-128"/>
                        </a:rPr>
                        <a:t>References</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smtClean="0">
                          <a:ln>
                            <a:noFill/>
                          </a:ln>
                          <a:solidFill>
                            <a:schemeClr val="tx1"/>
                          </a:solidFill>
                          <a:effectLst/>
                          <a:latin typeface="Arial" charset="0"/>
                          <a:ea typeface="ＭＳ 明朝" charset="-128"/>
                        </a:rPr>
                        <a:t>Myomectomy</a:t>
                      </a:r>
                      <a:endParaRPr kumimoji="0" lang="en-US" sz="1900" b="0" i="0" u="none" strike="noStrike" cap="none" normalizeH="0" baseline="0" smtClean="0">
                        <a:ln>
                          <a:noFill/>
                        </a:ln>
                        <a:solidFill>
                          <a:schemeClr val="tx1"/>
                        </a:solidFill>
                        <a:effectLst/>
                        <a:latin typeface="Arial" charset="0"/>
                        <a:ea typeface="ＭＳ 明朝" charset="-128"/>
                      </a:endParaRP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dirty="0" smtClean="0">
                          <a:ln>
                            <a:noFill/>
                          </a:ln>
                          <a:solidFill>
                            <a:srgbClr val="FFFF00"/>
                          </a:solidFill>
                          <a:effectLst/>
                          <a:latin typeface="Arial" charset="0"/>
                          <a:ea typeface="ＭＳ 明朝" charset="-128"/>
                        </a:rPr>
                        <a:t>10.6</a:t>
                      </a:r>
                      <a:r>
                        <a:rPr kumimoji="0" lang="en-US" sz="1900" b="0" i="0" u="none" strike="noStrike" cap="none" normalizeH="0" baseline="0" dirty="0" smtClean="0">
                          <a:ln>
                            <a:noFill/>
                          </a:ln>
                          <a:solidFill>
                            <a:srgbClr val="FFFF00"/>
                          </a:solidFill>
                          <a:effectLst/>
                          <a:latin typeface="Arial" charset="0"/>
                          <a:ea typeface="ＭＳ 明朝" charset="-128"/>
                        </a:rPr>
                        <a:t>%</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dirty="0" smtClean="0">
                          <a:ln>
                            <a:noFill/>
                          </a:ln>
                          <a:solidFill>
                            <a:srgbClr val="FFFF00"/>
                          </a:solidFill>
                          <a:effectLst/>
                          <a:latin typeface="Arial" charset="0"/>
                          <a:ea typeface="ＭＳ 明朝" charset="-128"/>
                        </a:rPr>
                        <a:t>13</a:t>
                      </a:r>
                      <a:r>
                        <a:rPr kumimoji="0" lang="en-US" sz="1900" b="0" i="0" u="none" strike="noStrike" cap="none" normalizeH="0" baseline="0" dirty="0" smtClean="0">
                          <a:ln>
                            <a:noFill/>
                          </a:ln>
                          <a:solidFill>
                            <a:srgbClr val="FFFF00"/>
                          </a:solidFill>
                          <a:effectLst/>
                          <a:latin typeface="Arial" charset="0"/>
                          <a:ea typeface="ＭＳ 明朝" charset="-128"/>
                        </a:rPr>
                        <a:t>% - </a:t>
                      </a:r>
                      <a:r>
                        <a:rPr kumimoji="0" lang="en-US" sz="1900" b="1" i="0" u="none" strike="noStrike" cap="none" normalizeH="0" baseline="0" dirty="0" smtClean="0">
                          <a:ln>
                            <a:noFill/>
                          </a:ln>
                          <a:solidFill>
                            <a:srgbClr val="FFFF00"/>
                          </a:solidFill>
                          <a:effectLst/>
                          <a:latin typeface="Arial" charset="0"/>
                          <a:ea typeface="ＭＳ 明朝" charset="-128"/>
                        </a:rPr>
                        <a:t>16.5</a:t>
                      </a:r>
                      <a:r>
                        <a:rPr kumimoji="0" lang="en-US" sz="1900" b="0" i="0" u="none" strike="noStrike" cap="none" normalizeH="0" baseline="0" dirty="0" smtClean="0">
                          <a:ln>
                            <a:noFill/>
                          </a:ln>
                          <a:solidFill>
                            <a:srgbClr val="FFFF00"/>
                          </a:solidFill>
                          <a:effectLst/>
                          <a:latin typeface="Arial" charset="0"/>
                          <a:ea typeface="ＭＳ 明朝" charset="-128"/>
                        </a:rPr>
                        <a:t>%</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0" i="0" u="none" strike="noStrike" cap="none" normalizeH="0" baseline="0" smtClean="0">
                          <a:ln>
                            <a:noFill/>
                          </a:ln>
                          <a:solidFill>
                            <a:srgbClr val="FFFF00"/>
                          </a:solidFill>
                          <a:effectLst/>
                          <a:latin typeface="Arial" charset="0"/>
                          <a:ea typeface="ＭＳ 明朝" charset="-128"/>
                        </a:rPr>
                        <a:t>1,2,3,4</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438">
                <a:tc>
                  <a:txBody>
                    <a:bodyPr/>
                    <a:lstStyle/>
                    <a:p>
                      <a:pPr marL="0" marR="0" lvl="0" indent="0" algn="l"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smtClean="0">
                          <a:ln>
                            <a:noFill/>
                          </a:ln>
                          <a:solidFill>
                            <a:schemeClr val="tx1"/>
                          </a:solidFill>
                          <a:effectLst/>
                          <a:latin typeface="Arial" charset="0"/>
                          <a:ea typeface="ＭＳ 明朝" charset="-128"/>
                        </a:rPr>
                        <a:t>UAE </a:t>
                      </a:r>
                      <a:br>
                        <a:rPr kumimoji="0" lang="en-US" sz="1900" b="1" i="0" u="none" strike="noStrike" cap="none" normalizeH="0" baseline="0" smtClean="0">
                          <a:ln>
                            <a:noFill/>
                          </a:ln>
                          <a:solidFill>
                            <a:schemeClr val="tx1"/>
                          </a:solidFill>
                          <a:effectLst/>
                          <a:latin typeface="Arial" charset="0"/>
                          <a:ea typeface="ＭＳ 明朝" charset="-128"/>
                        </a:rPr>
                      </a:br>
                      <a:r>
                        <a:rPr kumimoji="0" lang="en-US" sz="1900" b="1" i="0" u="none" strike="noStrike" cap="none" normalizeH="0" baseline="0" smtClean="0">
                          <a:ln>
                            <a:noFill/>
                          </a:ln>
                          <a:solidFill>
                            <a:schemeClr val="tx1"/>
                          </a:solidFill>
                          <a:effectLst/>
                          <a:latin typeface="Arial" charset="0"/>
                          <a:ea typeface="ＭＳ 明朝" charset="-128"/>
                        </a:rPr>
                        <a:t>(Uterine Artery Embolization)</a:t>
                      </a:r>
                      <a:endParaRPr kumimoji="0" lang="en-US" sz="1900" b="0" i="0" u="none" strike="noStrike" cap="none" normalizeH="0" baseline="0" smtClean="0">
                        <a:ln>
                          <a:noFill/>
                        </a:ln>
                        <a:solidFill>
                          <a:schemeClr val="tx1"/>
                        </a:solidFill>
                        <a:effectLst/>
                        <a:latin typeface="Arial" charset="0"/>
                        <a:ea typeface="ＭＳ 明朝" charset="-128"/>
                      </a:endParaRP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dirty="0" smtClean="0">
                          <a:ln>
                            <a:noFill/>
                          </a:ln>
                          <a:solidFill>
                            <a:srgbClr val="FFFF00"/>
                          </a:solidFill>
                          <a:effectLst/>
                          <a:latin typeface="Arial" charset="0"/>
                          <a:ea typeface="ＭＳ 明朝" charset="-128"/>
                        </a:rPr>
                        <a:t>7</a:t>
                      </a:r>
                      <a:r>
                        <a:rPr kumimoji="0" lang="en-US" sz="1900" b="0" i="0" u="none" strike="noStrike" cap="none" normalizeH="0" baseline="0" dirty="0" smtClean="0">
                          <a:ln>
                            <a:noFill/>
                          </a:ln>
                          <a:solidFill>
                            <a:srgbClr val="FFFF00"/>
                          </a:solidFill>
                          <a:effectLst/>
                          <a:latin typeface="Arial" charset="0"/>
                          <a:ea typeface="ＭＳ 明朝" charset="-128"/>
                        </a:rPr>
                        <a:t>% - </a:t>
                      </a:r>
                      <a:r>
                        <a:rPr kumimoji="0" lang="en-US" sz="1900" b="1" i="0" u="none" strike="noStrike" cap="none" normalizeH="0" baseline="0" dirty="0" smtClean="0">
                          <a:ln>
                            <a:noFill/>
                          </a:ln>
                          <a:solidFill>
                            <a:srgbClr val="FFFF00"/>
                          </a:solidFill>
                          <a:effectLst/>
                          <a:latin typeface="Arial" charset="0"/>
                          <a:ea typeface="ＭＳ 明朝" charset="-128"/>
                        </a:rPr>
                        <a:t>10</a:t>
                      </a:r>
                      <a:r>
                        <a:rPr kumimoji="0" lang="en-US" sz="1900" b="0" i="0" u="none" strike="noStrike" cap="none" normalizeH="0" baseline="0" dirty="0" smtClean="0">
                          <a:ln>
                            <a:noFill/>
                          </a:ln>
                          <a:solidFill>
                            <a:srgbClr val="FFFF00"/>
                          </a:solidFill>
                          <a:effectLst/>
                          <a:latin typeface="Arial" charset="0"/>
                          <a:ea typeface="ＭＳ 明朝" charset="-128"/>
                        </a:rPr>
                        <a:t>%</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dirty="0" smtClean="0">
                          <a:ln>
                            <a:noFill/>
                          </a:ln>
                          <a:solidFill>
                            <a:srgbClr val="FFFF00"/>
                          </a:solidFill>
                          <a:effectLst/>
                          <a:latin typeface="Arial" charset="0"/>
                          <a:ea typeface="ＭＳ 明朝" charset="-128"/>
                        </a:rPr>
                        <a:t>12.7</a:t>
                      </a:r>
                      <a:r>
                        <a:rPr kumimoji="0" lang="en-US" sz="1900" b="0" i="0" u="none" strike="noStrike" cap="none" normalizeH="0" baseline="0" dirty="0" smtClean="0">
                          <a:ln>
                            <a:noFill/>
                          </a:ln>
                          <a:solidFill>
                            <a:srgbClr val="FFFF00"/>
                          </a:solidFill>
                          <a:effectLst/>
                          <a:latin typeface="Arial" charset="0"/>
                          <a:ea typeface="ＭＳ 明朝" charset="-128"/>
                        </a:rPr>
                        <a:t>% - </a:t>
                      </a:r>
                      <a:r>
                        <a:rPr kumimoji="0" lang="en-US" sz="1900" b="1" i="0" u="none" strike="noStrike" cap="none" normalizeH="0" baseline="0" dirty="0" smtClean="0">
                          <a:ln>
                            <a:noFill/>
                          </a:ln>
                          <a:solidFill>
                            <a:srgbClr val="FFFF00"/>
                          </a:solidFill>
                          <a:effectLst/>
                          <a:latin typeface="Arial" charset="0"/>
                          <a:ea typeface="ＭＳ 明朝" charset="-128"/>
                        </a:rPr>
                        <a:t>23.7</a:t>
                      </a:r>
                      <a:r>
                        <a:rPr kumimoji="0" lang="en-US" sz="1900" b="0" i="0" u="none" strike="noStrike" cap="none" normalizeH="0" baseline="0" dirty="0" smtClean="0">
                          <a:ln>
                            <a:noFill/>
                          </a:ln>
                          <a:solidFill>
                            <a:srgbClr val="FFFF00"/>
                          </a:solidFill>
                          <a:effectLst/>
                          <a:latin typeface="Arial" charset="0"/>
                          <a:ea typeface="ＭＳ 明朝" charset="-128"/>
                        </a:rPr>
                        <a:t>%</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0" i="0" u="none" strike="noStrike" cap="none" normalizeH="0" baseline="0" dirty="0" smtClean="0">
                          <a:ln>
                            <a:noFill/>
                          </a:ln>
                          <a:solidFill>
                            <a:srgbClr val="FFFF00"/>
                          </a:solidFill>
                          <a:effectLst/>
                          <a:latin typeface="Arial" charset="0"/>
                          <a:ea typeface="ＭＳ 明朝" charset="-128"/>
                        </a:rPr>
                        <a:t>5,6,7</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7238">
                <a:tc>
                  <a:txBody>
                    <a:bodyPr/>
                    <a:lstStyle/>
                    <a:p>
                      <a:pPr marL="0" marR="0" lvl="0" indent="0" algn="l"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dirty="0" err="1" smtClean="0">
                          <a:ln>
                            <a:noFill/>
                          </a:ln>
                          <a:solidFill>
                            <a:schemeClr val="tx1"/>
                          </a:solidFill>
                          <a:effectLst/>
                          <a:latin typeface="Arial" charset="0"/>
                          <a:ea typeface="ＭＳ 明朝" charset="-128"/>
                        </a:rPr>
                        <a:t>MRgFUS</a:t>
                      </a:r>
                      <a:r>
                        <a:rPr kumimoji="0" lang="en-US" sz="1900" b="1" i="0" u="none" strike="noStrike" cap="none" normalizeH="0" baseline="0" dirty="0" smtClean="0">
                          <a:ln>
                            <a:noFill/>
                          </a:ln>
                          <a:solidFill>
                            <a:schemeClr val="tx1"/>
                          </a:solidFill>
                          <a:effectLst/>
                          <a:latin typeface="Arial" charset="0"/>
                          <a:ea typeface="ＭＳ 明朝" charset="-128"/>
                        </a:rPr>
                        <a:t> </a:t>
                      </a:r>
                    </a:p>
                    <a:p>
                      <a:pPr marL="0" marR="0" lvl="0" indent="0" algn="l"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0" i="0" u="none" strike="noStrike" cap="none" normalizeH="0" baseline="0" dirty="0" smtClean="0">
                          <a:ln>
                            <a:noFill/>
                          </a:ln>
                          <a:solidFill>
                            <a:schemeClr val="tx1"/>
                          </a:solidFill>
                          <a:effectLst/>
                          <a:latin typeface="Arial" charset="0"/>
                          <a:ea typeface="ＭＳ 明朝" charset="-128"/>
                        </a:rPr>
                        <a:t>NPV &gt;60% </a:t>
                      </a:r>
                      <a:br>
                        <a:rPr kumimoji="0" lang="en-US" sz="1900" b="0" i="0" u="none" strike="noStrike" cap="none" normalizeH="0" baseline="0" dirty="0" smtClean="0">
                          <a:ln>
                            <a:noFill/>
                          </a:ln>
                          <a:solidFill>
                            <a:schemeClr val="tx1"/>
                          </a:solidFill>
                          <a:effectLst/>
                          <a:latin typeface="Arial" charset="0"/>
                          <a:ea typeface="ＭＳ 明朝" charset="-128"/>
                        </a:rPr>
                      </a:br>
                      <a:endParaRPr kumimoji="0" lang="en-US" sz="1900" b="0" i="0" u="none" strike="noStrike" cap="none" normalizeH="0" baseline="0" dirty="0" smtClean="0">
                        <a:ln>
                          <a:noFill/>
                        </a:ln>
                        <a:solidFill>
                          <a:schemeClr val="tx1"/>
                        </a:solidFill>
                        <a:effectLst/>
                        <a:latin typeface="Arial" charset="0"/>
                        <a:ea typeface="ＭＳ 明朝" charset="-128"/>
                      </a:endParaRP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smtClean="0">
                          <a:ln>
                            <a:noFill/>
                          </a:ln>
                          <a:solidFill>
                            <a:srgbClr val="FFFF00"/>
                          </a:solidFill>
                          <a:effectLst/>
                          <a:latin typeface="Arial" charset="0"/>
                          <a:ea typeface="ＭＳ 明朝" charset="-128"/>
                        </a:rPr>
                        <a:t>6</a:t>
                      </a:r>
                      <a:r>
                        <a:rPr kumimoji="0" lang="en-US" sz="1900" b="0" i="0" u="none" strike="noStrike" cap="none" normalizeH="0" baseline="0" smtClean="0">
                          <a:ln>
                            <a:noFill/>
                          </a:ln>
                          <a:solidFill>
                            <a:srgbClr val="FFFF00"/>
                          </a:solidFill>
                          <a:effectLst/>
                          <a:latin typeface="Arial" charset="0"/>
                          <a:ea typeface="ＭＳ 明朝" charset="-128"/>
                        </a:rPr>
                        <a:t>% (NPV=60%)</a:t>
                      </a:r>
                    </a:p>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0" i="0" u="none" strike="noStrike" cap="none" normalizeH="0" baseline="0" smtClean="0">
                          <a:ln>
                            <a:noFill/>
                          </a:ln>
                          <a:solidFill>
                            <a:srgbClr val="FFFF00"/>
                          </a:solidFill>
                          <a:effectLst/>
                          <a:latin typeface="Arial" charset="0"/>
                          <a:ea typeface="ＭＳ 明朝" charset="-128"/>
                        </a:rPr>
                        <a:t>Using current version</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1" i="0" u="none" strike="noStrike" cap="none" normalizeH="0" baseline="0" dirty="0" smtClean="0">
                          <a:ln>
                            <a:noFill/>
                          </a:ln>
                          <a:solidFill>
                            <a:srgbClr val="FFFF00"/>
                          </a:solidFill>
                          <a:effectLst/>
                          <a:latin typeface="Arial" charset="0"/>
                          <a:ea typeface="ＭＳ 明朝" charset="-128"/>
                        </a:rPr>
                        <a:t>13</a:t>
                      </a:r>
                      <a:r>
                        <a:rPr kumimoji="0" lang="en-US" sz="1900" b="0" i="0" u="none" strike="noStrike" cap="none" normalizeH="0" baseline="0" dirty="0" smtClean="0">
                          <a:ln>
                            <a:noFill/>
                          </a:ln>
                          <a:solidFill>
                            <a:srgbClr val="FFFF00"/>
                          </a:solidFill>
                          <a:effectLst/>
                          <a:latin typeface="Arial" charset="0"/>
                          <a:ea typeface="ＭＳ 明朝" charset="-128"/>
                        </a:rPr>
                        <a:t>% (NPV=60%)</a:t>
                      </a:r>
                    </a:p>
                    <a:p>
                      <a:pPr marL="0" marR="0" lvl="0" indent="0" algn="ctr" defTabSz="91440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0" i="0" u="none" strike="noStrike" cap="none" normalizeH="0" baseline="0" dirty="0" smtClean="0">
                          <a:ln>
                            <a:noFill/>
                          </a:ln>
                          <a:solidFill>
                            <a:srgbClr val="FFFF00"/>
                          </a:solidFill>
                          <a:effectLst/>
                          <a:latin typeface="Arial" charset="0"/>
                          <a:ea typeface="ＭＳ 明朝" charset="-128"/>
                        </a:rPr>
                        <a:t>Using current version</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123950" rtl="0" eaLnBrk="1" fontAlgn="base" latinLnBrk="0" hangingPunct="1">
                        <a:lnSpc>
                          <a:spcPct val="100000"/>
                        </a:lnSpc>
                        <a:spcBef>
                          <a:spcPct val="0"/>
                        </a:spcBef>
                        <a:spcAft>
                          <a:spcPct val="0"/>
                        </a:spcAft>
                        <a:buClr>
                          <a:srgbClr val="0BD0D9"/>
                        </a:buClr>
                        <a:buSzPct val="95000"/>
                        <a:buFont typeface="Wingdings 2" pitchFamily="18" charset="2"/>
                        <a:buNone/>
                        <a:tabLst/>
                      </a:pPr>
                      <a:r>
                        <a:rPr kumimoji="0" lang="en-US" sz="1900" b="0" i="0" u="none" strike="noStrike" cap="none" normalizeH="0" baseline="0" dirty="0" smtClean="0">
                          <a:ln>
                            <a:noFill/>
                          </a:ln>
                          <a:solidFill>
                            <a:srgbClr val="FFFF00"/>
                          </a:solidFill>
                          <a:effectLst/>
                          <a:latin typeface="Arial" charset="0"/>
                          <a:ea typeface="ＭＳ 明朝" charset="-128"/>
                        </a:rPr>
                        <a:t>8</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8157" name="Rectangle 30"/>
          <p:cNvSpPr>
            <a:spLocks noChangeArrowheads="1"/>
          </p:cNvSpPr>
          <p:nvPr/>
        </p:nvSpPr>
        <p:spPr bwMode="auto">
          <a:xfrm>
            <a:off x="0" y="4919663"/>
            <a:ext cx="9144000" cy="1938337"/>
          </a:xfrm>
          <a:prstGeom prst="rect">
            <a:avLst/>
          </a:prstGeom>
          <a:noFill/>
          <a:ln w="9525">
            <a:noFill/>
            <a:miter lim="800000"/>
            <a:headEnd/>
            <a:tailEnd/>
          </a:ln>
        </p:spPr>
        <p:txBody>
          <a:bodyPr>
            <a:spAutoFit/>
          </a:bodyPr>
          <a:lstStyle/>
          <a:p>
            <a:pPr marL="174625" indent="-174625"/>
            <a:r>
              <a:rPr lang="en-US" sz="1200" b="1" i="1" u="sng">
                <a:latin typeface="Verdana" pitchFamily="34" charset="0"/>
                <a:cs typeface="Arial" charset="0"/>
              </a:rPr>
              <a:t>References</a:t>
            </a:r>
          </a:p>
          <a:p>
            <a:pPr marL="174625" indent="-174625">
              <a:buFontTx/>
              <a:buAutoNum type="arabicPeriod"/>
            </a:pPr>
            <a:r>
              <a:rPr lang="en-US" sz="900" i="1">
                <a:latin typeface="Verdana" pitchFamily="34" charset="0"/>
                <a:cs typeface="Arial" charset="0"/>
              </a:rPr>
              <a:t>Subramanian S, Clark MA, Isaacson K. Outcome and resource use associated with myomectomy. </a:t>
            </a:r>
            <a:br>
              <a:rPr lang="en-US" sz="900" i="1">
                <a:latin typeface="Verdana" pitchFamily="34" charset="0"/>
                <a:cs typeface="Arial" charset="0"/>
              </a:rPr>
            </a:br>
            <a:r>
              <a:rPr lang="en-US" sz="900" i="1">
                <a:latin typeface="Verdana" pitchFamily="34" charset="0"/>
                <a:cs typeface="Arial" charset="0"/>
              </a:rPr>
              <a:t>Obs &amp; Gyn.2001; 98: 583-587</a:t>
            </a:r>
          </a:p>
          <a:p>
            <a:pPr marL="174625" indent="-174625">
              <a:buFontTx/>
              <a:buAutoNum type="arabicPeriod"/>
            </a:pPr>
            <a:r>
              <a:rPr lang="en-US" sz="900" i="1">
                <a:latin typeface="Verdana" pitchFamily="34" charset="0"/>
                <a:cs typeface="Arial" charset="0"/>
              </a:rPr>
              <a:t>Nezhat FR, Roemisch M, et al. Recurrence rate after laparoscopic myomectomy. Am Assoc Gynecol Laparosc. 1998;5: 237-240</a:t>
            </a:r>
          </a:p>
          <a:p>
            <a:pPr marL="174625" indent="-174625">
              <a:buFontTx/>
              <a:buAutoNum type="arabicPeriod"/>
            </a:pPr>
            <a:r>
              <a:rPr lang="en-US" sz="900" i="1">
                <a:latin typeface="Verdana" pitchFamily="34" charset="0"/>
                <a:cs typeface="Arial" charset="0"/>
              </a:rPr>
              <a:t>Rossseti et al. Long term results of laparoscopic myomectomy: recurrence rate in comparison with abdominal myomectomy. Hum Reprod. 2001:16:770-774</a:t>
            </a:r>
          </a:p>
          <a:p>
            <a:pPr marL="174625" indent="-174625">
              <a:buFontTx/>
              <a:buAutoNum type="arabicPeriod"/>
            </a:pPr>
            <a:r>
              <a:rPr lang="en-US" sz="900" i="1">
                <a:latin typeface="Verdana" pitchFamily="34" charset="0"/>
                <a:cs typeface="Arial" charset="0"/>
              </a:rPr>
              <a:t>Doridot et al. Recurrence of leiomyomata after laparoscopic myomectomy. J Am Assoc Gynecol Laparosc. 2001;8: 495-500</a:t>
            </a:r>
          </a:p>
          <a:p>
            <a:pPr marL="174625" indent="-174625">
              <a:buFontTx/>
              <a:buAutoNum type="arabicPeriod"/>
            </a:pPr>
            <a:r>
              <a:rPr lang="en-US" sz="900" i="1">
                <a:latin typeface="Verdana" pitchFamily="34" charset="0"/>
                <a:cs typeface="Arial" charset="0"/>
              </a:rPr>
              <a:t>Spies JB, Bruno J, et al. Long-term outcome of uterine artery embolization of leiomyomata. Obstet Gynecol. 2005; 106: 933-939</a:t>
            </a:r>
          </a:p>
          <a:p>
            <a:pPr marL="174625" indent="-174625">
              <a:buFontTx/>
              <a:buAutoNum type="arabicPeriod"/>
            </a:pPr>
            <a:r>
              <a:rPr lang="en-US" sz="900" i="1">
                <a:latin typeface="Verdana" pitchFamily="34" charset="0"/>
                <a:cs typeface="Arial" charset="0"/>
              </a:rPr>
              <a:t>Goodwin SC, Spies JB, et al. Uterine artery embolization for treatment of leiomyomata: long-term outcomes from FIBROID registry. Obstet &amp; Gynecol. 2008; 111: 22-32</a:t>
            </a:r>
          </a:p>
          <a:p>
            <a:pPr marL="174625" indent="-174625">
              <a:buFontTx/>
              <a:buAutoNum type="arabicPeriod"/>
            </a:pPr>
            <a:r>
              <a:rPr lang="en-US" sz="900" i="1">
                <a:latin typeface="Verdana" pitchFamily="34" charset="0"/>
                <a:cs typeface="Arial" charset="0"/>
              </a:rPr>
              <a:t>Sharp HT. Assessment of new technology in the treatment of idiopathic menorrhagia and uterine leiomyomata. Obstet Gynecol. 2006;108: 990–1003</a:t>
            </a:r>
          </a:p>
          <a:p>
            <a:pPr marL="174625" indent="-174625">
              <a:buFontTx/>
              <a:buAutoNum type="arabicPeriod"/>
            </a:pPr>
            <a:r>
              <a:rPr lang="en-US" sz="900" i="1">
                <a:latin typeface="Verdana" pitchFamily="34" charset="0"/>
                <a:cs typeface="Arial" charset="0"/>
              </a:rPr>
              <a:t>Stewart EA, Gostout B, Rabinovici J, et at. Sustained relief of leiomyoma symptoms by using focused ultrasound surgery. Obstet &amp; Gynecol. 2007;110: 279-287</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a:xfrm>
            <a:off x="533400" y="304800"/>
            <a:ext cx="8610600" cy="681038"/>
          </a:xfrm>
        </p:spPr>
        <p:txBody>
          <a:bodyPr lIns="91440" rIns="91440" bIns="45720" anchor="ctr"/>
          <a:lstStyle/>
          <a:p>
            <a:r>
              <a:rPr lang="en-US" sz="7400" smtClean="0">
                <a:ea typeface="Arial Unicode MS" pitchFamily="34" charset="-128"/>
                <a:cs typeface="Arial Unicode MS" pitchFamily="34" charset="-128"/>
              </a:rPr>
              <a:t>Post-Treatment NPV</a:t>
            </a:r>
          </a:p>
        </p:txBody>
      </p:sp>
      <p:sp>
        <p:nvSpPr>
          <p:cNvPr id="46082" name="Rectangle 3"/>
          <p:cNvSpPr>
            <a:spLocks noGrp="1" noChangeArrowheads="1"/>
          </p:cNvSpPr>
          <p:nvPr>
            <p:ph type="body" idx="4294967295"/>
          </p:nvPr>
        </p:nvSpPr>
        <p:spPr>
          <a:xfrm>
            <a:off x="152400" y="1295400"/>
            <a:ext cx="8991600" cy="808038"/>
          </a:xfrm>
        </p:spPr>
        <p:txBody>
          <a:bodyPr/>
          <a:lstStyle/>
          <a:p>
            <a:r>
              <a:rPr lang="en-US" sz="3700" smtClean="0"/>
              <a:t>Most important predicting factor for treatment response is immediate post-treatment non-perfused volume (NPV)</a:t>
            </a:r>
          </a:p>
          <a:p>
            <a:endParaRPr lang="en-US" sz="3700" smtClean="0"/>
          </a:p>
        </p:txBody>
      </p:sp>
      <p:grpSp>
        <p:nvGrpSpPr>
          <p:cNvPr id="46083" name="Group 4"/>
          <p:cNvGrpSpPr>
            <a:grpSpLocks/>
          </p:cNvGrpSpPr>
          <p:nvPr/>
        </p:nvGrpSpPr>
        <p:grpSpPr bwMode="auto">
          <a:xfrm>
            <a:off x="0" y="3048000"/>
            <a:ext cx="9144000" cy="3810000"/>
            <a:chOff x="912" y="1872"/>
            <a:chExt cx="3840" cy="1866"/>
          </a:xfrm>
        </p:grpSpPr>
        <p:grpSp>
          <p:nvGrpSpPr>
            <p:cNvPr id="46084" name="Group 5"/>
            <p:cNvGrpSpPr>
              <a:grpSpLocks/>
            </p:cNvGrpSpPr>
            <p:nvPr/>
          </p:nvGrpSpPr>
          <p:grpSpPr bwMode="auto">
            <a:xfrm>
              <a:off x="912" y="1872"/>
              <a:ext cx="3840" cy="1866"/>
              <a:chOff x="912" y="1872"/>
              <a:chExt cx="3840" cy="1866"/>
            </a:xfrm>
          </p:grpSpPr>
          <p:pic>
            <p:nvPicPr>
              <p:cNvPr id="46086" name="Picture 6"/>
              <p:cNvPicPr>
                <a:picLocks noChangeAspect="1" noChangeArrowheads="1"/>
              </p:cNvPicPr>
              <p:nvPr/>
            </p:nvPicPr>
            <p:blipFill>
              <a:blip r:embed="rId3" cstate="print"/>
              <a:srcRect/>
              <a:stretch>
                <a:fillRect/>
              </a:stretch>
            </p:blipFill>
            <p:spPr bwMode="auto">
              <a:xfrm>
                <a:off x="912" y="1872"/>
                <a:ext cx="3840" cy="1866"/>
              </a:xfrm>
              <a:prstGeom prst="rect">
                <a:avLst/>
              </a:prstGeom>
              <a:noFill/>
              <a:ln w="9525">
                <a:noFill/>
                <a:miter lim="800000"/>
                <a:headEnd/>
                <a:tailEnd/>
              </a:ln>
            </p:spPr>
          </p:pic>
          <p:sp>
            <p:nvSpPr>
              <p:cNvPr id="46087" name="Text Box 7"/>
              <p:cNvSpPr txBox="1">
                <a:spLocks noChangeArrowheads="1"/>
              </p:cNvSpPr>
              <p:nvPr/>
            </p:nvSpPr>
            <p:spPr bwMode="auto">
              <a:xfrm>
                <a:off x="3648" y="2688"/>
                <a:ext cx="768" cy="214"/>
              </a:xfrm>
              <a:prstGeom prst="rect">
                <a:avLst/>
              </a:prstGeom>
              <a:noFill/>
              <a:ln w="9525">
                <a:noFill/>
                <a:miter lim="800000"/>
                <a:headEnd/>
                <a:tailEnd/>
              </a:ln>
            </p:spPr>
            <p:txBody>
              <a:bodyPr>
                <a:spAutoFit/>
              </a:bodyPr>
              <a:lstStyle/>
              <a:p>
                <a:pPr>
                  <a:spcBef>
                    <a:spcPct val="50000"/>
                  </a:spcBef>
                </a:pPr>
                <a:r>
                  <a:rPr lang="en-US">
                    <a:solidFill>
                      <a:schemeClr val="bg1"/>
                    </a:solidFill>
                    <a:cs typeface="Arial" charset="0"/>
                  </a:rPr>
                  <a:t>NPV</a:t>
                </a:r>
              </a:p>
            </p:txBody>
          </p:sp>
        </p:grpSp>
        <p:sp>
          <p:nvSpPr>
            <p:cNvPr id="160776" name="Text Box 8"/>
            <p:cNvSpPr txBox="1">
              <a:spLocks noChangeArrowheads="1"/>
            </p:cNvSpPr>
            <p:nvPr/>
          </p:nvSpPr>
          <p:spPr bwMode="auto">
            <a:xfrm>
              <a:off x="2976" y="1920"/>
              <a:ext cx="1152" cy="214"/>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i="1">
                  <a:solidFill>
                    <a:schemeClr val="bg1"/>
                  </a:solidFill>
                  <a:cs typeface="Arial" charset="0"/>
                </a:rPr>
                <a:t>Enhanced T1w</a:t>
              </a:r>
            </a:p>
          </p:txBody>
        </p:sp>
      </p:gr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0" y="533400"/>
            <a:ext cx="9144000" cy="5105400"/>
          </a:xfrm>
          <a:prstGeom prst="rect">
            <a:avLst/>
          </a:prstGeom>
          <a:solidFill>
            <a:schemeClr val="tx2"/>
          </a:solidFill>
          <a:ln w="9525">
            <a:solidFill>
              <a:schemeClr val="tx1"/>
            </a:solidFill>
            <a:miter lim="800000"/>
            <a:headEnd/>
            <a:tailEnd/>
          </a:ln>
        </p:spPr>
        <p:txBody>
          <a:bodyPr wrap="none" anchor="ctr"/>
          <a:lstStyle/>
          <a:p>
            <a:endParaRPr lang="en-US">
              <a:cs typeface="Arial" charset="0"/>
            </a:endParaRPr>
          </a:p>
        </p:txBody>
      </p:sp>
      <p:sp>
        <p:nvSpPr>
          <p:cNvPr id="39938" name="Text Box 3"/>
          <p:cNvSpPr txBox="1">
            <a:spLocks noChangeArrowheads="1"/>
          </p:cNvSpPr>
          <p:nvPr/>
        </p:nvSpPr>
        <p:spPr bwMode="auto">
          <a:xfrm>
            <a:off x="0" y="533400"/>
            <a:ext cx="4495800" cy="2290763"/>
          </a:xfrm>
          <a:prstGeom prst="rect">
            <a:avLst/>
          </a:prstGeom>
          <a:noFill/>
          <a:ln w="9525">
            <a:noFill/>
            <a:miter lim="800000"/>
            <a:headEnd/>
            <a:tailEnd/>
          </a:ln>
        </p:spPr>
        <p:txBody>
          <a:bodyPr lIns="74423" tIns="37212" rIns="74423" bIns="37212">
            <a:spAutoFit/>
          </a:bodyPr>
          <a:lstStyle/>
          <a:p>
            <a:pPr defTabSz="744538">
              <a:spcBef>
                <a:spcPct val="50000"/>
              </a:spcBef>
            </a:pPr>
            <a:r>
              <a:rPr lang="en-US" sz="3200" b="1">
                <a:solidFill>
                  <a:schemeClr val="bg1"/>
                </a:solidFill>
                <a:latin typeface="Calibri" pitchFamily="34" charset="0"/>
                <a:cs typeface="Arial" charset="0"/>
              </a:rPr>
              <a:t>Fibroid volume: 600cc  </a:t>
            </a:r>
          </a:p>
          <a:p>
            <a:pPr defTabSz="744538">
              <a:spcBef>
                <a:spcPct val="50000"/>
              </a:spcBef>
            </a:pPr>
            <a:r>
              <a:rPr lang="en-US" sz="3200" b="1">
                <a:solidFill>
                  <a:schemeClr val="bg1"/>
                </a:solidFill>
                <a:latin typeface="Calibri" pitchFamily="34" charset="0"/>
                <a:cs typeface="Arial" charset="0"/>
              </a:rPr>
              <a:t>Symptoms:</a:t>
            </a:r>
            <a:r>
              <a:rPr lang="en-US" sz="3200">
                <a:solidFill>
                  <a:schemeClr val="bg1"/>
                </a:solidFill>
                <a:latin typeface="Calibri" pitchFamily="34" charset="0"/>
                <a:cs typeface="Arial" charset="0"/>
              </a:rPr>
              <a:t> Heavy menstrual bleeding and pain</a:t>
            </a:r>
          </a:p>
        </p:txBody>
      </p:sp>
      <p:sp>
        <p:nvSpPr>
          <p:cNvPr id="39939" name="Text Box 5"/>
          <p:cNvSpPr txBox="1">
            <a:spLocks noChangeArrowheads="1"/>
          </p:cNvSpPr>
          <p:nvPr/>
        </p:nvSpPr>
        <p:spPr bwMode="auto">
          <a:xfrm>
            <a:off x="4648200" y="0"/>
            <a:ext cx="4495800" cy="500063"/>
          </a:xfrm>
          <a:prstGeom prst="rect">
            <a:avLst/>
          </a:prstGeom>
          <a:noFill/>
          <a:ln w="9525">
            <a:noFill/>
            <a:miter lim="800000"/>
            <a:headEnd/>
            <a:tailEnd/>
          </a:ln>
        </p:spPr>
        <p:txBody>
          <a:bodyPr lIns="74423" tIns="37212" rIns="74423" bIns="37212">
            <a:spAutoFit/>
          </a:bodyPr>
          <a:lstStyle/>
          <a:p>
            <a:pPr algn="ctr" defTabSz="744538"/>
            <a:r>
              <a:rPr lang="en-US" sz="2800" b="1">
                <a:latin typeface="Calibri" pitchFamily="34" charset="0"/>
                <a:cs typeface="Arial" charset="0"/>
              </a:rPr>
              <a:t>Sagittal T1+c Post treatment</a:t>
            </a:r>
          </a:p>
        </p:txBody>
      </p:sp>
      <p:sp>
        <p:nvSpPr>
          <p:cNvPr id="39940" name="Text Box 7"/>
          <p:cNvSpPr txBox="1">
            <a:spLocks noChangeArrowheads="1"/>
          </p:cNvSpPr>
          <p:nvPr/>
        </p:nvSpPr>
        <p:spPr bwMode="auto">
          <a:xfrm>
            <a:off x="0" y="3200400"/>
            <a:ext cx="4572000" cy="3511550"/>
          </a:xfrm>
          <a:prstGeom prst="rect">
            <a:avLst/>
          </a:prstGeom>
          <a:noFill/>
          <a:ln w="9525">
            <a:noFill/>
            <a:miter lim="800000"/>
            <a:headEnd/>
            <a:tailEnd/>
          </a:ln>
        </p:spPr>
        <p:txBody>
          <a:bodyPr>
            <a:spAutoFit/>
          </a:bodyPr>
          <a:lstStyle/>
          <a:p>
            <a:pPr>
              <a:spcBef>
                <a:spcPct val="50000"/>
              </a:spcBef>
            </a:pPr>
            <a:r>
              <a:rPr lang="en-US" sz="2800" b="1">
                <a:solidFill>
                  <a:schemeClr val="bg1"/>
                </a:solidFill>
                <a:latin typeface="Calibri" pitchFamily="34" charset="0"/>
                <a:cs typeface="Arial" charset="0"/>
              </a:rPr>
              <a:t>Treatment time:  </a:t>
            </a:r>
          </a:p>
          <a:p>
            <a:pPr>
              <a:spcBef>
                <a:spcPct val="50000"/>
              </a:spcBef>
            </a:pPr>
            <a:r>
              <a:rPr lang="en-US" sz="2800" b="1">
                <a:solidFill>
                  <a:schemeClr val="bg1"/>
                </a:solidFill>
                <a:latin typeface="Calibri" pitchFamily="34" charset="0"/>
                <a:cs typeface="Arial" charset="0"/>
              </a:rPr>
              <a:t>2 hours 22 minutes</a:t>
            </a:r>
          </a:p>
          <a:p>
            <a:pPr>
              <a:spcBef>
                <a:spcPct val="50000"/>
              </a:spcBef>
            </a:pPr>
            <a:r>
              <a:rPr lang="en-US" sz="2800" b="1">
                <a:solidFill>
                  <a:schemeClr val="bg1"/>
                </a:solidFill>
                <a:latin typeface="Calibri" pitchFamily="34" charset="0"/>
                <a:cs typeface="Arial" charset="0"/>
              </a:rPr>
              <a:t>Results: 98% NPV with no adverse events</a:t>
            </a:r>
          </a:p>
          <a:p>
            <a:pPr>
              <a:spcBef>
                <a:spcPct val="50000"/>
              </a:spcBef>
            </a:pPr>
            <a:endParaRPr lang="en-US" sz="2800" b="1">
              <a:solidFill>
                <a:schemeClr val="bg1"/>
              </a:solidFill>
              <a:latin typeface="Calibri" pitchFamily="34" charset="0"/>
              <a:cs typeface="Arial" charset="0"/>
            </a:endParaRPr>
          </a:p>
          <a:p>
            <a:pPr algn="r" eaLnBrk="0" hangingPunct="0">
              <a:spcBef>
                <a:spcPct val="50000"/>
              </a:spcBef>
            </a:pPr>
            <a:endParaRPr lang="en-US" sz="2800" b="1">
              <a:latin typeface="Calibri" pitchFamily="34" charset="0"/>
              <a:cs typeface="Arial" charset="0"/>
            </a:endParaRPr>
          </a:p>
        </p:txBody>
      </p:sp>
      <p:sp>
        <p:nvSpPr>
          <p:cNvPr id="39941" name="Text Box 13"/>
          <p:cNvSpPr txBox="1">
            <a:spLocks noChangeArrowheads="1"/>
          </p:cNvSpPr>
          <p:nvPr/>
        </p:nvSpPr>
        <p:spPr bwMode="auto">
          <a:xfrm>
            <a:off x="1415053" y="5943600"/>
            <a:ext cx="8382000" cy="519113"/>
          </a:xfrm>
          <a:prstGeom prst="rect">
            <a:avLst/>
          </a:prstGeom>
          <a:noFill/>
          <a:ln w="9525">
            <a:noFill/>
            <a:miter lim="800000"/>
            <a:headEnd/>
            <a:tailEnd/>
          </a:ln>
        </p:spPr>
        <p:txBody>
          <a:bodyPr>
            <a:spAutoFit/>
          </a:bodyPr>
          <a:lstStyle/>
          <a:p>
            <a:pPr eaLnBrk="0" hangingPunct="0"/>
            <a:r>
              <a:rPr lang="en-US" sz="2800" b="1" i="1" dirty="0">
                <a:latin typeface="Verdana" pitchFamily="34" charset="0"/>
                <a:cs typeface="Tahoma" pitchFamily="34" charset="0"/>
              </a:rPr>
              <a:t>Courtesy of KNI, Kalamazoo, </a:t>
            </a:r>
            <a:r>
              <a:rPr lang="en-US" sz="2800" b="1" i="1" dirty="0" smtClean="0">
                <a:latin typeface="Verdana" pitchFamily="34" charset="0"/>
                <a:cs typeface="Tahoma" pitchFamily="34" charset="0"/>
              </a:rPr>
              <a:t>MI</a:t>
            </a:r>
            <a:endParaRPr lang="en-US" sz="2800" b="1" i="1" dirty="0">
              <a:latin typeface="Verdana" pitchFamily="34" charset="0"/>
              <a:cs typeface="Tahoma" pitchFamily="34" charset="0"/>
            </a:endParaRPr>
          </a:p>
        </p:txBody>
      </p:sp>
      <p:sp>
        <p:nvSpPr>
          <p:cNvPr id="39942" name="Rectangle 16"/>
          <p:cNvSpPr>
            <a:spLocks noChangeArrowheads="1"/>
          </p:cNvSpPr>
          <p:nvPr/>
        </p:nvSpPr>
        <p:spPr bwMode="auto">
          <a:xfrm>
            <a:off x="5257800" y="2438400"/>
            <a:ext cx="9144000" cy="0"/>
          </a:xfrm>
          <a:prstGeom prst="rect">
            <a:avLst/>
          </a:prstGeom>
          <a:noFill/>
          <a:ln w="9525">
            <a:noFill/>
            <a:miter lim="800000"/>
            <a:headEnd/>
            <a:tailEnd/>
          </a:ln>
        </p:spPr>
        <p:txBody>
          <a:bodyPr wrap="none" anchor="ctr">
            <a:spAutoFit/>
          </a:bodyPr>
          <a:lstStyle/>
          <a:p>
            <a:endParaRPr lang="en-US">
              <a:cs typeface="Arial" charset="0"/>
            </a:endParaRPr>
          </a:p>
        </p:txBody>
      </p:sp>
      <p:sp>
        <p:nvSpPr>
          <p:cNvPr id="39943" name="Rectangle 18"/>
          <p:cNvSpPr>
            <a:spLocks noChangeArrowheads="1"/>
          </p:cNvSpPr>
          <p:nvPr/>
        </p:nvSpPr>
        <p:spPr bwMode="auto">
          <a:xfrm>
            <a:off x="8213725" y="2895600"/>
            <a:ext cx="9144000" cy="0"/>
          </a:xfrm>
          <a:prstGeom prst="rect">
            <a:avLst/>
          </a:prstGeom>
          <a:noFill/>
          <a:ln w="9525">
            <a:noFill/>
            <a:miter lim="800000"/>
            <a:headEnd/>
            <a:tailEnd/>
          </a:ln>
        </p:spPr>
        <p:txBody>
          <a:bodyPr wrap="none" anchor="ctr">
            <a:spAutoFit/>
          </a:bodyPr>
          <a:lstStyle/>
          <a:p>
            <a:endParaRPr lang="en-US">
              <a:cs typeface="Arial" charset="0"/>
            </a:endParaRPr>
          </a:p>
        </p:txBody>
      </p:sp>
      <p:sp>
        <p:nvSpPr>
          <p:cNvPr id="39944" name="Rectangle 21"/>
          <p:cNvSpPr>
            <a:spLocks noChangeArrowheads="1"/>
          </p:cNvSpPr>
          <p:nvPr/>
        </p:nvSpPr>
        <p:spPr bwMode="auto">
          <a:xfrm>
            <a:off x="8975725" y="3413125"/>
            <a:ext cx="9144000" cy="0"/>
          </a:xfrm>
          <a:prstGeom prst="rect">
            <a:avLst/>
          </a:prstGeom>
          <a:noFill/>
          <a:ln w="9525">
            <a:noFill/>
            <a:miter lim="800000"/>
            <a:headEnd/>
            <a:tailEnd/>
          </a:ln>
        </p:spPr>
        <p:txBody>
          <a:bodyPr wrap="none" anchor="ctr">
            <a:spAutoFit/>
          </a:bodyPr>
          <a:lstStyle/>
          <a:p>
            <a:endParaRPr lang="en-US">
              <a:cs typeface="Arial" charset="0"/>
            </a:endParaRPr>
          </a:p>
        </p:txBody>
      </p:sp>
      <p:pic>
        <p:nvPicPr>
          <p:cNvPr id="39945" name="Picture 17" descr="Sag T1 S6 I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533400"/>
            <a:ext cx="4953000" cy="5105400"/>
          </a:xfrm>
          <a:prstGeom prst="rect">
            <a:avLst/>
          </a:prstGeom>
          <a:noFill/>
          <a:ln w="9525">
            <a:solidFill>
              <a:schemeClr val="bg1"/>
            </a:solidFill>
            <a:miter lim="800000"/>
            <a:headEnd/>
            <a:tailEnd/>
          </a:ln>
        </p:spPr>
      </p:pic>
      <p:sp>
        <p:nvSpPr>
          <p:cNvPr id="39946" name="AutoShape 9"/>
          <p:cNvSpPr>
            <a:spLocks noChangeArrowheads="1"/>
          </p:cNvSpPr>
          <p:nvPr/>
        </p:nvSpPr>
        <p:spPr bwMode="auto">
          <a:xfrm>
            <a:off x="4648200" y="2133600"/>
            <a:ext cx="503238" cy="287338"/>
          </a:xfrm>
          <a:prstGeom prst="wedgeRectCallout">
            <a:avLst>
              <a:gd name="adj1" fmla="val 114352"/>
              <a:gd name="adj2" fmla="val 124032"/>
            </a:avLst>
          </a:prstGeom>
          <a:solidFill>
            <a:schemeClr val="bg1"/>
          </a:solidFill>
          <a:ln w="9525">
            <a:solidFill>
              <a:schemeClr val="tx1"/>
            </a:solidFill>
            <a:miter lim="800000"/>
            <a:headEnd/>
            <a:tailEnd/>
          </a:ln>
        </p:spPr>
        <p:txBody>
          <a:bodyPr lIns="0" tIns="0" rIns="0" bIns="0"/>
          <a:lstStyle/>
          <a:p>
            <a:pPr algn="ctr"/>
            <a:r>
              <a:rPr lang="en-US" sz="1600" b="1">
                <a:latin typeface="Verdana" pitchFamily="34" charset="0"/>
                <a:cs typeface="Arial" charset="0"/>
              </a:rPr>
              <a:t>NPV</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990600"/>
            <a:ext cx="9144000" cy="6553200"/>
          </a:xfrm>
        </p:spPr>
        <p:txBody>
          <a:bodyPr>
            <a:normAutofit fontScale="90000"/>
          </a:bodyPr>
          <a:lstStyle/>
          <a:p>
            <a:pPr eaLnBrk="1" fontAlgn="auto" hangingPunct="1">
              <a:spcAft>
                <a:spcPts val="0"/>
              </a:spcAft>
              <a:defRPr/>
            </a:pPr>
            <a:r>
              <a:rPr lang="en-US" sz="6700" dirty="0" smtClean="0"/>
              <a:t>David P. Zadvinskis, M.D.</a:t>
            </a:r>
            <a:r>
              <a:rPr lang="en-US" sz="4400" dirty="0" smtClean="0"/>
              <a:t/>
            </a:r>
            <a:br>
              <a:rPr lang="en-US" sz="4400" dirty="0" smtClean="0"/>
            </a:br>
            <a:r>
              <a:rPr lang="en-US" dirty="0" smtClean="0"/>
              <a:t/>
            </a:r>
            <a:br>
              <a:rPr lang="en-US" dirty="0" smtClean="0"/>
            </a:br>
            <a:r>
              <a:rPr lang="en-US" dirty="0" smtClean="0"/>
              <a:t>Medical Director </a:t>
            </a:r>
            <a:br>
              <a:rPr lang="en-US" dirty="0" smtClean="0"/>
            </a:br>
            <a:r>
              <a:rPr lang="en-US" dirty="0" smtClean="0"/>
              <a:t>Department of Radiology              </a:t>
            </a:r>
            <a:br>
              <a:rPr lang="en-US" dirty="0" smtClean="0"/>
            </a:br>
            <a:r>
              <a:rPr lang="en-US" dirty="0" smtClean="0"/>
              <a:t>Dublin Methodist </a:t>
            </a:r>
            <a:r>
              <a:rPr lang="en-US" dirty="0"/>
              <a:t>Hospital</a:t>
            </a:r>
            <a:br>
              <a:rPr lang="en-US" dirty="0"/>
            </a:br>
            <a:r>
              <a:rPr lang="en-US" dirty="0" smtClean="0"/>
              <a:t/>
            </a:r>
            <a:br>
              <a:rPr lang="en-US" dirty="0" smtClean="0"/>
            </a:br>
            <a:r>
              <a:rPr lang="en-US" dirty="0" smtClean="0"/>
              <a:t>Riverside Radiology and </a:t>
            </a:r>
            <a:br>
              <a:rPr lang="en-US" dirty="0" smtClean="0"/>
            </a:br>
            <a:r>
              <a:rPr lang="en-US" dirty="0" smtClean="0"/>
              <a:t>Interventional Associates</a:t>
            </a:r>
            <a:r>
              <a:rPr lang="en-US" dirty="0"/>
              <a:t/>
            </a:r>
            <a:br>
              <a:rPr lang="en-US" dirty="0"/>
            </a:br>
            <a:r>
              <a:rPr lang="en-US" dirty="0" smtClean="0"/>
              <a:t/>
            </a:r>
            <a:br>
              <a:rPr lang="en-US" dirty="0" smtClean="0"/>
            </a:br>
            <a:endParaRPr lang="en-US" dirty="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0" y="914400"/>
            <a:ext cx="9144000" cy="5105400"/>
          </a:xfrm>
          <a:prstGeom prst="rect">
            <a:avLst/>
          </a:prstGeom>
          <a:solidFill>
            <a:schemeClr val="tx2"/>
          </a:solidFill>
          <a:ln w="9525">
            <a:solidFill>
              <a:schemeClr val="tx1"/>
            </a:solidFill>
            <a:miter lim="800000"/>
            <a:headEnd/>
            <a:tailEnd/>
          </a:ln>
        </p:spPr>
        <p:txBody>
          <a:bodyPr wrap="none" anchor="ctr"/>
          <a:lstStyle/>
          <a:p>
            <a:endParaRPr lang="en-US">
              <a:cs typeface="Arial" charset="0"/>
            </a:endParaRPr>
          </a:p>
        </p:txBody>
      </p:sp>
      <p:sp>
        <p:nvSpPr>
          <p:cNvPr id="41986" name="Text Box 3"/>
          <p:cNvSpPr txBox="1">
            <a:spLocks noChangeArrowheads="1"/>
          </p:cNvSpPr>
          <p:nvPr/>
        </p:nvSpPr>
        <p:spPr bwMode="auto">
          <a:xfrm>
            <a:off x="152400" y="152400"/>
            <a:ext cx="9144000" cy="560388"/>
          </a:xfrm>
          <a:prstGeom prst="rect">
            <a:avLst/>
          </a:prstGeom>
          <a:noFill/>
          <a:ln w="9525">
            <a:noFill/>
            <a:miter lim="800000"/>
            <a:headEnd/>
            <a:tailEnd/>
          </a:ln>
        </p:spPr>
        <p:txBody>
          <a:bodyPr lIns="74423" tIns="37212" rIns="74423" bIns="37212">
            <a:spAutoFit/>
          </a:bodyPr>
          <a:lstStyle/>
          <a:p>
            <a:pPr defTabSz="744538">
              <a:spcBef>
                <a:spcPct val="50000"/>
              </a:spcBef>
            </a:pPr>
            <a:r>
              <a:rPr lang="en-US" sz="3200" b="1">
                <a:latin typeface="Calibri" pitchFamily="34" charset="0"/>
                <a:cs typeface="Arial" charset="0"/>
              </a:rPr>
              <a:t>Fibroid volume: </a:t>
            </a:r>
            <a:r>
              <a:rPr lang="en-US" sz="3200">
                <a:latin typeface="Calibri" pitchFamily="34" charset="0"/>
                <a:cs typeface="Arial" charset="0"/>
              </a:rPr>
              <a:t>116cc  </a:t>
            </a:r>
            <a:r>
              <a:rPr lang="en-US" sz="3200" b="1">
                <a:latin typeface="Calibri" pitchFamily="34" charset="0"/>
                <a:cs typeface="Arial" charset="0"/>
              </a:rPr>
              <a:t>Symptoms:</a:t>
            </a:r>
            <a:r>
              <a:rPr lang="en-US" sz="3200">
                <a:latin typeface="Calibri" pitchFamily="34" charset="0"/>
                <a:cs typeface="Arial" charset="0"/>
              </a:rPr>
              <a:t> Heavy bleeding</a:t>
            </a:r>
            <a:endParaRPr lang="en-US" sz="3200" b="1">
              <a:latin typeface="Calibri" pitchFamily="34" charset="0"/>
              <a:cs typeface="Arial" charset="0"/>
            </a:endParaRPr>
          </a:p>
        </p:txBody>
      </p:sp>
      <p:sp>
        <p:nvSpPr>
          <p:cNvPr id="41987" name="Text Box 4"/>
          <p:cNvSpPr txBox="1">
            <a:spLocks noChangeArrowheads="1"/>
          </p:cNvSpPr>
          <p:nvPr/>
        </p:nvSpPr>
        <p:spPr bwMode="auto">
          <a:xfrm>
            <a:off x="2895600" y="5638800"/>
            <a:ext cx="2667000" cy="377825"/>
          </a:xfrm>
          <a:prstGeom prst="rect">
            <a:avLst/>
          </a:prstGeom>
          <a:noFill/>
          <a:ln w="9525">
            <a:noFill/>
            <a:miter lim="800000"/>
            <a:headEnd/>
            <a:tailEnd/>
          </a:ln>
        </p:spPr>
        <p:txBody>
          <a:bodyPr lIns="74423" tIns="37212" rIns="74423" bIns="37212">
            <a:spAutoFit/>
          </a:bodyPr>
          <a:lstStyle/>
          <a:p>
            <a:pPr algn="ctr" defTabSz="744538"/>
            <a:r>
              <a:rPr lang="en-US" sz="2000" b="1">
                <a:solidFill>
                  <a:schemeClr val="bg1"/>
                </a:solidFill>
                <a:latin typeface="Calibri" pitchFamily="34" charset="0"/>
                <a:cs typeface="Arial" charset="0"/>
              </a:rPr>
              <a:t>Sagittal T2w</a:t>
            </a:r>
          </a:p>
        </p:txBody>
      </p:sp>
      <p:sp>
        <p:nvSpPr>
          <p:cNvPr id="41988" name="Text Box 5"/>
          <p:cNvSpPr txBox="1">
            <a:spLocks noChangeArrowheads="1"/>
          </p:cNvSpPr>
          <p:nvPr/>
        </p:nvSpPr>
        <p:spPr bwMode="auto">
          <a:xfrm>
            <a:off x="6019800" y="5638800"/>
            <a:ext cx="2590800" cy="377825"/>
          </a:xfrm>
          <a:prstGeom prst="rect">
            <a:avLst/>
          </a:prstGeom>
          <a:noFill/>
          <a:ln w="9525">
            <a:noFill/>
            <a:miter lim="800000"/>
            <a:headEnd/>
            <a:tailEnd/>
          </a:ln>
        </p:spPr>
        <p:txBody>
          <a:bodyPr lIns="74423" tIns="37212" rIns="74423" bIns="37212">
            <a:spAutoFit/>
          </a:bodyPr>
          <a:lstStyle/>
          <a:p>
            <a:pPr algn="ctr" defTabSz="744538"/>
            <a:r>
              <a:rPr lang="en-US" sz="2000" b="1">
                <a:solidFill>
                  <a:schemeClr val="bg1"/>
                </a:solidFill>
                <a:latin typeface="Calibri" pitchFamily="34" charset="0"/>
                <a:cs typeface="Arial" charset="0"/>
              </a:rPr>
              <a:t>Sagittal T1+c Post Tx</a:t>
            </a:r>
          </a:p>
        </p:txBody>
      </p:sp>
      <p:sp>
        <p:nvSpPr>
          <p:cNvPr id="41989" name="Text Box 8"/>
          <p:cNvSpPr txBox="1">
            <a:spLocks noChangeArrowheads="1"/>
          </p:cNvSpPr>
          <p:nvPr/>
        </p:nvSpPr>
        <p:spPr bwMode="auto">
          <a:xfrm>
            <a:off x="0" y="990600"/>
            <a:ext cx="9144000" cy="1677988"/>
          </a:xfrm>
          <a:prstGeom prst="rect">
            <a:avLst/>
          </a:prstGeom>
          <a:noFill/>
          <a:ln w="9525">
            <a:noFill/>
            <a:miter lim="800000"/>
            <a:headEnd/>
            <a:tailEnd/>
          </a:ln>
        </p:spPr>
        <p:txBody>
          <a:bodyPr>
            <a:spAutoFit/>
          </a:bodyPr>
          <a:lstStyle/>
          <a:p>
            <a:pPr>
              <a:spcBef>
                <a:spcPct val="50000"/>
              </a:spcBef>
            </a:pPr>
            <a:r>
              <a:rPr lang="en-US" sz="2800" b="1">
                <a:solidFill>
                  <a:schemeClr val="bg1"/>
                </a:solidFill>
                <a:latin typeface="Calibri" pitchFamily="34" charset="0"/>
                <a:cs typeface="Arial" charset="0"/>
              </a:rPr>
              <a:t>Treatment time: 3 hours, 19 minutes                                          Results: 80% NPV with no adverse events</a:t>
            </a:r>
          </a:p>
          <a:p>
            <a:pPr algn="r" eaLnBrk="0" hangingPunct="0">
              <a:spcBef>
                <a:spcPct val="50000"/>
              </a:spcBef>
            </a:pPr>
            <a:endParaRPr lang="en-US" sz="3200" b="1">
              <a:latin typeface="Calibri" pitchFamily="34" charset="0"/>
              <a:cs typeface="Arial" charset="0"/>
            </a:endParaRPr>
          </a:p>
        </p:txBody>
      </p:sp>
      <p:grpSp>
        <p:nvGrpSpPr>
          <p:cNvPr id="41990" name="Group 13"/>
          <p:cNvGrpSpPr>
            <a:grpSpLocks/>
          </p:cNvGrpSpPr>
          <p:nvPr/>
        </p:nvGrpSpPr>
        <p:grpSpPr bwMode="auto">
          <a:xfrm>
            <a:off x="0" y="1981200"/>
            <a:ext cx="9144000" cy="4114800"/>
            <a:chOff x="2245" y="1706"/>
            <a:chExt cx="3357" cy="1588"/>
          </a:xfrm>
        </p:grpSpPr>
        <p:pic>
          <p:nvPicPr>
            <p:cNvPr id="41992"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45" y="1706"/>
              <a:ext cx="1678" cy="1588"/>
            </a:xfrm>
            <a:prstGeom prst="rect">
              <a:avLst/>
            </a:prstGeom>
            <a:noFill/>
            <a:ln w="9525">
              <a:solidFill>
                <a:schemeClr val="bg1"/>
              </a:solidFill>
              <a:miter lim="800000"/>
              <a:headEnd/>
              <a:tailEnd/>
            </a:ln>
          </p:spPr>
        </p:pic>
        <p:pic>
          <p:nvPicPr>
            <p:cNvPr id="41993" name="Picture 14"/>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3898" y="1706"/>
              <a:ext cx="1704" cy="1588"/>
            </a:xfrm>
            <a:prstGeom prst="rect">
              <a:avLst/>
            </a:prstGeom>
            <a:noFill/>
            <a:ln w="9525">
              <a:solidFill>
                <a:schemeClr val="bg1"/>
              </a:solidFill>
              <a:miter lim="800000"/>
              <a:headEnd/>
              <a:tailEnd/>
            </a:ln>
          </p:spPr>
        </p:pic>
        <p:sp>
          <p:nvSpPr>
            <p:cNvPr id="41994" name="AutoShape 9"/>
            <p:cNvSpPr>
              <a:spLocks noChangeArrowheads="1"/>
            </p:cNvSpPr>
            <p:nvPr/>
          </p:nvSpPr>
          <p:spPr bwMode="auto">
            <a:xfrm>
              <a:off x="4220" y="1979"/>
              <a:ext cx="317" cy="181"/>
            </a:xfrm>
            <a:prstGeom prst="wedgeRectCallout">
              <a:avLst>
                <a:gd name="adj1" fmla="val 123815"/>
                <a:gd name="adj2" fmla="val 216852"/>
              </a:avLst>
            </a:prstGeom>
            <a:solidFill>
              <a:schemeClr val="bg1"/>
            </a:solidFill>
            <a:ln w="9525">
              <a:solidFill>
                <a:schemeClr val="tx1"/>
              </a:solidFill>
              <a:miter lim="800000"/>
              <a:headEnd/>
              <a:tailEnd/>
            </a:ln>
          </p:spPr>
          <p:txBody>
            <a:bodyPr lIns="0" tIns="0" rIns="0" bIns="0"/>
            <a:lstStyle/>
            <a:p>
              <a:pPr algn="ctr"/>
              <a:r>
                <a:rPr lang="en-US" sz="1600" b="1">
                  <a:latin typeface="Verdana" pitchFamily="34" charset="0"/>
                  <a:cs typeface="Arial" charset="0"/>
                </a:rPr>
                <a:t>NPV</a:t>
              </a:r>
            </a:p>
          </p:txBody>
        </p:sp>
        <p:sp>
          <p:nvSpPr>
            <p:cNvPr id="41995" name="AutoShape 10"/>
            <p:cNvSpPr>
              <a:spLocks noChangeArrowheads="1"/>
            </p:cNvSpPr>
            <p:nvPr/>
          </p:nvSpPr>
          <p:spPr bwMode="auto">
            <a:xfrm>
              <a:off x="2451" y="1978"/>
              <a:ext cx="545" cy="182"/>
            </a:xfrm>
            <a:prstGeom prst="wedgeRectCallout">
              <a:avLst>
                <a:gd name="adj1" fmla="val 72426"/>
                <a:gd name="adj2" fmla="val 239560"/>
              </a:avLst>
            </a:prstGeom>
            <a:solidFill>
              <a:schemeClr val="bg1"/>
            </a:solidFill>
            <a:ln w="9525">
              <a:solidFill>
                <a:schemeClr val="tx1"/>
              </a:solidFill>
              <a:miter lim="800000"/>
              <a:headEnd/>
              <a:tailEnd/>
            </a:ln>
          </p:spPr>
          <p:txBody>
            <a:bodyPr lIns="0" tIns="0" rIns="0" bIns="0"/>
            <a:lstStyle/>
            <a:p>
              <a:pPr algn="ctr"/>
              <a:r>
                <a:rPr lang="en-US" sz="1600" b="1">
                  <a:latin typeface="Verdana" pitchFamily="34" charset="0"/>
                  <a:cs typeface="Arial" charset="0"/>
                </a:rPr>
                <a:t>Fibroid</a:t>
              </a:r>
            </a:p>
          </p:txBody>
        </p:sp>
      </p:grpSp>
      <p:sp>
        <p:nvSpPr>
          <p:cNvPr id="41991" name="Text Box 12"/>
          <p:cNvSpPr txBox="1">
            <a:spLocks noChangeArrowheads="1"/>
          </p:cNvSpPr>
          <p:nvPr/>
        </p:nvSpPr>
        <p:spPr bwMode="auto">
          <a:xfrm>
            <a:off x="1251098" y="6248400"/>
            <a:ext cx="8229600" cy="457200"/>
          </a:xfrm>
          <a:prstGeom prst="rect">
            <a:avLst/>
          </a:prstGeom>
          <a:noFill/>
          <a:ln w="9525">
            <a:noFill/>
            <a:miter lim="800000"/>
            <a:headEnd/>
            <a:tailEnd/>
          </a:ln>
        </p:spPr>
        <p:txBody>
          <a:bodyPr>
            <a:spAutoFit/>
          </a:bodyPr>
          <a:lstStyle/>
          <a:p>
            <a:pPr eaLnBrk="0" hangingPunct="0"/>
            <a:r>
              <a:rPr lang="en-US" sz="2400" b="1" i="1" dirty="0">
                <a:latin typeface="Verdana" pitchFamily="34" charset="0"/>
                <a:cs typeface="Tahoma" pitchFamily="34" charset="0"/>
              </a:rPr>
              <a:t>Courtesy of UVA, Charlottesville, </a:t>
            </a:r>
            <a:r>
              <a:rPr lang="en-US" sz="2400" b="1" i="1" dirty="0" smtClean="0">
                <a:latin typeface="Verdana" pitchFamily="34" charset="0"/>
                <a:cs typeface="Tahoma" pitchFamily="34" charset="0"/>
              </a:rPr>
              <a:t>VA</a:t>
            </a:r>
            <a:endParaRPr lang="en-US" sz="2400" b="1" i="1" dirty="0">
              <a:latin typeface="Verdana" pitchFamily="34"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0" y="609600"/>
            <a:ext cx="9144000" cy="5257800"/>
          </a:xfrm>
          <a:prstGeom prst="rect">
            <a:avLst/>
          </a:prstGeom>
          <a:solidFill>
            <a:schemeClr val="tx2"/>
          </a:solidFill>
          <a:ln w="9525">
            <a:solidFill>
              <a:schemeClr val="tx1"/>
            </a:solidFill>
            <a:miter lim="800000"/>
            <a:headEnd/>
            <a:tailEnd/>
          </a:ln>
        </p:spPr>
        <p:txBody>
          <a:bodyPr wrap="none" anchor="ctr"/>
          <a:lstStyle/>
          <a:p>
            <a:endParaRPr lang="en-US">
              <a:cs typeface="Arial" charset="0"/>
            </a:endParaRPr>
          </a:p>
        </p:txBody>
      </p:sp>
      <p:sp>
        <p:nvSpPr>
          <p:cNvPr id="44034" name="Text Box 3"/>
          <p:cNvSpPr txBox="1">
            <a:spLocks noChangeArrowheads="1"/>
          </p:cNvSpPr>
          <p:nvPr/>
        </p:nvSpPr>
        <p:spPr bwMode="auto">
          <a:xfrm>
            <a:off x="228600" y="381000"/>
            <a:ext cx="9144000" cy="1385888"/>
          </a:xfrm>
          <a:prstGeom prst="rect">
            <a:avLst/>
          </a:prstGeom>
          <a:noFill/>
          <a:ln w="9525">
            <a:noFill/>
            <a:miter lim="800000"/>
            <a:headEnd/>
            <a:tailEnd/>
          </a:ln>
        </p:spPr>
        <p:txBody>
          <a:bodyPr lIns="74423" tIns="37212" rIns="74423" bIns="37212">
            <a:spAutoFit/>
          </a:bodyPr>
          <a:lstStyle/>
          <a:p>
            <a:pPr defTabSz="744538">
              <a:spcBef>
                <a:spcPct val="50000"/>
              </a:spcBef>
            </a:pPr>
            <a:endParaRPr lang="en-US" sz="1600">
              <a:solidFill>
                <a:schemeClr val="bg1"/>
              </a:solidFill>
              <a:latin typeface="Calibri" pitchFamily="34" charset="0"/>
              <a:cs typeface="Arial" charset="0"/>
            </a:endParaRPr>
          </a:p>
          <a:p>
            <a:pPr defTabSz="744538">
              <a:spcBef>
                <a:spcPct val="50000"/>
              </a:spcBef>
            </a:pPr>
            <a:r>
              <a:rPr lang="en-US" sz="2800" b="1">
                <a:solidFill>
                  <a:schemeClr val="bg1"/>
                </a:solidFill>
                <a:latin typeface="Calibri" pitchFamily="34" charset="0"/>
                <a:cs typeface="Arial" charset="0"/>
              </a:rPr>
              <a:t>Fibroid volume: 139.6cc                                                 Symptoms:</a:t>
            </a:r>
            <a:r>
              <a:rPr lang="en-US" sz="2800">
                <a:solidFill>
                  <a:schemeClr val="bg1"/>
                </a:solidFill>
                <a:latin typeface="Calibri" pitchFamily="34" charset="0"/>
                <a:cs typeface="Arial" charset="0"/>
              </a:rPr>
              <a:t> Heavy bleeding, pain and urinary frequency</a:t>
            </a:r>
          </a:p>
        </p:txBody>
      </p:sp>
      <p:sp>
        <p:nvSpPr>
          <p:cNvPr id="44035" name="Text Box 7"/>
          <p:cNvSpPr txBox="1">
            <a:spLocks noChangeArrowheads="1"/>
          </p:cNvSpPr>
          <p:nvPr/>
        </p:nvSpPr>
        <p:spPr bwMode="auto">
          <a:xfrm>
            <a:off x="0" y="2525713"/>
            <a:ext cx="2495550" cy="4332287"/>
          </a:xfrm>
          <a:prstGeom prst="rect">
            <a:avLst/>
          </a:prstGeom>
          <a:noFill/>
          <a:ln w="9525">
            <a:noFill/>
            <a:miter lim="800000"/>
            <a:headEnd/>
            <a:tailEnd/>
          </a:ln>
        </p:spPr>
        <p:txBody>
          <a:bodyPr>
            <a:spAutoFit/>
          </a:bodyPr>
          <a:lstStyle/>
          <a:p>
            <a:pPr>
              <a:spcBef>
                <a:spcPct val="50000"/>
              </a:spcBef>
            </a:pPr>
            <a:r>
              <a:rPr lang="en-US" sz="2800" b="1" dirty="0">
                <a:solidFill>
                  <a:schemeClr val="bg1"/>
                </a:solidFill>
                <a:latin typeface="Calibri" pitchFamily="34" charset="0"/>
                <a:cs typeface="Arial" charset="0"/>
              </a:rPr>
              <a:t>Treatment time:  3 hours, 24 minutes</a:t>
            </a:r>
          </a:p>
          <a:p>
            <a:pPr>
              <a:spcBef>
                <a:spcPct val="50000"/>
              </a:spcBef>
            </a:pPr>
            <a:r>
              <a:rPr lang="en-US" sz="2800" b="1" dirty="0">
                <a:solidFill>
                  <a:schemeClr val="bg1"/>
                </a:solidFill>
                <a:latin typeface="Calibri" pitchFamily="34" charset="0"/>
                <a:cs typeface="Arial" charset="0"/>
              </a:rPr>
              <a:t>Results: 90% NPV with no adverse events</a:t>
            </a:r>
          </a:p>
          <a:p>
            <a:pPr>
              <a:spcBef>
                <a:spcPct val="50000"/>
              </a:spcBef>
            </a:pPr>
            <a:endParaRPr lang="en-US" sz="3200" b="1" dirty="0">
              <a:solidFill>
                <a:schemeClr val="bg1"/>
              </a:solidFill>
              <a:latin typeface="Calibri" pitchFamily="34" charset="0"/>
              <a:cs typeface="Arial" charset="0"/>
            </a:endParaRPr>
          </a:p>
          <a:p>
            <a:pPr algn="r" eaLnBrk="0" hangingPunct="0">
              <a:spcBef>
                <a:spcPct val="50000"/>
              </a:spcBef>
            </a:pPr>
            <a:endParaRPr lang="en-US" sz="3200" b="1" dirty="0">
              <a:latin typeface="Calibri" pitchFamily="34" charset="0"/>
              <a:cs typeface="Arial" charset="0"/>
            </a:endParaRPr>
          </a:p>
        </p:txBody>
      </p:sp>
      <p:sp>
        <p:nvSpPr>
          <p:cNvPr id="44036" name="Text Box 13"/>
          <p:cNvSpPr txBox="1">
            <a:spLocks noChangeArrowheads="1"/>
          </p:cNvSpPr>
          <p:nvPr/>
        </p:nvSpPr>
        <p:spPr bwMode="auto">
          <a:xfrm>
            <a:off x="2488702" y="6381750"/>
            <a:ext cx="6573838" cy="396875"/>
          </a:xfrm>
          <a:prstGeom prst="rect">
            <a:avLst/>
          </a:prstGeom>
          <a:noFill/>
          <a:ln w="9525">
            <a:noFill/>
            <a:miter lim="800000"/>
            <a:headEnd/>
            <a:tailEnd/>
          </a:ln>
        </p:spPr>
        <p:txBody>
          <a:bodyPr>
            <a:spAutoFit/>
          </a:bodyPr>
          <a:lstStyle/>
          <a:p>
            <a:pPr eaLnBrk="0" hangingPunct="0"/>
            <a:r>
              <a:rPr lang="en-US" sz="2000" b="1" i="1" dirty="0">
                <a:latin typeface="Verdana" pitchFamily="34" charset="0"/>
                <a:cs typeface="Tahoma" pitchFamily="34" charset="0"/>
              </a:rPr>
              <a:t>Courtesy of UCLA, Los Angeles, </a:t>
            </a:r>
            <a:r>
              <a:rPr lang="en-US" sz="2000" b="1" i="1" dirty="0" smtClean="0">
                <a:latin typeface="Verdana" pitchFamily="34" charset="0"/>
                <a:cs typeface="Tahoma" pitchFamily="34" charset="0"/>
              </a:rPr>
              <a:t>CA</a:t>
            </a:r>
            <a:endParaRPr lang="en-US" sz="2000" b="1" i="1" dirty="0">
              <a:latin typeface="Verdana" pitchFamily="34" charset="0"/>
              <a:cs typeface="Tahoma" pitchFamily="34" charset="0"/>
            </a:endParaRPr>
          </a:p>
        </p:txBody>
      </p:sp>
      <p:sp>
        <p:nvSpPr>
          <p:cNvPr id="44037" name="Rectangle 15"/>
          <p:cNvSpPr>
            <a:spLocks noChangeArrowheads="1"/>
          </p:cNvSpPr>
          <p:nvPr/>
        </p:nvSpPr>
        <p:spPr bwMode="auto">
          <a:xfrm>
            <a:off x="5699125" y="3070225"/>
            <a:ext cx="9144000" cy="0"/>
          </a:xfrm>
          <a:prstGeom prst="rect">
            <a:avLst/>
          </a:prstGeom>
          <a:noFill/>
          <a:ln w="9525">
            <a:noFill/>
            <a:miter lim="800000"/>
            <a:headEnd/>
            <a:tailEnd/>
          </a:ln>
        </p:spPr>
        <p:txBody>
          <a:bodyPr wrap="none" anchor="ctr">
            <a:spAutoFit/>
          </a:bodyPr>
          <a:lstStyle/>
          <a:p>
            <a:endParaRPr lang="en-US">
              <a:cs typeface="Arial" charset="0"/>
            </a:endParaRPr>
          </a:p>
        </p:txBody>
      </p:sp>
      <p:sp>
        <p:nvSpPr>
          <p:cNvPr id="44038" name="Rectangle 17"/>
          <p:cNvSpPr>
            <a:spLocks noChangeArrowheads="1"/>
          </p:cNvSpPr>
          <p:nvPr/>
        </p:nvSpPr>
        <p:spPr bwMode="auto">
          <a:xfrm>
            <a:off x="4572000" y="3933825"/>
            <a:ext cx="9144000" cy="0"/>
          </a:xfrm>
          <a:prstGeom prst="rect">
            <a:avLst/>
          </a:prstGeom>
          <a:noFill/>
          <a:ln w="9525">
            <a:noFill/>
            <a:miter lim="800000"/>
            <a:headEnd/>
            <a:tailEnd/>
          </a:ln>
        </p:spPr>
        <p:txBody>
          <a:bodyPr wrap="none" anchor="ctr">
            <a:spAutoFit/>
          </a:bodyPr>
          <a:lstStyle/>
          <a:p>
            <a:endParaRPr lang="en-US">
              <a:cs typeface="Arial" charset="0"/>
            </a:endParaRPr>
          </a:p>
        </p:txBody>
      </p:sp>
      <p:grpSp>
        <p:nvGrpSpPr>
          <p:cNvPr id="44039" name="Group 18"/>
          <p:cNvGrpSpPr>
            <a:grpSpLocks/>
          </p:cNvGrpSpPr>
          <p:nvPr/>
        </p:nvGrpSpPr>
        <p:grpSpPr bwMode="auto">
          <a:xfrm>
            <a:off x="2362200" y="1828800"/>
            <a:ext cx="6781800" cy="4552950"/>
            <a:chOff x="2427" y="1933"/>
            <a:chExt cx="3265" cy="1818"/>
          </a:xfrm>
        </p:grpSpPr>
        <p:sp>
          <p:nvSpPr>
            <p:cNvPr id="44040" name="Text Box 4"/>
            <p:cNvSpPr txBox="1">
              <a:spLocks noChangeArrowheads="1"/>
            </p:cNvSpPr>
            <p:nvPr/>
          </p:nvSpPr>
          <p:spPr bwMode="auto">
            <a:xfrm>
              <a:off x="2477" y="3566"/>
              <a:ext cx="1536" cy="151"/>
            </a:xfrm>
            <a:prstGeom prst="rect">
              <a:avLst/>
            </a:prstGeom>
            <a:noFill/>
            <a:ln w="9525">
              <a:noFill/>
              <a:miter lim="800000"/>
              <a:headEnd/>
              <a:tailEnd/>
            </a:ln>
          </p:spPr>
          <p:txBody>
            <a:bodyPr lIns="74423" tIns="37212" rIns="74423" bIns="37212">
              <a:spAutoFit/>
            </a:bodyPr>
            <a:lstStyle/>
            <a:p>
              <a:pPr algn="ctr" defTabSz="744538"/>
              <a:r>
                <a:rPr lang="en-US" sz="2000" b="1">
                  <a:latin typeface="Calibri" pitchFamily="34" charset="0"/>
                  <a:cs typeface="Arial" charset="0"/>
                </a:rPr>
                <a:t>Coronal T2w</a:t>
              </a:r>
            </a:p>
          </p:txBody>
        </p:sp>
        <p:sp>
          <p:nvSpPr>
            <p:cNvPr id="44041" name="Text Box 5"/>
            <p:cNvSpPr txBox="1">
              <a:spLocks noChangeArrowheads="1"/>
            </p:cNvSpPr>
            <p:nvPr/>
          </p:nvSpPr>
          <p:spPr bwMode="auto">
            <a:xfrm>
              <a:off x="4080" y="3600"/>
              <a:ext cx="1584" cy="151"/>
            </a:xfrm>
            <a:prstGeom prst="rect">
              <a:avLst/>
            </a:prstGeom>
            <a:noFill/>
            <a:ln w="9525">
              <a:noFill/>
              <a:miter lim="800000"/>
              <a:headEnd/>
              <a:tailEnd/>
            </a:ln>
          </p:spPr>
          <p:txBody>
            <a:bodyPr lIns="74423" tIns="37212" rIns="74423" bIns="37212">
              <a:spAutoFit/>
            </a:bodyPr>
            <a:lstStyle/>
            <a:p>
              <a:pPr algn="ctr" defTabSz="744538"/>
              <a:r>
                <a:rPr lang="en-US" sz="2000" b="1">
                  <a:latin typeface="Calibri" pitchFamily="34" charset="0"/>
                  <a:cs typeface="Arial" charset="0"/>
                </a:rPr>
                <a:t>Coronal T1+c Post Tx</a:t>
              </a:r>
            </a:p>
          </p:txBody>
        </p:sp>
        <p:pic>
          <p:nvPicPr>
            <p:cNvPr id="44042" name="Picture 17" descr="Cor T1 S4 I7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59" y="1933"/>
              <a:ext cx="1633" cy="1633"/>
            </a:xfrm>
            <a:prstGeom prst="rect">
              <a:avLst/>
            </a:prstGeom>
            <a:noFill/>
            <a:ln w="9525">
              <a:solidFill>
                <a:schemeClr val="bg1"/>
              </a:solidFill>
              <a:miter lim="800000"/>
              <a:headEnd/>
              <a:tailEnd/>
            </a:ln>
          </p:spPr>
        </p:pic>
        <p:pic>
          <p:nvPicPr>
            <p:cNvPr id="44043" name="Picture 16" descr="Cor T2 S3 I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7" y="1933"/>
              <a:ext cx="1632" cy="1633"/>
            </a:xfrm>
            <a:prstGeom prst="rect">
              <a:avLst/>
            </a:prstGeom>
            <a:noFill/>
            <a:ln w="9525">
              <a:solidFill>
                <a:schemeClr val="bg1"/>
              </a:solidFill>
              <a:miter lim="800000"/>
              <a:headEnd/>
              <a:tailEnd/>
            </a:ln>
          </p:spPr>
        </p:pic>
        <p:sp>
          <p:nvSpPr>
            <p:cNvPr id="44044" name="AutoShape 10"/>
            <p:cNvSpPr>
              <a:spLocks noChangeArrowheads="1"/>
            </p:cNvSpPr>
            <p:nvPr/>
          </p:nvSpPr>
          <p:spPr bwMode="auto">
            <a:xfrm>
              <a:off x="4286" y="2523"/>
              <a:ext cx="300" cy="136"/>
            </a:xfrm>
            <a:prstGeom prst="wedgeRectCallout">
              <a:avLst>
                <a:gd name="adj1" fmla="val 157333"/>
                <a:gd name="adj2" fmla="val 77940"/>
              </a:avLst>
            </a:prstGeom>
            <a:solidFill>
              <a:schemeClr val="bg1"/>
            </a:solidFill>
            <a:ln w="9525">
              <a:solidFill>
                <a:schemeClr val="tx1"/>
              </a:solidFill>
              <a:miter lim="800000"/>
              <a:headEnd/>
              <a:tailEnd/>
            </a:ln>
          </p:spPr>
          <p:txBody>
            <a:bodyPr lIns="0" tIns="0" rIns="0" bIns="0"/>
            <a:lstStyle/>
            <a:p>
              <a:pPr algn="ctr"/>
              <a:r>
                <a:rPr lang="en-US" sz="1200" b="1">
                  <a:latin typeface="Verdana" pitchFamily="34" charset="0"/>
                  <a:cs typeface="Arial" charset="0"/>
                </a:rPr>
                <a:t>NPV</a:t>
              </a:r>
            </a:p>
          </p:txBody>
        </p:sp>
        <p:sp>
          <p:nvSpPr>
            <p:cNvPr id="44045" name="AutoShape 11"/>
            <p:cNvSpPr>
              <a:spLocks noChangeArrowheads="1"/>
            </p:cNvSpPr>
            <p:nvPr/>
          </p:nvSpPr>
          <p:spPr bwMode="auto">
            <a:xfrm>
              <a:off x="2523" y="2387"/>
              <a:ext cx="515" cy="127"/>
            </a:xfrm>
            <a:prstGeom prst="wedgeRectCallout">
              <a:avLst>
                <a:gd name="adj1" fmla="val 92912"/>
                <a:gd name="adj2" fmla="val 177560"/>
              </a:avLst>
            </a:prstGeom>
            <a:solidFill>
              <a:schemeClr val="bg1"/>
            </a:solidFill>
            <a:ln w="9525">
              <a:solidFill>
                <a:schemeClr val="tx1"/>
              </a:solidFill>
              <a:miter lim="800000"/>
              <a:headEnd/>
              <a:tailEnd/>
            </a:ln>
          </p:spPr>
          <p:txBody>
            <a:bodyPr lIns="0" tIns="0" rIns="0" bIns="0"/>
            <a:lstStyle/>
            <a:p>
              <a:pPr algn="ctr"/>
              <a:r>
                <a:rPr lang="en-US" sz="1200" b="1">
                  <a:latin typeface="Verdana" pitchFamily="34" charset="0"/>
                  <a:cs typeface="Arial" charset="0"/>
                </a:rPr>
                <a:t>Fibroid</a:t>
              </a:r>
            </a:p>
          </p:txBody>
        </p:sp>
      </p:gr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Predictors of </a:t>
            </a:r>
            <a:r>
              <a:rPr lang="en-US" sz="6600" dirty="0" err="1" smtClean="0"/>
              <a:t>Tx</a:t>
            </a:r>
            <a:r>
              <a:rPr lang="en-US" sz="6600" dirty="0" smtClean="0"/>
              <a:t> Success</a:t>
            </a:r>
            <a:endParaRPr lang="en-US" sz="6600" dirty="0"/>
          </a:p>
        </p:txBody>
      </p:sp>
      <p:sp>
        <p:nvSpPr>
          <p:cNvPr id="3" name="Content Placeholder 2"/>
          <p:cNvSpPr>
            <a:spLocks noGrp="1"/>
          </p:cNvSpPr>
          <p:nvPr>
            <p:ph idx="1"/>
          </p:nvPr>
        </p:nvSpPr>
        <p:spPr>
          <a:xfrm>
            <a:off x="1295400" y="2590800"/>
            <a:ext cx="8229600" cy="4389437"/>
          </a:xfrm>
        </p:spPr>
        <p:txBody>
          <a:bodyPr/>
          <a:lstStyle/>
          <a:p>
            <a:r>
              <a:rPr lang="en-US" sz="4000" dirty="0" smtClean="0"/>
              <a:t>NPV (60 </a:t>
            </a:r>
            <a:r>
              <a:rPr lang="en-US" sz="4000" dirty="0" err="1" smtClean="0"/>
              <a:t>vs</a:t>
            </a:r>
            <a:r>
              <a:rPr lang="en-US" sz="4000" dirty="0" smtClean="0"/>
              <a:t> 80%)</a:t>
            </a:r>
          </a:p>
          <a:p>
            <a:r>
              <a:rPr lang="en-US" sz="4000" dirty="0" smtClean="0"/>
              <a:t>Lower T2 signal</a:t>
            </a:r>
          </a:p>
          <a:p>
            <a:r>
              <a:rPr lang="en-US" sz="4000" dirty="0" smtClean="0"/>
              <a:t>Older patient</a:t>
            </a:r>
          </a:p>
          <a:p>
            <a:r>
              <a:rPr lang="en-US" sz="4000" dirty="0" smtClean="0"/>
              <a:t>Confluence of ablated volume</a:t>
            </a:r>
          </a:p>
        </p:txBody>
      </p:sp>
    </p:spTree>
    <p:extLst>
      <p:ext uri="{BB962C8B-B14F-4D97-AF65-F5344CB8AC3E}">
        <p14:creationId xmlns:p14="http://schemas.microsoft.com/office/powerpoint/2010/main" val="1000376686"/>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990600" y="457200"/>
            <a:ext cx="7467600" cy="1143000"/>
          </a:xfrm>
        </p:spPr>
        <p:txBody>
          <a:bodyPr lIns="92075" tIns="46038" rIns="92075" bIns="46038" anchor="ctr"/>
          <a:lstStyle/>
          <a:p>
            <a:pPr>
              <a:defRPr/>
            </a:pPr>
            <a:r>
              <a:rPr lang="en-US" sz="6600" dirty="0" err="1" smtClean="0">
                <a:effectLst>
                  <a:outerShdw blurRad="38100" dist="38100" dir="2700000" algn="tl">
                    <a:srgbClr val="000000"/>
                  </a:outerShdw>
                </a:effectLst>
              </a:rPr>
              <a:t>MRgFUS</a:t>
            </a:r>
            <a:r>
              <a:rPr lang="en-US" sz="6600" dirty="0" smtClean="0">
                <a:effectLst>
                  <a:outerShdw blurRad="38100" dist="38100" dir="2700000" algn="tl">
                    <a:srgbClr val="000000"/>
                  </a:outerShdw>
                </a:effectLst>
              </a:rPr>
              <a:t> Inclusion Criteria:  Age</a:t>
            </a:r>
          </a:p>
        </p:txBody>
      </p:sp>
      <p:sp>
        <p:nvSpPr>
          <p:cNvPr id="78850" name="Rectangle 4"/>
          <p:cNvSpPr>
            <a:spLocks noChangeArrowheads="1"/>
          </p:cNvSpPr>
          <p:nvPr/>
        </p:nvSpPr>
        <p:spPr bwMode="auto">
          <a:xfrm>
            <a:off x="381000" y="2133600"/>
            <a:ext cx="8466138" cy="4425950"/>
          </a:xfrm>
          <a:prstGeom prst="rect">
            <a:avLst/>
          </a:prstGeom>
          <a:noFill/>
          <a:ln w="9525">
            <a:noFill/>
            <a:miter lim="800000"/>
            <a:headEnd/>
            <a:tailEnd/>
          </a:ln>
        </p:spPr>
        <p:txBody>
          <a:bodyPr>
            <a:spAutoFit/>
          </a:bodyPr>
          <a:lstStyle/>
          <a:p>
            <a:pPr eaLnBrk="0" hangingPunct="0">
              <a:spcBef>
                <a:spcPct val="20000"/>
              </a:spcBef>
              <a:buFontTx/>
              <a:buChar char="•"/>
            </a:pPr>
            <a:r>
              <a:rPr kumimoji="1" lang="en-US" sz="4400">
                <a:solidFill>
                  <a:srgbClr val="FFFFFF"/>
                </a:solidFill>
                <a:latin typeface="Tahoma" pitchFamily="34" charset="0"/>
              </a:rPr>
              <a:t>Women age 18 or older </a:t>
            </a:r>
          </a:p>
          <a:p>
            <a:pPr eaLnBrk="0" hangingPunct="0">
              <a:spcBef>
                <a:spcPct val="20000"/>
              </a:spcBef>
              <a:buFontTx/>
              <a:buChar char="•"/>
            </a:pPr>
            <a:r>
              <a:rPr kumimoji="1" lang="en-US" sz="4400">
                <a:solidFill>
                  <a:srgbClr val="FFFFFF"/>
                </a:solidFill>
                <a:latin typeface="Tahoma" pitchFamily="34" charset="0"/>
              </a:rPr>
              <a:t>Pre or peri-menopausal (within 12 months of last menstrual period). </a:t>
            </a:r>
          </a:p>
          <a:p>
            <a:pPr eaLnBrk="0" hangingPunct="0">
              <a:spcBef>
                <a:spcPct val="20000"/>
              </a:spcBef>
              <a:buFontTx/>
              <a:buChar char="•"/>
            </a:pPr>
            <a:r>
              <a:rPr kumimoji="1" lang="en-US" sz="4400">
                <a:solidFill>
                  <a:srgbClr val="FFFFFF"/>
                </a:solidFill>
                <a:latin typeface="Tahoma" pitchFamily="34" charset="0"/>
              </a:rPr>
              <a:t>Patient should be family complete</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0" y="381000"/>
            <a:ext cx="9144000" cy="1143000"/>
          </a:xfrm>
        </p:spPr>
        <p:txBody>
          <a:bodyPr lIns="92075" tIns="46038" rIns="92075" bIns="46038" anchor="ctr"/>
          <a:lstStyle/>
          <a:p>
            <a:pPr>
              <a:defRPr/>
            </a:pPr>
            <a:r>
              <a:rPr lang="en-US" sz="6600" dirty="0" err="1" smtClean="0">
                <a:effectLst>
                  <a:outerShdw blurRad="38100" dist="38100" dir="2700000" algn="tl">
                    <a:srgbClr val="000000"/>
                  </a:outerShdw>
                </a:effectLst>
              </a:rPr>
              <a:t>MRgFUS</a:t>
            </a:r>
            <a:r>
              <a:rPr lang="en-US" sz="6600" dirty="0" smtClean="0">
                <a:effectLst>
                  <a:outerShdw blurRad="38100" dist="38100" dir="2700000" algn="tl">
                    <a:srgbClr val="000000"/>
                  </a:outerShdw>
                </a:effectLst>
              </a:rPr>
              <a:t> Inclusion Criteria</a:t>
            </a:r>
          </a:p>
        </p:txBody>
      </p:sp>
      <p:sp>
        <p:nvSpPr>
          <p:cNvPr id="80898" name="Rectangle 4"/>
          <p:cNvSpPr>
            <a:spLocks noChangeArrowheads="1"/>
          </p:cNvSpPr>
          <p:nvPr/>
        </p:nvSpPr>
        <p:spPr bwMode="auto">
          <a:xfrm>
            <a:off x="228600" y="1905000"/>
            <a:ext cx="9144000" cy="4622800"/>
          </a:xfrm>
          <a:prstGeom prst="rect">
            <a:avLst/>
          </a:prstGeom>
          <a:noFill/>
          <a:ln w="9525">
            <a:noFill/>
            <a:miter lim="800000"/>
            <a:headEnd/>
            <a:tailEnd/>
          </a:ln>
        </p:spPr>
        <p:txBody>
          <a:bodyPr>
            <a:spAutoFit/>
          </a:bodyPr>
          <a:lstStyle/>
          <a:p>
            <a:pPr eaLnBrk="0" hangingPunct="0">
              <a:spcBef>
                <a:spcPct val="20000"/>
              </a:spcBef>
              <a:buFontTx/>
              <a:buChar char="•"/>
            </a:pPr>
            <a:r>
              <a:rPr kumimoji="1" lang="en-US" sz="4000">
                <a:solidFill>
                  <a:srgbClr val="FFFFFF"/>
                </a:solidFill>
                <a:latin typeface="Tahoma" pitchFamily="34" charset="0"/>
              </a:rPr>
              <a:t>Fibroids visible on non-contrast MRI</a:t>
            </a:r>
          </a:p>
          <a:p>
            <a:pPr eaLnBrk="0" hangingPunct="0">
              <a:spcBef>
                <a:spcPct val="20000"/>
              </a:spcBef>
              <a:buFontTx/>
              <a:buChar char="•"/>
            </a:pPr>
            <a:r>
              <a:rPr kumimoji="1" lang="en-US" sz="4000">
                <a:solidFill>
                  <a:srgbClr val="FFFFFF"/>
                </a:solidFill>
                <a:latin typeface="Tahoma" pitchFamily="34" charset="0"/>
              </a:rPr>
              <a:t>Fibroid enhances with MR contrast</a:t>
            </a:r>
          </a:p>
          <a:p>
            <a:pPr eaLnBrk="0" hangingPunct="0">
              <a:spcBef>
                <a:spcPct val="20000"/>
              </a:spcBef>
              <a:buFontTx/>
              <a:buChar char="•"/>
            </a:pPr>
            <a:r>
              <a:rPr kumimoji="1" lang="en-US" sz="4000">
                <a:solidFill>
                  <a:srgbClr val="FFFFFF"/>
                </a:solidFill>
                <a:latin typeface="Tahoma" pitchFamily="34" charset="0"/>
              </a:rPr>
              <a:t>Fibroids are device accessible</a:t>
            </a:r>
          </a:p>
          <a:p>
            <a:r>
              <a:rPr lang="en-US" sz="4000"/>
              <a:t>	&lt; 12 cm from skin anteriorly</a:t>
            </a:r>
          </a:p>
          <a:p>
            <a:r>
              <a:rPr lang="en-US" sz="4000"/>
              <a:t>	&lt; 20 cm from transducer</a:t>
            </a:r>
          </a:p>
          <a:p>
            <a:r>
              <a:rPr lang="en-US" sz="4000"/>
              <a:t>	&gt; 4 cm from anterior spine/sacrum</a:t>
            </a:r>
          </a:p>
          <a:p>
            <a:pPr eaLnBrk="0" hangingPunct="0">
              <a:spcBef>
                <a:spcPct val="20000"/>
              </a:spcBef>
              <a:buFontTx/>
              <a:buChar char="•"/>
            </a:pPr>
            <a:endParaRPr kumimoji="1" lang="en-US" sz="3200">
              <a:solidFill>
                <a:srgbClr val="FFFFFF"/>
              </a:solidFill>
              <a:latin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27709" y="152400"/>
            <a:ext cx="9144000" cy="1143000"/>
          </a:xfrm>
        </p:spPr>
        <p:txBody>
          <a:bodyPr lIns="92075" tIns="46038" rIns="92075" bIns="46038" anchor="ctr"/>
          <a:lstStyle/>
          <a:p>
            <a:pPr>
              <a:defRPr/>
            </a:pPr>
            <a:r>
              <a:rPr lang="en-US" sz="6600" dirty="0" err="1" smtClean="0">
                <a:effectLst>
                  <a:outerShdw blurRad="38100" dist="38100" dir="2700000" algn="tl">
                    <a:srgbClr val="000000"/>
                  </a:outerShdw>
                </a:effectLst>
              </a:rPr>
              <a:t>MRgFUS</a:t>
            </a:r>
            <a:r>
              <a:rPr lang="en-US" sz="6600" dirty="0" smtClean="0">
                <a:effectLst>
                  <a:outerShdw blurRad="38100" dist="38100" dir="2700000" algn="tl">
                    <a:srgbClr val="000000"/>
                  </a:outerShdw>
                </a:effectLst>
              </a:rPr>
              <a:t> Inclusion Criteria</a:t>
            </a:r>
          </a:p>
        </p:txBody>
      </p:sp>
      <p:sp>
        <p:nvSpPr>
          <p:cNvPr id="82946" name="Rectangle 4"/>
          <p:cNvSpPr>
            <a:spLocks noChangeArrowheads="1"/>
          </p:cNvSpPr>
          <p:nvPr/>
        </p:nvSpPr>
        <p:spPr bwMode="auto">
          <a:xfrm>
            <a:off x="457200" y="1371600"/>
            <a:ext cx="8466138" cy="6001643"/>
          </a:xfrm>
          <a:prstGeom prst="rect">
            <a:avLst/>
          </a:prstGeom>
          <a:noFill/>
          <a:ln w="9525">
            <a:noFill/>
            <a:miter lim="800000"/>
            <a:headEnd/>
            <a:tailEnd/>
          </a:ln>
        </p:spPr>
        <p:txBody>
          <a:bodyPr>
            <a:spAutoFit/>
          </a:bodyPr>
          <a:lstStyle/>
          <a:p>
            <a:pPr eaLnBrk="0" hangingPunct="0">
              <a:spcBef>
                <a:spcPct val="20000"/>
              </a:spcBef>
              <a:buFontTx/>
              <a:buChar char="•"/>
            </a:pPr>
            <a:r>
              <a:rPr kumimoji="1" lang="en-US" sz="4800" dirty="0">
                <a:solidFill>
                  <a:srgbClr val="FFFFFF"/>
                </a:solidFill>
                <a:latin typeface="Tahoma" pitchFamily="34" charset="0"/>
              </a:rPr>
              <a:t>Symptomatic uterine fibroids: 	</a:t>
            </a:r>
          </a:p>
          <a:p>
            <a:pPr eaLnBrk="0" hangingPunct="0">
              <a:spcBef>
                <a:spcPct val="20000"/>
              </a:spcBef>
              <a:buFontTx/>
              <a:buChar char="•"/>
            </a:pPr>
            <a:r>
              <a:rPr kumimoji="1" lang="en-US" sz="4800" dirty="0" smtClean="0">
                <a:solidFill>
                  <a:srgbClr val="FFFFFF"/>
                </a:solidFill>
                <a:latin typeface="Tahoma" pitchFamily="34" charset="0"/>
              </a:rPr>
              <a:t>Symptom severity scores </a:t>
            </a:r>
            <a:r>
              <a:rPr kumimoji="1" lang="en-US" sz="4800" dirty="0">
                <a:solidFill>
                  <a:srgbClr val="FFFFFF"/>
                </a:solidFill>
                <a:latin typeface="Tahoma" pitchFamily="34" charset="0"/>
              </a:rPr>
              <a:t>of 21 or higher based on the Uterine Fibroid Symptom and Health-Related Quality of Life Questionnaire</a:t>
            </a:r>
          </a:p>
          <a:p>
            <a:pPr eaLnBrk="0" hangingPunct="0">
              <a:spcBef>
                <a:spcPct val="20000"/>
              </a:spcBef>
            </a:pPr>
            <a:endParaRPr kumimoji="1" lang="en-US" sz="3200" dirty="0">
              <a:solidFill>
                <a:srgbClr val="FFFFFF"/>
              </a:solidFill>
              <a:latin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p:cNvSpPr>
          <p:nvPr>
            <p:ph type="title"/>
          </p:nvPr>
        </p:nvSpPr>
        <p:spPr>
          <a:xfrm>
            <a:off x="838200" y="1143000"/>
            <a:ext cx="8229600" cy="3790950"/>
          </a:xfrm>
        </p:spPr>
        <p:txBody>
          <a:bodyPr>
            <a:normAutofit fontScale="90000"/>
          </a:bodyPr>
          <a:lstStyle/>
          <a:p>
            <a:pPr>
              <a:defRPr/>
            </a:pPr>
            <a:r>
              <a:rPr lang="en-US" sz="6800" dirty="0" smtClean="0"/>
              <a:t>Ideal Patient:  1 to 3 anterior fibroids of moderate size (4 to 6 cm) with low T2 signal</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p:cNvSpPr>
          <p:nvPr>
            <p:ph type="title"/>
          </p:nvPr>
        </p:nvSpPr>
        <p:spPr>
          <a:xfrm>
            <a:off x="228600" y="0"/>
            <a:ext cx="8915400" cy="1143000"/>
          </a:xfrm>
        </p:spPr>
        <p:txBody>
          <a:bodyPr/>
          <a:lstStyle/>
          <a:p>
            <a:pPr>
              <a:defRPr/>
            </a:pPr>
            <a:r>
              <a:rPr lang="en-US" sz="6000" dirty="0" err="1" smtClean="0">
                <a:effectLst>
                  <a:outerShdw blurRad="38100" dist="38100" dir="2700000" algn="tl">
                    <a:srgbClr val="000000"/>
                  </a:outerShdw>
                </a:effectLst>
              </a:rPr>
              <a:t>MRgFUS</a:t>
            </a:r>
            <a:r>
              <a:rPr lang="en-US" sz="6000" dirty="0" smtClean="0">
                <a:effectLst>
                  <a:outerShdw blurRad="38100" dist="38100" dir="2700000" algn="tl">
                    <a:srgbClr val="000000"/>
                  </a:outerShdw>
                </a:effectLst>
              </a:rPr>
              <a:t> Exclusion Criteria</a:t>
            </a:r>
          </a:p>
        </p:txBody>
      </p:sp>
      <p:sp>
        <p:nvSpPr>
          <p:cNvPr id="87042" name="Rectangle 3"/>
          <p:cNvSpPr>
            <a:spLocks noGrp="1"/>
          </p:cNvSpPr>
          <p:nvPr>
            <p:ph type="body" idx="1"/>
          </p:nvPr>
        </p:nvSpPr>
        <p:spPr>
          <a:xfrm>
            <a:off x="228600" y="1524000"/>
            <a:ext cx="9144000" cy="4389438"/>
          </a:xfrm>
        </p:spPr>
        <p:txBody>
          <a:bodyPr/>
          <a:lstStyle/>
          <a:p>
            <a:r>
              <a:rPr kumimoji="1" lang="en-US" sz="4400" smtClean="0">
                <a:solidFill>
                  <a:srgbClr val="FFFFFF"/>
                </a:solidFill>
              </a:rPr>
              <a:t>Uterine size &gt;24 weeks</a:t>
            </a:r>
          </a:p>
          <a:p>
            <a:r>
              <a:rPr kumimoji="1" lang="en-US" sz="4400" smtClean="0">
                <a:solidFill>
                  <a:srgbClr val="FFFFFF"/>
                </a:solidFill>
              </a:rPr>
              <a:t>More than 4-5 fibroids</a:t>
            </a:r>
          </a:p>
          <a:p>
            <a:r>
              <a:rPr kumimoji="1" lang="en-US" sz="4400" smtClean="0">
                <a:solidFill>
                  <a:srgbClr val="FFFFFF"/>
                </a:solidFill>
              </a:rPr>
              <a:t>Pedunculated fibroids </a:t>
            </a:r>
          </a:p>
          <a:p>
            <a:r>
              <a:rPr kumimoji="1" lang="en-US" sz="4400" smtClean="0">
                <a:solidFill>
                  <a:srgbClr val="FFFFFF"/>
                </a:solidFill>
              </a:rPr>
              <a:t>Infarcting/calcified fibroids</a:t>
            </a:r>
          </a:p>
          <a:p>
            <a:r>
              <a:rPr kumimoji="1" lang="en-US" sz="4400" smtClean="0">
                <a:solidFill>
                  <a:srgbClr val="FFFFFF"/>
                </a:solidFill>
              </a:rPr>
              <a:t>Extensive adenomyosis</a:t>
            </a:r>
          </a:p>
          <a:p>
            <a:r>
              <a:rPr kumimoji="1" lang="en-US" sz="4400" smtClean="0">
                <a:solidFill>
                  <a:srgbClr val="FFFFFF"/>
                </a:solidFill>
              </a:rPr>
              <a:t>? Bright T2W– Enhancing fibroids</a:t>
            </a:r>
          </a:p>
          <a:p>
            <a:endParaRPr lang="en-US" smtClean="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type="title"/>
          </p:nvPr>
        </p:nvSpPr>
        <p:spPr>
          <a:xfrm>
            <a:off x="914400" y="914400"/>
            <a:ext cx="8229600" cy="1143000"/>
          </a:xfrm>
        </p:spPr>
        <p:txBody>
          <a:bodyPr/>
          <a:lstStyle/>
          <a:p>
            <a:r>
              <a:rPr lang="en-US" sz="5600" smtClean="0"/>
              <a:t>Gonadotropin Releasing Hormone Agonists (Lupron)</a:t>
            </a:r>
          </a:p>
        </p:txBody>
      </p:sp>
      <p:sp>
        <p:nvSpPr>
          <p:cNvPr id="89090" name="Rectangle 3"/>
          <p:cNvSpPr>
            <a:spLocks noGrp="1"/>
          </p:cNvSpPr>
          <p:nvPr>
            <p:ph type="body" idx="1"/>
          </p:nvPr>
        </p:nvSpPr>
        <p:spPr>
          <a:xfrm>
            <a:off x="609600" y="2286000"/>
            <a:ext cx="8229600" cy="4389438"/>
          </a:xfrm>
        </p:spPr>
        <p:txBody>
          <a:bodyPr/>
          <a:lstStyle/>
          <a:p>
            <a:r>
              <a:rPr lang="en-US" sz="3800" smtClean="0"/>
              <a:t>Symptomatic fibroids &gt; 10cm </a:t>
            </a:r>
          </a:p>
          <a:p>
            <a:r>
              <a:rPr lang="en-US" sz="3800" smtClean="0"/>
              <a:t>3 months of treatment to decrease size</a:t>
            </a:r>
          </a:p>
          <a:p>
            <a:r>
              <a:rPr lang="en-US" sz="3800" smtClean="0"/>
              <a:t>Vascular/cellular fibroids:  Tx also decreases vascularity which can act as a heat sump</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228600" y="0"/>
            <a:ext cx="9144000" cy="1143000"/>
          </a:xfrm>
        </p:spPr>
        <p:txBody>
          <a:bodyPr lIns="92075" tIns="46038" rIns="92075" bIns="46038" anchor="ctr"/>
          <a:lstStyle/>
          <a:p>
            <a:pPr>
              <a:defRPr/>
            </a:pPr>
            <a:r>
              <a:rPr lang="en-US" sz="5400" dirty="0" err="1" smtClean="0">
                <a:effectLst>
                  <a:outerShdw blurRad="38100" dist="38100" dir="2700000" algn="tl">
                    <a:srgbClr val="000000"/>
                  </a:outerShdw>
                </a:effectLst>
              </a:rPr>
              <a:t>MRgFUS</a:t>
            </a:r>
            <a:r>
              <a:rPr lang="en-US" sz="5400" dirty="0" smtClean="0">
                <a:effectLst>
                  <a:outerShdw blurRad="38100" dist="38100" dir="2700000" algn="tl">
                    <a:srgbClr val="000000"/>
                  </a:outerShdw>
                </a:effectLst>
              </a:rPr>
              <a:t> Exclusion Criteria/MRI</a:t>
            </a:r>
          </a:p>
        </p:txBody>
      </p:sp>
      <p:sp>
        <p:nvSpPr>
          <p:cNvPr id="91138" name="Rectangle 4"/>
          <p:cNvSpPr>
            <a:spLocks noChangeArrowheads="1"/>
          </p:cNvSpPr>
          <p:nvPr/>
        </p:nvSpPr>
        <p:spPr bwMode="auto">
          <a:xfrm>
            <a:off x="-228600" y="1300163"/>
            <a:ext cx="9372600" cy="5557837"/>
          </a:xfrm>
          <a:prstGeom prst="rect">
            <a:avLst/>
          </a:prstGeom>
          <a:noFill/>
          <a:ln w="9525">
            <a:noFill/>
            <a:miter lim="800000"/>
            <a:headEnd/>
            <a:tailEnd/>
          </a:ln>
        </p:spPr>
        <p:txBody>
          <a:bodyPr>
            <a:spAutoFit/>
          </a:bodyPr>
          <a:lstStyle/>
          <a:p>
            <a:pPr lvl="1" eaLnBrk="0" hangingPunct="0">
              <a:spcBef>
                <a:spcPct val="20000"/>
              </a:spcBef>
              <a:buFontTx/>
              <a:buChar char="•"/>
            </a:pPr>
            <a:r>
              <a:rPr kumimoji="1" lang="en-US" sz="3600">
                <a:solidFill>
                  <a:srgbClr val="FFFFFF"/>
                </a:solidFill>
                <a:latin typeface="Tahoma" pitchFamily="34" charset="0"/>
              </a:rPr>
              <a:t>Implanted ferromagnetic materials and/or devices contraindicated for MR scan </a:t>
            </a:r>
          </a:p>
          <a:p>
            <a:pPr lvl="1" eaLnBrk="0" hangingPunct="0">
              <a:spcBef>
                <a:spcPct val="20000"/>
              </a:spcBef>
              <a:buFontTx/>
              <a:buChar char="•"/>
            </a:pPr>
            <a:r>
              <a:rPr kumimoji="1" lang="en-US" sz="3600">
                <a:solidFill>
                  <a:srgbClr val="FFFFFF"/>
                </a:solidFill>
                <a:latin typeface="Tahoma" pitchFamily="34" charset="0"/>
              </a:rPr>
              <a:t>Allergy to MRI contrast agent</a:t>
            </a:r>
          </a:p>
          <a:p>
            <a:pPr lvl="1" eaLnBrk="0" hangingPunct="0">
              <a:spcBef>
                <a:spcPct val="20000"/>
              </a:spcBef>
              <a:buFontTx/>
              <a:buChar char="•"/>
            </a:pPr>
            <a:r>
              <a:rPr kumimoji="1" lang="en-US" sz="3600">
                <a:solidFill>
                  <a:srgbClr val="FFFFFF"/>
                </a:solidFill>
                <a:latin typeface="Tahoma" pitchFamily="34" charset="0"/>
              </a:rPr>
              <a:t>Weight greater than 250 lbs (113Kg)</a:t>
            </a:r>
          </a:p>
          <a:p>
            <a:pPr lvl="1" eaLnBrk="0" hangingPunct="0">
              <a:spcBef>
                <a:spcPct val="20000"/>
              </a:spcBef>
              <a:buFontTx/>
              <a:buChar char="•"/>
            </a:pPr>
            <a:r>
              <a:rPr kumimoji="1" lang="en-US" sz="3600">
                <a:solidFill>
                  <a:srgbClr val="FFFFFF"/>
                </a:solidFill>
                <a:latin typeface="Tahoma" pitchFamily="34" charset="0"/>
              </a:rPr>
              <a:t>Severe claustrophobia (not controlled with mild sedation)</a:t>
            </a:r>
            <a:endParaRPr kumimoji="1" lang="en-US" sz="3200">
              <a:solidFill>
                <a:srgbClr val="FFFFFF"/>
              </a:solidFill>
              <a:latin typeface="Tahoma" pitchFamily="34" charset="0"/>
            </a:endParaRPr>
          </a:p>
          <a:p>
            <a:pPr lvl="1" eaLnBrk="0" hangingPunct="0">
              <a:spcBef>
                <a:spcPct val="20000"/>
              </a:spcBef>
              <a:buFontTx/>
              <a:buChar char="•"/>
            </a:pPr>
            <a:r>
              <a:rPr kumimoji="1" lang="en-US" sz="3600">
                <a:solidFill>
                  <a:srgbClr val="FFFFFF"/>
                </a:solidFill>
                <a:latin typeface="Tahoma" pitchFamily="34" charset="0"/>
              </a:rPr>
              <a:t>Unable to communicate pain/sensations during the procedure</a:t>
            </a:r>
          </a:p>
          <a:p>
            <a:pPr lvl="1" eaLnBrk="0" hangingPunct="0">
              <a:spcBef>
                <a:spcPct val="20000"/>
              </a:spcBef>
              <a:buFontTx/>
              <a:buChar char="•"/>
            </a:pPr>
            <a:endParaRPr kumimoji="1" lang="en-US" sz="3200">
              <a:solidFill>
                <a:srgbClr val="FFFFFF"/>
              </a:solidFill>
              <a:latin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8229600" cy="4525963"/>
          </a:xfrm>
        </p:spPr>
        <p:txBody>
          <a:bodyPr/>
          <a:lstStyle/>
          <a:p>
            <a:pPr eaLnBrk="1" hangingPunct="1">
              <a:lnSpc>
                <a:spcPct val="90000"/>
              </a:lnSpc>
            </a:pPr>
            <a:r>
              <a:rPr lang="en-US" sz="4400" dirty="0" smtClean="0"/>
              <a:t>MR guided Focused Ultrasound </a:t>
            </a:r>
          </a:p>
          <a:p>
            <a:pPr eaLnBrk="1" hangingPunct="1">
              <a:lnSpc>
                <a:spcPct val="90000"/>
              </a:lnSpc>
            </a:pPr>
            <a:r>
              <a:rPr lang="en-US" sz="4400" dirty="0" smtClean="0"/>
              <a:t>High Hz US delivers heat to ablate the fibroid</a:t>
            </a:r>
          </a:p>
          <a:p>
            <a:pPr eaLnBrk="1" hangingPunct="1">
              <a:lnSpc>
                <a:spcPct val="90000"/>
              </a:lnSpc>
            </a:pPr>
            <a:r>
              <a:rPr lang="en-US" sz="4400" dirty="0" smtClean="0"/>
              <a:t>MR imaging guides the procedure and measures temp</a:t>
            </a:r>
          </a:p>
          <a:p>
            <a:pPr eaLnBrk="1" hangingPunct="1">
              <a:lnSpc>
                <a:spcPct val="90000"/>
              </a:lnSpc>
            </a:pPr>
            <a:r>
              <a:rPr lang="en-US" sz="4400" dirty="0" smtClean="0"/>
              <a:t>FDA approved for uterine </a:t>
            </a:r>
            <a:r>
              <a:rPr lang="en-US" sz="4400" dirty="0" err="1" smtClean="0"/>
              <a:t>leiomyomas</a:t>
            </a:r>
            <a:r>
              <a:rPr lang="en-US" sz="4400" dirty="0" smtClean="0"/>
              <a:t> since October 2004</a:t>
            </a:r>
          </a:p>
          <a:p>
            <a:pPr eaLnBrk="1" hangingPunct="1">
              <a:lnSpc>
                <a:spcPct val="90000"/>
              </a:lnSpc>
              <a:buFont typeface="Wingdings 2" pitchFamily="18" charset="2"/>
              <a:buNone/>
            </a:pPr>
            <a:endParaRPr lang="en-US" sz="2800" dirty="0" smtClean="0"/>
          </a:p>
        </p:txBody>
      </p:sp>
      <p:sp>
        <p:nvSpPr>
          <p:cNvPr id="33794" name="Title 2"/>
          <p:cNvSpPr>
            <a:spLocks noGrp="1"/>
          </p:cNvSpPr>
          <p:nvPr>
            <p:ph type="title"/>
          </p:nvPr>
        </p:nvSpPr>
        <p:spPr>
          <a:xfrm>
            <a:off x="2514600" y="228600"/>
            <a:ext cx="8229600" cy="1143000"/>
          </a:xfrm>
        </p:spPr>
        <p:txBody>
          <a:bodyPr/>
          <a:lstStyle/>
          <a:p>
            <a:pPr eaLnBrk="1" hangingPunct="1"/>
            <a:r>
              <a:rPr lang="en-US" sz="6600" smtClean="0"/>
              <a:t>MRgFUS</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379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0" y="304800"/>
            <a:ext cx="9144000" cy="1143000"/>
          </a:xfrm>
        </p:spPr>
        <p:txBody>
          <a:bodyPr lIns="92075" tIns="46038" rIns="92075" bIns="46038" anchor="ctr"/>
          <a:lstStyle/>
          <a:p>
            <a:pPr>
              <a:defRPr/>
            </a:pPr>
            <a:r>
              <a:rPr lang="en-US" sz="6600" dirty="0" err="1" smtClean="0">
                <a:effectLst>
                  <a:outerShdw blurRad="38100" dist="38100" dir="2700000" algn="tl">
                    <a:srgbClr val="000000"/>
                  </a:outerShdw>
                </a:effectLst>
              </a:rPr>
              <a:t>MRgFUS</a:t>
            </a:r>
            <a:r>
              <a:rPr lang="en-US" sz="6600" dirty="0" smtClean="0">
                <a:effectLst>
                  <a:outerShdw blurRad="38100" dist="38100" dir="2700000" algn="tl">
                    <a:srgbClr val="000000"/>
                  </a:outerShdw>
                </a:effectLst>
              </a:rPr>
              <a:t> Exclusion Criteria</a:t>
            </a:r>
          </a:p>
        </p:txBody>
      </p:sp>
      <p:sp>
        <p:nvSpPr>
          <p:cNvPr id="95234" name="Rectangle 4"/>
          <p:cNvSpPr>
            <a:spLocks noChangeArrowheads="1"/>
          </p:cNvSpPr>
          <p:nvPr/>
        </p:nvSpPr>
        <p:spPr bwMode="auto">
          <a:xfrm>
            <a:off x="152400" y="1447800"/>
            <a:ext cx="8991600" cy="6924675"/>
          </a:xfrm>
          <a:prstGeom prst="rect">
            <a:avLst/>
          </a:prstGeom>
          <a:noFill/>
          <a:ln w="9525">
            <a:noFill/>
            <a:miter lim="800000"/>
            <a:headEnd/>
            <a:tailEnd/>
          </a:ln>
        </p:spPr>
        <p:txBody>
          <a:bodyPr>
            <a:spAutoFit/>
          </a:bodyPr>
          <a:lstStyle/>
          <a:p>
            <a:pPr eaLnBrk="0" hangingPunct="0">
              <a:spcBef>
                <a:spcPct val="20000"/>
              </a:spcBef>
              <a:buFontTx/>
              <a:buChar char="•"/>
            </a:pPr>
            <a:r>
              <a:rPr kumimoji="1" lang="en-US" sz="4400">
                <a:solidFill>
                  <a:srgbClr val="FFFFFF"/>
                </a:solidFill>
                <a:latin typeface="Tahoma" pitchFamily="34" charset="0"/>
              </a:rPr>
              <a:t>Pregnancy</a:t>
            </a:r>
          </a:p>
          <a:p>
            <a:pPr eaLnBrk="0" hangingPunct="0">
              <a:spcBef>
                <a:spcPct val="20000"/>
              </a:spcBef>
              <a:buFontTx/>
              <a:buChar char="•"/>
            </a:pPr>
            <a:r>
              <a:rPr kumimoji="1" lang="en-US" sz="4400">
                <a:solidFill>
                  <a:srgbClr val="FFFFFF"/>
                </a:solidFill>
                <a:latin typeface="Tahoma" pitchFamily="34" charset="0"/>
              </a:rPr>
              <a:t>Patients with active PID</a:t>
            </a:r>
          </a:p>
          <a:p>
            <a:pPr eaLnBrk="0" hangingPunct="0">
              <a:spcBef>
                <a:spcPct val="20000"/>
              </a:spcBef>
              <a:buFontTx/>
              <a:buChar char="•"/>
            </a:pPr>
            <a:r>
              <a:rPr kumimoji="1" lang="en-US" sz="4400">
                <a:solidFill>
                  <a:srgbClr val="FFFFFF"/>
                </a:solidFill>
                <a:latin typeface="Tahoma" pitchFamily="34" charset="0"/>
              </a:rPr>
              <a:t>Local or systemic infection</a:t>
            </a:r>
          </a:p>
          <a:p>
            <a:pPr eaLnBrk="0" hangingPunct="0">
              <a:spcBef>
                <a:spcPct val="20000"/>
              </a:spcBef>
              <a:buFontTx/>
              <a:buChar char="•"/>
            </a:pPr>
            <a:r>
              <a:rPr kumimoji="1" lang="en-US" sz="4400">
                <a:solidFill>
                  <a:srgbClr val="FFFFFF"/>
                </a:solidFill>
              </a:rPr>
              <a:t>Known/suspected pelvic 	carcinoma or pre-malignant 	conditions</a:t>
            </a:r>
          </a:p>
          <a:p>
            <a:pPr eaLnBrk="0" hangingPunct="0">
              <a:spcBef>
                <a:spcPct val="20000"/>
              </a:spcBef>
              <a:buFontTx/>
              <a:buChar char="•"/>
            </a:pPr>
            <a:r>
              <a:rPr kumimoji="1" lang="en-US" sz="4400">
                <a:solidFill>
                  <a:srgbClr val="FFFFFF"/>
                </a:solidFill>
              </a:rPr>
              <a:t>Undiagnosed vaginal bleeding </a:t>
            </a:r>
          </a:p>
          <a:p>
            <a:pPr eaLnBrk="0" hangingPunct="0">
              <a:spcBef>
                <a:spcPct val="20000"/>
              </a:spcBef>
              <a:buFontTx/>
              <a:buChar char="•"/>
            </a:pPr>
            <a:endParaRPr kumimoji="1" lang="en-US" sz="3600">
              <a:solidFill>
                <a:srgbClr val="FFFFFF"/>
              </a:solidFill>
              <a:latin typeface="Tahoma" pitchFamily="34" charset="0"/>
            </a:endParaRPr>
          </a:p>
          <a:p>
            <a:pPr eaLnBrk="0" hangingPunct="0">
              <a:spcBef>
                <a:spcPct val="20000"/>
              </a:spcBef>
              <a:buFontTx/>
              <a:buChar char="•"/>
            </a:pPr>
            <a:endParaRPr kumimoji="1" lang="en-US" sz="4800">
              <a:solidFill>
                <a:srgbClr val="FFFFFF"/>
              </a:solidFill>
              <a:latin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p:cNvSpPr>
          <p:nvPr>
            <p:ph type="title"/>
          </p:nvPr>
        </p:nvSpPr>
        <p:spPr>
          <a:xfrm>
            <a:off x="533400" y="0"/>
            <a:ext cx="8229600" cy="1143000"/>
          </a:xfrm>
        </p:spPr>
        <p:txBody>
          <a:bodyPr/>
          <a:lstStyle/>
          <a:p>
            <a:pPr>
              <a:defRPr/>
            </a:pPr>
            <a:r>
              <a:rPr lang="en-US" sz="6000" dirty="0" err="1" smtClean="0">
                <a:effectLst>
                  <a:outerShdw blurRad="38100" dist="38100" dir="2700000" algn="tl">
                    <a:srgbClr val="000000"/>
                  </a:outerShdw>
                </a:effectLst>
              </a:rPr>
              <a:t>MRgFUS</a:t>
            </a:r>
            <a:r>
              <a:rPr lang="en-US" sz="6000" dirty="0" smtClean="0">
                <a:effectLst>
                  <a:outerShdw blurRad="38100" dist="38100" dir="2700000" algn="tl">
                    <a:srgbClr val="000000"/>
                  </a:outerShdw>
                </a:effectLst>
              </a:rPr>
              <a:t> Exclusion Criteria</a:t>
            </a:r>
          </a:p>
        </p:txBody>
      </p:sp>
      <p:sp>
        <p:nvSpPr>
          <p:cNvPr id="93186" name="Rectangle 3"/>
          <p:cNvSpPr>
            <a:spLocks noGrp="1"/>
          </p:cNvSpPr>
          <p:nvPr>
            <p:ph type="body" idx="1"/>
          </p:nvPr>
        </p:nvSpPr>
        <p:spPr>
          <a:xfrm>
            <a:off x="0" y="1295400"/>
            <a:ext cx="9144000" cy="4389438"/>
          </a:xfrm>
        </p:spPr>
        <p:txBody>
          <a:bodyPr/>
          <a:lstStyle/>
          <a:p>
            <a:r>
              <a:rPr kumimoji="1" lang="en-US" sz="4000" dirty="0" smtClean="0">
                <a:solidFill>
                  <a:srgbClr val="FFFFFF"/>
                </a:solidFill>
              </a:rPr>
              <a:t>Extensive abdominal scarring that cannot be avoided by redirection of the beam</a:t>
            </a:r>
          </a:p>
          <a:p>
            <a:r>
              <a:rPr kumimoji="1" lang="en-US" sz="4000" dirty="0" smtClean="0">
                <a:solidFill>
                  <a:srgbClr val="FFFFFF"/>
                </a:solidFill>
              </a:rPr>
              <a:t>Bowel in the treatment path</a:t>
            </a:r>
          </a:p>
          <a:p>
            <a:r>
              <a:rPr kumimoji="1" lang="en-US" sz="4000" dirty="0" err="1" smtClean="0">
                <a:solidFill>
                  <a:srgbClr val="FFFFFF"/>
                </a:solidFill>
              </a:rPr>
              <a:t>Dermoid</a:t>
            </a:r>
            <a:r>
              <a:rPr kumimoji="1" lang="en-US" sz="4000" dirty="0" smtClean="0">
                <a:solidFill>
                  <a:srgbClr val="FFFFFF"/>
                </a:solidFill>
              </a:rPr>
              <a:t> cyst of the ovary in the treatment path</a:t>
            </a:r>
          </a:p>
          <a:p>
            <a:r>
              <a:rPr kumimoji="1" lang="en-US" sz="4000" dirty="0" smtClean="0">
                <a:solidFill>
                  <a:srgbClr val="FFFFFF"/>
                </a:solidFill>
              </a:rPr>
              <a:t>Intrauterine device (IUD) in the treatment path</a:t>
            </a:r>
          </a:p>
          <a:p>
            <a:endParaRPr lang="en-US" sz="4400" dirty="0" smtClean="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9104328" cy="1143000"/>
          </a:xfrm>
        </p:spPr>
        <p:txBody>
          <a:bodyPr>
            <a:noAutofit/>
          </a:bodyPr>
          <a:lstStyle/>
          <a:p>
            <a:r>
              <a:rPr lang="en-US" sz="5400" dirty="0" smtClean="0"/>
              <a:t>First OH </a:t>
            </a:r>
            <a:r>
              <a:rPr lang="en-US" sz="5400" dirty="0" err="1" smtClean="0"/>
              <a:t>MRgFUS</a:t>
            </a:r>
            <a:r>
              <a:rPr lang="en-US" sz="5400" dirty="0" smtClean="0"/>
              <a:t> </a:t>
            </a:r>
            <a:r>
              <a:rPr lang="en-US" sz="5400" dirty="0" err="1" smtClean="0"/>
              <a:t>Tx</a:t>
            </a:r>
            <a:r>
              <a:rPr lang="en-US" sz="5400" dirty="0" smtClean="0"/>
              <a:t>: T2 Sag/Ax</a:t>
            </a:r>
            <a:endParaRPr lang="en-US" sz="5400" dirty="0"/>
          </a:p>
        </p:txBody>
      </p:sp>
      <p:pic>
        <p:nvPicPr>
          <p:cNvPr id="197634" name="Picture 2" descr="K:\T2 sag pre.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932" t="10989" r="9040"/>
          <a:stretch/>
        </p:blipFill>
        <p:spPr bwMode="auto">
          <a:xfrm>
            <a:off x="30227" y="1676400"/>
            <a:ext cx="4465213"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97636" name="Picture 4" descr="K:\T2 axial pre.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43400" y="1676400"/>
            <a:ext cx="4791155"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333658"/>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990600"/>
          </a:xfrm>
        </p:spPr>
        <p:txBody>
          <a:bodyPr>
            <a:noAutofit/>
          </a:bodyPr>
          <a:lstStyle/>
          <a:p>
            <a:r>
              <a:rPr lang="en-US" sz="7200" dirty="0" smtClean="0"/>
              <a:t>T1 C+ Pre and Post </a:t>
            </a:r>
            <a:r>
              <a:rPr lang="en-US" sz="7200" dirty="0" err="1" smtClean="0"/>
              <a:t>Tx</a:t>
            </a:r>
            <a:endParaRPr lang="en-US" sz="7200" dirty="0"/>
          </a:p>
        </p:txBody>
      </p:sp>
      <p:pic>
        <p:nvPicPr>
          <p:cNvPr id="195587" name="Picture 3" descr="K:\T1sag  c+ pre.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335826"/>
            <a:ext cx="4572000" cy="5534769"/>
          </a:xfrm>
          <a:prstGeom prst="rect">
            <a:avLst/>
          </a:prstGeom>
          <a:noFill/>
          <a:extLst>
            <a:ext uri="{909E8E84-426E-40dd-AFC4-6F175D3DCCD1}">
              <a14:hiddenFill xmlns:a14="http://schemas.microsoft.com/office/drawing/2010/main">
                <a:solidFill>
                  <a:srgbClr val="FFFFFF"/>
                </a:solidFill>
              </a14:hiddenFill>
            </a:ext>
          </a:extLst>
        </p:spPr>
      </p:pic>
      <p:pic>
        <p:nvPicPr>
          <p:cNvPr id="195588" name="Picture 4" descr="K:\New Sag Post.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9857" y="1335827"/>
            <a:ext cx="4688475" cy="55221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0400" y="6186479"/>
            <a:ext cx="5486400" cy="646331"/>
          </a:xfrm>
          <a:prstGeom prst="rect">
            <a:avLst/>
          </a:prstGeom>
          <a:noFill/>
        </p:spPr>
        <p:txBody>
          <a:bodyPr wrap="square" rtlCol="0">
            <a:spAutoFit/>
          </a:bodyPr>
          <a:lstStyle/>
          <a:p>
            <a:r>
              <a:rPr lang="en-US" sz="3600" dirty="0" smtClean="0"/>
              <a:t>72 </a:t>
            </a:r>
            <a:r>
              <a:rPr lang="en-US" sz="3600" dirty="0" err="1" smtClean="0"/>
              <a:t>Sonications</a:t>
            </a:r>
            <a:endParaRPr lang="en-US" sz="3600" dirty="0"/>
          </a:p>
        </p:txBody>
      </p:sp>
    </p:spTree>
    <p:extLst>
      <p:ext uri="{BB962C8B-B14F-4D97-AF65-F5344CB8AC3E}">
        <p14:creationId xmlns:p14="http://schemas.microsoft.com/office/powerpoint/2010/main" val="2229358650"/>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991600" cy="1143000"/>
          </a:xfrm>
        </p:spPr>
        <p:txBody>
          <a:bodyPr>
            <a:noAutofit/>
          </a:bodyPr>
          <a:lstStyle/>
          <a:p>
            <a:r>
              <a:rPr lang="en-US" sz="6000" dirty="0" smtClean="0"/>
              <a:t>T1 C + Axial Pre and Post </a:t>
            </a:r>
            <a:r>
              <a:rPr lang="en-US" sz="6000" dirty="0" err="1" smtClean="0"/>
              <a:t>Tx</a:t>
            </a:r>
            <a:endParaRPr lang="en-US" sz="6000" dirty="0"/>
          </a:p>
        </p:txBody>
      </p:sp>
      <p:pic>
        <p:nvPicPr>
          <p:cNvPr id="196610" name="Picture 2" descr="K:\T1 axial c+ pre.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319"/>
          <a:stretch/>
        </p:blipFill>
        <p:spPr bwMode="auto">
          <a:xfrm>
            <a:off x="0" y="1676401"/>
            <a:ext cx="4648200" cy="5159558"/>
          </a:xfrm>
          <a:prstGeom prst="rect">
            <a:avLst/>
          </a:prstGeom>
          <a:noFill/>
          <a:extLst>
            <a:ext uri="{909E8E84-426E-40dd-AFC4-6F175D3DCCD1}">
              <a14:hiddenFill xmlns:a14="http://schemas.microsoft.com/office/drawing/2010/main">
                <a:solidFill>
                  <a:srgbClr val="FFFFFF"/>
                </a:solidFill>
              </a14:hiddenFill>
            </a:ext>
          </a:extLst>
        </p:spPr>
      </p:pic>
      <p:pic>
        <p:nvPicPr>
          <p:cNvPr id="196611" name="Picture 3" descr="K:\New Axial post.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61116" y="1676402"/>
            <a:ext cx="4682884" cy="51595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62600" y="5986423"/>
            <a:ext cx="3352800" cy="584775"/>
          </a:xfrm>
          <a:prstGeom prst="rect">
            <a:avLst/>
          </a:prstGeom>
          <a:noFill/>
        </p:spPr>
        <p:txBody>
          <a:bodyPr wrap="square" rtlCol="0">
            <a:spAutoFit/>
          </a:bodyPr>
          <a:lstStyle/>
          <a:p>
            <a:r>
              <a:rPr lang="en-US" sz="3200" dirty="0" smtClean="0"/>
              <a:t>NPV &gt; 70%</a:t>
            </a:r>
            <a:endParaRPr lang="en-US" sz="3200" dirty="0"/>
          </a:p>
        </p:txBody>
      </p:sp>
    </p:spTree>
    <p:extLst>
      <p:ext uri="{BB962C8B-B14F-4D97-AF65-F5344CB8AC3E}">
        <p14:creationId xmlns:p14="http://schemas.microsoft.com/office/powerpoint/2010/main" val="365185330"/>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991600" cy="1143000"/>
          </a:xfrm>
        </p:spPr>
        <p:txBody>
          <a:bodyPr>
            <a:noAutofit/>
          </a:bodyPr>
          <a:lstStyle/>
          <a:p>
            <a:r>
              <a:rPr lang="en-US" sz="6000" dirty="0" smtClean="0"/>
              <a:t>6 Months Post </a:t>
            </a:r>
            <a:r>
              <a:rPr lang="en-US" sz="6000" dirty="0" err="1" smtClean="0"/>
              <a:t>Tx</a:t>
            </a:r>
            <a:endParaRPr lang="en-US" sz="6000" dirty="0"/>
          </a:p>
        </p:txBody>
      </p:sp>
      <p:pic>
        <p:nvPicPr>
          <p:cNvPr id="201730" name="Picture 2" descr="I:\Ethridge 6 month T2.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373" y="2200722"/>
            <a:ext cx="4516158" cy="4643424"/>
          </a:xfrm>
          <a:prstGeom prst="rect">
            <a:avLst/>
          </a:prstGeom>
          <a:noFill/>
          <a:extLst>
            <a:ext uri="{909E8E84-426E-40dd-AFC4-6F175D3DCCD1}">
              <a14:hiddenFill xmlns:a14="http://schemas.microsoft.com/office/drawing/2010/main">
                <a:solidFill>
                  <a:srgbClr val="FFFFFF"/>
                </a:solidFill>
              </a14:hiddenFill>
            </a:ext>
          </a:extLst>
        </p:spPr>
      </p:pic>
      <p:pic>
        <p:nvPicPr>
          <p:cNvPr id="201731" name="Picture 3" descr="I:\Ethridge 6 month C+.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95800" y="2200721"/>
            <a:ext cx="4648200" cy="465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59096"/>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5181600" cy="1143000"/>
          </a:xfrm>
        </p:spPr>
        <p:txBody>
          <a:bodyPr/>
          <a:lstStyle/>
          <a:p>
            <a:r>
              <a:rPr lang="en-US" dirty="0" smtClean="0"/>
              <a:t>6 Months Post </a:t>
            </a:r>
            <a:r>
              <a:rPr lang="en-US" dirty="0" err="1" smtClean="0"/>
              <a:t>Tx</a:t>
            </a:r>
            <a:endParaRPr lang="en-US" dirty="0"/>
          </a:p>
        </p:txBody>
      </p:sp>
      <p:sp>
        <p:nvSpPr>
          <p:cNvPr id="3" name="Content Placeholder 2"/>
          <p:cNvSpPr>
            <a:spLocks noGrp="1"/>
          </p:cNvSpPr>
          <p:nvPr>
            <p:ph idx="1"/>
          </p:nvPr>
        </p:nvSpPr>
        <p:spPr>
          <a:xfrm>
            <a:off x="533400" y="2468563"/>
            <a:ext cx="8229600" cy="4389437"/>
          </a:xfrm>
        </p:spPr>
        <p:txBody>
          <a:bodyPr/>
          <a:lstStyle/>
          <a:p>
            <a:r>
              <a:rPr lang="en-US" sz="3200" dirty="0" smtClean="0"/>
              <a:t>Virtually complete resolution of bulk symptoms - urinary </a:t>
            </a:r>
            <a:r>
              <a:rPr lang="en-US" sz="3200" dirty="0"/>
              <a:t>frequency, </a:t>
            </a:r>
            <a:r>
              <a:rPr lang="en-US" sz="3200" dirty="0" smtClean="0"/>
              <a:t>dyspareunia</a:t>
            </a:r>
          </a:p>
          <a:p>
            <a:r>
              <a:rPr lang="en-US" sz="3200" dirty="0" smtClean="0"/>
              <a:t>Decreased fibroid size  8.6 x 8.0 x 6.7 cm				was 9.6 x 8.3 x 7.7 cm</a:t>
            </a:r>
          </a:p>
          <a:p>
            <a:r>
              <a:rPr lang="en-US" sz="3200" dirty="0" smtClean="0"/>
              <a:t>No complications</a:t>
            </a:r>
            <a:endParaRPr lang="en-US" sz="3200" dirty="0"/>
          </a:p>
        </p:txBody>
      </p:sp>
    </p:spTree>
    <p:extLst>
      <p:ext uri="{BB962C8B-B14F-4D97-AF65-F5344CB8AC3E}">
        <p14:creationId xmlns:p14="http://schemas.microsoft.com/office/powerpoint/2010/main" val="3623981591"/>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9104328" cy="1143000"/>
          </a:xfrm>
        </p:spPr>
        <p:txBody>
          <a:bodyPr>
            <a:noAutofit/>
          </a:bodyPr>
          <a:lstStyle/>
          <a:p>
            <a:r>
              <a:rPr lang="en-US" sz="5400" dirty="0" smtClean="0"/>
              <a:t>2nd OH </a:t>
            </a:r>
            <a:r>
              <a:rPr lang="en-US" sz="5400" dirty="0" err="1" smtClean="0"/>
              <a:t>MRgFUS</a:t>
            </a:r>
            <a:r>
              <a:rPr lang="en-US" sz="5400" dirty="0" smtClean="0"/>
              <a:t> </a:t>
            </a:r>
            <a:r>
              <a:rPr lang="en-US" sz="5400" dirty="0" err="1" smtClean="0"/>
              <a:t>Tx</a:t>
            </a:r>
            <a:r>
              <a:rPr lang="en-US" sz="5400" dirty="0" smtClean="0"/>
              <a:t>: T2 Sag/</a:t>
            </a:r>
            <a:r>
              <a:rPr lang="en-US" sz="5400" dirty="0" err="1" smtClean="0"/>
              <a:t>Cor</a:t>
            </a:r>
            <a:endParaRPr lang="en-US" sz="5400" dirty="0"/>
          </a:p>
        </p:txBody>
      </p:sp>
      <p:pic>
        <p:nvPicPr>
          <p:cNvPr id="3" name="Picture 2" descr="I:\Eckroate T2.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737287"/>
            <a:ext cx="4495800" cy="5116305"/>
          </a:xfrm>
          <a:prstGeom prst="rect">
            <a:avLst/>
          </a:prstGeom>
          <a:noFill/>
          <a:extLst>
            <a:ext uri="{909E8E84-426E-40dd-AFC4-6F175D3DCCD1}">
              <a14:hiddenFill xmlns:a14="http://schemas.microsoft.com/office/drawing/2010/main">
                <a:solidFill>
                  <a:srgbClr val="FFFFFF"/>
                </a:solidFill>
              </a14:hiddenFill>
            </a:ext>
          </a:extLst>
        </p:spPr>
      </p:pic>
      <p:pic>
        <p:nvPicPr>
          <p:cNvPr id="197635" name="Picture 3" descr="I:\Eckroate T2 coronal.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95800" y="1737287"/>
            <a:ext cx="4648200" cy="512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19109"/>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990600"/>
          </a:xfrm>
        </p:spPr>
        <p:txBody>
          <a:bodyPr>
            <a:noAutofit/>
          </a:bodyPr>
          <a:lstStyle/>
          <a:p>
            <a:r>
              <a:rPr lang="en-US" sz="7200" dirty="0" smtClean="0"/>
              <a:t>T1 C+ Pre and Post </a:t>
            </a:r>
            <a:r>
              <a:rPr lang="en-US" sz="7200" dirty="0" err="1" smtClean="0"/>
              <a:t>Tx</a:t>
            </a:r>
            <a:endParaRPr lang="en-US" sz="7200" dirty="0"/>
          </a:p>
        </p:txBody>
      </p:sp>
      <p:pic>
        <p:nvPicPr>
          <p:cNvPr id="6" name="Picture 2" descr="I:\Eckroate C+ pre.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763983"/>
            <a:ext cx="4648200" cy="5125505"/>
          </a:xfrm>
          <a:prstGeom prst="rect">
            <a:avLst/>
          </a:prstGeom>
          <a:noFill/>
          <a:extLst>
            <a:ext uri="{909E8E84-426E-40dd-AFC4-6F175D3DCCD1}">
              <a14:hiddenFill xmlns:a14="http://schemas.microsoft.com/office/drawing/2010/main">
                <a:solidFill>
                  <a:srgbClr val="FFFFFF"/>
                </a:solidFill>
              </a14:hiddenFill>
            </a:ext>
          </a:extLst>
        </p:spPr>
      </p:pic>
      <p:pic>
        <p:nvPicPr>
          <p:cNvPr id="196610" name="Picture 2" descr="I:\Eckroate C+ post sagital.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48200" y="1763983"/>
            <a:ext cx="4478797" cy="509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84121"/>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49" y="0"/>
            <a:ext cx="8305800" cy="1143000"/>
          </a:xfrm>
        </p:spPr>
        <p:txBody>
          <a:bodyPr/>
          <a:lstStyle/>
          <a:p>
            <a:r>
              <a:rPr lang="en-US" dirty="0" smtClean="0"/>
              <a:t>T1 C+ Post </a:t>
            </a:r>
            <a:r>
              <a:rPr lang="en-US" dirty="0" err="1" smtClean="0"/>
              <a:t>Tx</a:t>
            </a:r>
            <a:r>
              <a:rPr lang="en-US" dirty="0" smtClean="0"/>
              <a:t>:  NPV = 81%</a:t>
            </a:r>
            <a:endParaRPr lang="en-US" dirty="0"/>
          </a:p>
        </p:txBody>
      </p:sp>
      <p:pic>
        <p:nvPicPr>
          <p:cNvPr id="195587" name="Picture 3" descr="I:\Eckroate C+ post coronal.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219200"/>
            <a:ext cx="914714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330845"/>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1"/>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381000"/>
            <a:ext cx="4648200" cy="4173538"/>
          </a:xfrm>
          <a:prstGeom prst="rect">
            <a:avLst/>
          </a:prstGeom>
          <a:noFill/>
          <a:ln w="9525">
            <a:noFill/>
            <a:miter lim="800000"/>
            <a:headEnd/>
            <a:tailEnd/>
          </a:ln>
        </p:spPr>
      </p:pic>
      <p:pic>
        <p:nvPicPr>
          <p:cNvPr id="21506" name="Picture 22"/>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1400" y="4267200"/>
            <a:ext cx="3022600" cy="2590800"/>
          </a:xfrm>
          <a:prstGeom prst="rect">
            <a:avLst/>
          </a:prstGeom>
          <a:noFill/>
          <a:ln w="9525">
            <a:noFill/>
            <a:miter lim="800000"/>
            <a:headEnd/>
            <a:tailEnd/>
          </a:ln>
        </p:spPr>
      </p:pic>
      <p:pic>
        <p:nvPicPr>
          <p:cNvPr id="21507" name="Picture 23"/>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1066800"/>
            <a:ext cx="4244975" cy="2486025"/>
          </a:xfrm>
          <a:prstGeom prst="rect">
            <a:avLst/>
          </a:prstGeom>
          <a:noFill/>
          <a:ln w="9525">
            <a:noFill/>
            <a:miter lim="800000"/>
            <a:headEnd/>
            <a:tailEnd/>
          </a:ln>
        </p:spPr>
      </p:pic>
      <p:sp>
        <p:nvSpPr>
          <p:cNvPr id="21508" name="AutoShape 13"/>
          <p:cNvSpPr>
            <a:spLocks noChangeArrowheads="1"/>
          </p:cNvSpPr>
          <p:nvPr/>
        </p:nvSpPr>
        <p:spPr bwMode="auto">
          <a:xfrm>
            <a:off x="2895600" y="1371600"/>
            <a:ext cx="84138" cy="92075"/>
          </a:xfrm>
          <a:prstGeom prst="can">
            <a:avLst>
              <a:gd name="adj" fmla="val 27358"/>
            </a:avLst>
          </a:prstGeom>
          <a:solidFill>
            <a:srgbClr val="FF0000"/>
          </a:solidFill>
          <a:ln w="9525">
            <a:solidFill>
              <a:schemeClr val="bg1"/>
            </a:solidFill>
            <a:round/>
            <a:headEnd/>
            <a:tailEnd/>
          </a:ln>
        </p:spPr>
        <p:txBody>
          <a:bodyPr lIns="91412" tIns="45705" rIns="91412" bIns="45705">
            <a:spAutoFit/>
          </a:bodyPr>
          <a:lstStyle/>
          <a:p>
            <a:endParaRPr lang="en-US">
              <a:latin typeface="Constantia" pitchFamily="18" charset="0"/>
            </a:endParaRPr>
          </a:p>
        </p:txBody>
      </p:sp>
      <p:sp>
        <p:nvSpPr>
          <p:cNvPr id="21509" name="Rectangle 14"/>
          <p:cNvSpPr>
            <a:spLocks noChangeArrowheads="1"/>
          </p:cNvSpPr>
          <p:nvPr/>
        </p:nvSpPr>
        <p:spPr bwMode="auto">
          <a:xfrm>
            <a:off x="146050" y="990600"/>
            <a:ext cx="8534400" cy="1190625"/>
          </a:xfrm>
          <a:prstGeom prst="rect">
            <a:avLst/>
          </a:prstGeom>
          <a:noFill/>
          <a:ln w="9525">
            <a:noFill/>
            <a:miter lim="800000"/>
            <a:headEnd/>
            <a:tailEnd/>
          </a:ln>
        </p:spPr>
        <p:txBody>
          <a:bodyPr lIns="0" rIns="0"/>
          <a:lstStyle/>
          <a:p>
            <a:endParaRPr lang="en-US">
              <a:cs typeface="Arial" charset="0"/>
            </a:endParaRPr>
          </a:p>
        </p:txBody>
      </p:sp>
      <p:sp>
        <p:nvSpPr>
          <p:cNvPr id="21510" name="Rectangle 10"/>
          <p:cNvSpPr>
            <a:spLocks noChangeArrowheads="1"/>
          </p:cNvSpPr>
          <p:nvPr/>
        </p:nvSpPr>
        <p:spPr bwMode="auto">
          <a:xfrm>
            <a:off x="0" y="3505200"/>
            <a:ext cx="6248400" cy="2020888"/>
          </a:xfrm>
          <a:prstGeom prst="rect">
            <a:avLst/>
          </a:prstGeom>
          <a:noFill/>
          <a:ln w="9525">
            <a:noFill/>
            <a:miter lim="800000"/>
            <a:headEnd/>
            <a:tailEnd/>
          </a:ln>
        </p:spPr>
        <p:txBody>
          <a:bodyPr lIns="0" tIns="0" rIns="0" bIns="0"/>
          <a:lstStyle/>
          <a:p>
            <a:pPr marL="495300" indent="-495300">
              <a:lnSpc>
                <a:spcPct val="95000"/>
              </a:lnSpc>
              <a:spcBef>
                <a:spcPct val="50000"/>
              </a:spcBef>
            </a:pPr>
            <a:r>
              <a:rPr lang="en-US" b="1">
                <a:solidFill>
                  <a:srgbClr val="333399"/>
                </a:solidFill>
                <a:latin typeface="Tahoma" pitchFamily="34" charset="0"/>
              </a:rPr>
              <a:t>:</a:t>
            </a:r>
          </a:p>
          <a:p>
            <a:pPr marL="495300" indent="-495300">
              <a:lnSpc>
                <a:spcPct val="95000"/>
              </a:lnSpc>
              <a:spcBef>
                <a:spcPct val="50000"/>
              </a:spcBef>
              <a:buFontTx/>
              <a:buChar char="•"/>
            </a:pPr>
            <a:r>
              <a:rPr lang="en-US" sz="3200">
                <a:solidFill>
                  <a:schemeClr val="tx2"/>
                </a:solidFill>
                <a:latin typeface="Tahoma" pitchFamily="34" charset="0"/>
              </a:rPr>
              <a:t>Patient lies prone</a:t>
            </a:r>
          </a:p>
          <a:p>
            <a:pPr marL="495300" indent="-495300">
              <a:lnSpc>
                <a:spcPct val="95000"/>
              </a:lnSpc>
              <a:spcBef>
                <a:spcPct val="50000"/>
              </a:spcBef>
              <a:buFontTx/>
              <a:buChar char="•"/>
            </a:pPr>
            <a:r>
              <a:rPr lang="en-US" sz="3200">
                <a:solidFill>
                  <a:schemeClr val="tx2"/>
                </a:solidFill>
                <a:latin typeface="Tahoma" pitchFamily="34" charset="0"/>
              </a:rPr>
              <a:t>Able to communicate with MD</a:t>
            </a:r>
          </a:p>
          <a:p>
            <a:pPr marL="495300" indent="-495300">
              <a:lnSpc>
                <a:spcPct val="95000"/>
              </a:lnSpc>
              <a:spcBef>
                <a:spcPct val="50000"/>
              </a:spcBef>
              <a:buFontTx/>
              <a:buChar char="•"/>
            </a:pPr>
            <a:r>
              <a:rPr lang="en-US" sz="3200">
                <a:solidFill>
                  <a:schemeClr val="tx2"/>
                </a:solidFill>
                <a:latin typeface="Tahoma" pitchFamily="34" charset="0"/>
              </a:rPr>
              <a:t>A “stop sonication” button is available if there is any discomfort</a:t>
            </a:r>
            <a:r>
              <a:rPr lang="en-US">
                <a:solidFill>
                  <a:schemeClr val="tx2"/>
                </a:solidFill>
                <a:latin typeface="Tahoma" pitchFamily="34" charset="0"/>
              </a:rPr>
              <a:t>.</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5791200" cy="1143000"/>
          </a:xfrm>
        </p:spPr>
        <p:txBody>
          <a:bodyPr/>
          <a:lstStyle/>
          <a:p>
            <a:r>
              <a:rPr lang="en-US" sz="6600" dirty="0" smtClean="0"/>
              <a:t>6 Weeks Post </a:t>
            </a:r>
            <a:r>
              <a:rPr lang="en-US" sz="6600" dirty="0" err="1" smtClean="0"/>
              <a:t>Tx</a:t>
            </a:r>
            <a:endParaRPr lang="en-US" sz="6600" dirty="0"/>
          </a:p>
        </p:txBody>
      </p:sp>
      <p:sp>
        <p:nvSpPr>
          <p:cNvPr id="3" name="Content Placeholder 2"/>
          <p:cNvSpPr>
            <a:spLocks noGrp="1"/>
          </p:cNvSpPr>
          <p:nvPr>
            <p:ph idx="1"/>
          </p:nvPr>
        </p:nvSpPr>
        <p:spPr>
          <a:xfrm>
            <a:off x="685800" y="2667000"/>
            <a:ext cx="8229600" cy="4389437"/>
          </a:xfrm>
        </p:spPr>
        <p:txBody>
          <a:bodyPr/>
          <a:lstStyle/>
          <a:p>
            <a:r>
              <a:rPr lang="en-US" sz="4800" dirty="0" smtClean="0"/>
              <a:t>Reports slight improvement of bulk symptoms </a:t>
            </a:r>
          </a:p>
          <a:p>
            <a:r>
              <a:rPr lang="en-US" sz="4800" dirty="0" smtClean="0"/>
              <a:t>No complications</a:t>
            </a:r>
            <a:endParaRPr lang="en-US" sz="4800" dirty="0"/>
          </a:p>
        </p:txBody>
      </p:sp>
    </p:spTree>
    <p:extLst>
      <p:ext uri="{BB962C8B-B14F-4D97-AF65-F5344CB8AC3E}">
        <p14:creationId xmlns:p14="http://schemas.microsoft.com/office/powerpoint/2010/main" val="3441178226"/>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9104328" cy="1143000"/>
          </a:xfrm>
        </p:spPr>
        <p:txBody>
          <a:bodyPr>
            <a:noAutofit/>
          </a:bodyPr>
          <a:lstStyle/>
          <a:p>
            <a:r>
              <a:rPr lang="en-US" sz="5400" dirty="0" smtClean="0"/>
              <a:t>3rd OH </a:t>
            </a:r>
            <a:r>
              <a:rPr lang="en-US" sz="5400" dirty="0" err="1" smtClean="0"/>
              <a:t>MRgFUS</a:t>
            </a:r>
            <a:r>
              <a:rPr lang="en-US" sz="5400" dirty="0" smtClean="0"/>
              <a:t> </a:t>
            </a:r>
            <a:r>
              <a:rPr lang="en-US" sz="5400" dirty="0" err="1" smtClean="0"/>
              <a:t>Tx</a:t>
            </a:r>
            <a:r>
              <a:rPr lang="en-US" sz="5400" dirty="0" smtClean="0"/>
              <a:t>: T2 Sag/Ax</a:t>
            </a:r>
            <a:endParaRPr lang="en-US" sz="5400" dirty="0"/>
          </a:p>
        </p:txBody>
      </p:sp>
      <p:pic>
        <p:nvPicPr>
          <p:cNvPr id="198658" name="Picture 2" descr="I:\Smith T2.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606169"/>
            <a:ext cx="4343400" cy="5234828"/>
          </a:xfrm>
          <a:prstGeom prst="rect">
            <a:avLst/>
          </a:prstGeom>
          <a:noFill/>
          <a:extLst>
            <a:ext uri="{909E8E84-426E-40dd-AFC4-6F175D3DCCD1}">
              <a14:hiddenFill xmlns:a14="http://schemas.microsoft.com/office/drawing/2010/main">
                <a:solidFill>
                  <a:srgbClr val="FFFFFF"/>
                </a:solidFill>
              </a14:hiddenFill>
            </a:ext>
          </a:extLst>
        </p:spPr>
      </p:pic>
      <p:pic>
        <p:nvPicPr>
          <p:cNvPr id="198659" name="Picture 3" descr="I:\Smith T2 Tc.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40251" y="1626321"/>
            <a:ext cx="4788004" cy="525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077299"/>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990600"/>
          </a:xfrm>
        </p:spPr>
        <p:txBody>
          <a:bodyPr>
            <a:noAutofit/>
          </a:bodyPr>
          <a:lstStyle/>
          <a:p>
            <a:r>
              <a:rPr lang="en-US" sz="7200" dirty="0" smtClean="0"/>
              <a:t>T1 C+ Pre and Post </a:t>
            </a:r>
            <a:r>
              <a:rPr lang="en-US" sz="7200" dirty="0" err="1" smtClean="0"/>
              <a:t>Tx</a:t>
            </a:r>
            <a:endParaRPr lang="en-US" sz="7200" dirty="0"/>
          </a:p>
        </p:txBody>
      </p:sp>
      <p:pic>
        <p:nvPicPr>
          <p:cNvPr id="199682" name="Picture 2" descr="I:\Smith C+.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600200"/>
            <a:ext cx="4191000" cy="5250243"/>
          </a:xfrm>
          <a:prstGeom prst="rect">
            <a:avLst/>
          </a:prstGeom>
          <a:noFill/>
          <a:extLst>
            <a:ext uri="{909E8E84-426E-40dd-AFC4-6F175D3DCCD1}">
              <a14:hiddenFill xmlns:a14="http://schemas.microsoft.com/office/drawing/2010/main">
                <a:solidFill>
                  <a:srgbClr val="FFFFFF"/>
                </a:solidFill>
              </a14:hiddenFill>
            </a:ext>
          </a:extLst>
        </p:spPr>
      </p:pic>
      <p:pic>
        <p:nvPicPr>
          <p:cNvPr id="199683" name="Picture 3" descr="I:\Smith C+ Tx.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33693" y="1600200"/>
            <a:ext cx="5010307" cy="526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462395"/>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I:\Smith C+ Tx axial.b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flipH="1" flipV="1">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084244"/>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5791200" cy="1143000"/>
          </a:xfrm>
        </p:spPr>
        <p:txBody>
          <a:bodyPr/>
          <a:lstStyle/>
          <a:p>
            <a:r>
              <a:rPr lang="en-US" sz="6600" dirty="0"/>
              <a:t>2</a:t>
            </a:r>
            <a:r>
              <a:rPr lang="en-US" sz="6600" dirty="0" smtClean="0"/>
              <a:t> Weeks Post </a:t>
            </a:r>
            <a:r>
              <a:rPr lang="en-US" sz="6600" dirty="0" err="1" smtClean="0"/>
              <a:t>Tx</a:t>
            </a:r>
            <a:endParaRPr lang="en-US" sz="6600" dirty="0"/>
          </a:p>
        </p:txBody>
      </p:sp>
      <p:sp>
        <p:nvSpPr>
          <p:cNvPr id="3" name="Content Placeholder 2"/>
          <p:cNvSpPr>
            <a:spLocks noGrp="1"/>
          </p:cNvSpPr>
          <p:nvPr>
            <p:ph idx="1"/>
          </p:nvPr>
        </p:nvSpPr>
        <p:spPr>
          <a:xfrm>
            <a:off x="533400" y="2209800"/>
            <a:ext cx="8229600" cy="4389437"/>
          </a:xfrm>
        </p:spPr>
        <p:txBody>
          <a:bodyPr/>
          <a:lstStyle/>
          <a:p>
            <a:r>
              <a:rPr lang="en-US" sz="4800" dirty="0" smtClean="0"/>
              <a:t>No change in bulk symptoms </a:t>
            </a:r>
          </a:p>
          <a:p>
            <a:r>
              <a:rPr lang="en-US" sz="4800" dirty="0" smtClean="0"/>
              <a:t>Virtually no cramping post procedure</a:t>
            </a:r>
          </a:p>
          <a:p>
            <a:r>
              <a:rPr lang="en-US" sz="4800" dirty="0" smtClean="0"/>
              <a:t>Small focus of skin erythema 5mm in size - resolving</a:t>
            </a:r>
            <a:endParaRPr lang="en-US" sz="4800" dirty="0"/>
          </a:p>
        </p:txBody>
      </p:sp>
    </p:spTree>
    <p:extLst>
      <p:ext uri="{BB962C8B-B14F-4D97-AF65-F5344CB8AC3E}">
        <p14:creationId xmlns:p14="http://schemas.microsoft.com/office/powerpoint/2010/main" val="2863884873"/>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p:nvPr>
        </p:nvSpPr>
        <p:spPr>
          <a:xfrm>
            <a:off x="381000" y="304800"/>
            <a:ext cx="8534400" cy="1143000"/>
          </a:xfrm>
        </p:spPr>
        <p:txBody>
          <a:bodyPr/>
          <a:lstStyle/>
          <a:p>
            <a:r>
              <a:rPr lang="en-US" sz="6200" smtClean="0"/>
              <a:t>Side Effects/Complications</a:t>
            </a:r>
          </a:p>
        </p:txBody>
      </p:sp>
      <p:sp>
        <p:nvSpPr>
          <p:cNvPr id="52226" name="Rectangle 3"/>
          <p:cNvSpPr>
            <a:spLocks noGrp="1"/>
          </p:cNvSpPr>
          <p:nvPr>
            <p:ph type="body" idx="1"/>
          </p:nvPr>
        </p:nvSpPr>
        <p:spPr/>
        <p:txBody>
          <a:bodyPr/>
          <a:lstStyle/>
          <a:p>
            <a:r>
              <a:rPr lang="en-US" sz="3400" smtClean="0"/>
              <a:t>Transient abdominal pain</a:t>
            </a:r>
          </a:p>
          <a:p>
            <a:r>
              <a:rPr lang="en-US" sz="3400" smtClean="0"/>
              <a:t>Positional discomfort from 3-4 hour procedure (shoulder/back pain)</a:t>
            </a:r>
          </a:p>
          <a:p>
            <a:r>
              <a:rPr lang="en-US" sz="3400" smtClean="0"/>
              <a:t>Thermal injury to skin</a:t>
            </a:r>
          </a:p>
          <a:p>
            <a:r>
              <a:rPr lang="en-US" sz="3400" smtClean="0"/>
              <a:t>1 Bowel perforation</a:t>
            </a:r>
          </a:p>
          <a:p>
            <a:r>
              <a:rPr lang="en-US" sz="3400" smtClean="0"/>
              <a:t>1 Sciatic nerve palsy – spontaneous resolution</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
          <p:cNvSpPr>
            <a:spLocks noChangeArrowheads="1"/>
          </p:cNvSpPr>
          <p:nvPr/>
        </p:nvSpPr>
        <p:spPr bwMode="auto">
          <a:xfrm>
            <a:off x="0" y="0"/>
            <a:ext cx="9144000" cy="7289800"/>
          </a:xfrm>
          <a:prstGeom prst="rect">
            <a:avLst/>
          </a:prstGeom>
          <a:noFill/>
          <a:ln w="9525">
            <a:noFill/>
            <a:miter lim="800000"/>
            <a:headEnd/>
            <a:tailEnd/>
          </a:ln>
        </p:spPr>
        <p:txBody>
          <a:bodyPr>
            <a:spAutoFit/>
          </a:bodyPr>
          <a:lstStyle/>
          <a:p>
            <a:endParaRPr lang="en-US" sz="3200" b="1"/>
          </a:p>
          <a:p>
            <a:r>
              <a:rPr lang="en-US" sz="3200" b="1"/>
              <a:t>                  </a:t>
            </a:r>
            <a:r>
              <a:rPr lang="en-US" sz="4400" b="1"/>
              <a:t>Skin Burn – Case 1</a:t>
            </a:r>
          </a:p>
          <a:p>
            <a:endParaRPr lang="en-US" sz="4000" b="1"/>
          </a:p>
          <a:p>
            <a:r>
              <a:rPr lang="en-US" sz="3200"/>
              <a:t>• </a:t>
            </a:r>
            <a:r>
              <a:rPr lang="en-US" sz="3600"/>
              <a:t>Although many of the sonications were done through an old surgical scar, the patient did not report any pain (maybe due to local dermal sensory loss from previous surgery)</a:t>
            </a:r>
          </a:p>
          <a:p>
            <a:endParaRPr lang="en-US" sz="3600"/>
          </a:p>
          <a:p>
            <a:r>
              <a:rPr lang="en-US" sz="3600"/>
              <a:t>• Following treatment patient had a third degree skin burn which required surgical intervention</a:t>
            </a:r>
          </a:p>
          <a:p>
            <a:endParaRPr lang="en-US" sz="320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p:nvPr>
        </p:nvSpPr>
        <p:spPr>
          <a:xfrm>
            <a:off x="457200" y="381000"/>
            <a:ext cx="8229600" cy="1695450"/>
          </a:xfrm>
        </p:spPr>
        <p:txBody>
          <a:bodyPr/>
          <a:lstStyle/>
          <a:p>
            <a:r>
              <a:rPr lang="en-US" sz="3800" smtClean="0"/>
              <a:t>T1w+C post treatment sagittal images. Arrow marks the hyperemia and NPV in skin/muscle after 73 sonications</a:t>
            </a:r>
          </a:p>
        </p:txBody>
      </p:sp>
      <p:pic>
        <p:nvPicPr>
          <p:cNvPr id="58370" name="Picture 4"/>
          <p:cNvPicPr>
            <a:picLocks noGrp="1" noChangeAspect="1" noChangeArrowheads="1"/>
          </p:cNvPicPr>
          <p:nvPr>
            <p:ph type="body" idx="1"/>
          </p:nvPr>
        </p:nvPicPr>
        <p:blipFill>
          <a:blip r:embed="rId3" cstate="print"/>
          <a:srcRect/>
          <a:stretch>
            <a:fillRect/>
          </a:stretch>
        </p:blipFill>
        <p:spPr>
          <a:xfrm rot="5400000">
            <a:off x="2324100" y="38100"/>
            <a:ext cx="4495800" cy="9144000"/>
          </a:xfrm>
        </p:spPr>
      </p:pic>
      <p:sp>
        <p:nvSpPr>
          <p:cNvPr id="58371" name="Line 6"/>
          <p:cNvSpPr>
            <a:spLocks noChangeShapeType="1"/>
          </p:cNvSpPr>
          <p:nvPr/>
        </p:nvSpPr>
        <p:spPr bwMode="auto">
          <a:xfrm>
            <a:off x="2209800" y="2133600"/>
            <a:ext cx="457200" cy="25908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p:nvPr>
        </p:nvSpPr>
        <p:spPr/>
        <p:txBody>
          <a:bodyPr/>
          <a:lstStyle/>
          <a:p>
            <a:endParaRPr lang="en-US" smtClean="0"/>
          </a:p>
        </p:txBody>
      </p:sp>
      <p:pic>
        <p:nvPicPr>
          <p:cNvPr id="60418" name="Picture 4"/>
          <p:cNvPicPr>
            <a:picLocks noGrp="1" noChangeAspect="1" noChangeArrowheads="1"/>
          </p:cNvPicPr>
          <p:nvPr>
            <p:ph type="body" idx="1"/>
          </p:nvPr>
        </p:nvPicPr>
        <p:blipFill>
          <a:blip r:embed="rId3" cstate="print"/>
          <a:srcRect/>
          <a:stretch>
            <a:fillRect/>
          </a:stretch>
        </p:blipFill>
        <p:spPr>
          <a:xfrm>
            <a:off x="0" y="0"/>
            <a:ext cx="9144000" cy="6858000"/>
          </a:xfr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4"/>
          <p:cNvSpPr>
            <a:spLocks noGrp="1"/>
          </p:cNvSpPr>
          <p:nvPr>
            <p:ph type="title"/>
          </p:nvPr>
        </p:nvSpPr>
        <p:spPr>
          <a:xfrm>
            <a:off x="0" y="457200"/>
            <a:ext cx="1828800" cy="5314950"/>
          </a:xfrm>
        </p:spPr>
        <p:txBody>
          <a:bodyPr/>
          <a:lstStyle/>
          <a:p>
            <a:pPr>
              <a:defRPr/>
            </a:pPr>
            <a:r>
              <a:rPr lang="en-US" sz="6800" smtClean="0"/>
              <a:t>Skin Burn Case                                                2</a:t>
            </a:r>
          </a:p>
        </p:txBody>
      </p:sp>
      <p:pic>
        <p:nvPicPr>
          <p:cNvPr id="62466" name="Picture 5"/>
          <p:cNvPicPr>
            <a:picLocks noChangeAspect="1" noChangeArrowheads="1"/>
          </p:cNvPicPr>
          <p:nvPr/>
        </p:nvPicPr>
        <p:blipFill>
          <a:blip r:embed="rId3" cstate="print"/>
          <a:srcRect/>
          <a:stretch>
            <a:fillRect/>
          </a:stretch>
        </p:blipFill>
        <p:spPr bwMode="auto">
          <a:xfrm>
            <a:off x="1752600" y="0"/>
            <a:ext cx="73914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1219200" y="304800"/>
            <a:ext cx="8229600" cy="1143000"/>
          </a:xfrm>
        </p:spPr>
        <p:txBody>
          <a:bodyPr/>
          <a:lstStyle/>
          <a:p>
            <a:r>
              <a:rPr lang="en-US" sz="6200" smtClean="0"/>
              <a:t>Patient Preparation</a:t>
            </a:r>
          </a:p>
        </p:txBody>
      </p:sp>
      <p:sp>
        <p:nvSpPr>
          <p:cNvPr id="23554" name="Rectangle 3"/>
          <p:cNvSpPr>
            <a:spLocks noGrp="1"/>
          </p:cNvSpPr>
          <p:nvPr>
            <p:ph type="body" idx="1"/>
          </p:nvPr>
        </p:nvSpPr>
        <p:spPr>
          <a:xfrm>
            <a:off x="457200" y="1828800"/>
            <a:ext cx="8229600" cy="4389437"/>
          </a:xfrm>
        </p:spPr>
        <p:txBody>
          <a:bodyPr/>
          <a:lstStyle/>
          <a:p>
            <a:r>
              <a:rPr lang="en-US" sz="4000" dirty="0" smtClean="0"/>
              <a:t>Shave the skin anteriorly</a:t>
            </a:r>
          </a:p>
          <a:p>
            <a:r>
              <a:rPr lang="en-US" sz="4000" dirty="0" smtClean="0"/>
              <a:t>Remove any creams/ointments</a:t>
            </a:r>
          </a:p>
          <a:p>
            <a:r>
              <a:rPr lang="en-US" sz="4000" dirty="0" smtClean="0"/>
              <a:t>Foley catheter to control the bladder and move the uterus or bowel</a:t>
            </a:r>
          </a:p>
          <a:p>
            <a:r>
              <a:rPr lang="en-US" sz="4000" dirty="0" smtClean="0"/>
              <a:t>Rectal gel</a:t>
            </a:r>
          </a:p>
          <a:p>
            <a:r>
              <a:rPr lang="en-US" sz="4000" dirty="0" smtClean="0"/>
              <a:t>Fentanyl and Versed</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title"/>
          </p:nvPr>
        </p:nvSpPr>
        <p:spPr/>
        <p:txBody>
          <a:bodyPr/>
          <a:lstStyle/>
          <a:p>
            <a:endParaRPr lang="en-US" smtClean="0"/>
          </a:p>
        </p:txBody>
      </p:sp>
      <p:pic>
        <p:nvPicPr>
          <p:cNvPr id="64514" name="Picture 4"/>
          <p:cNvPicPr>
            <a:picLocks noGrp="1" noChangeAspect="1" noChangeArrowheads="1"/>
          </p:cNvPicPr>
          <p:nvPr>
            <p:ph type="body" idx="1"/>
          </p:nvPr>
        </p:nvPicPr>
        <p:blipFill>
          <a:blip r:embed="rId3" cstate="print"/>
          <a:srcRect/>
          <a:stretch>
            <a:fillRect/>
          </a:stretch>
        </p:blipFill>
        <p:spPr>
          <a:xfrm>
            <a:off x="0" y="0"/>
            <a:ext cx="9144000" cy="6858000"/>
          </a:xfr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p:nvPr>
        </p:nvSpPr>
        <p:spPr>
          <a:xfrm>
            <a:off x="1828800" y="381000"/>
            <a:ext cx="5334000" cy="1143000"/>
          </a:xfrm>
        </p:spPr>
        <p:txBody>
          <a:bodyPr/>
          <a:lstStyle/>
          <a:p>
            <a:r>
              <a:rPr lang="en-US" sz="6800" b="1" smtClean="0"/>
              <a:t>Nerve Injury</a:t>
            </a:r>
          </a:p>
        </p:txBody>
      </p:sp>
      <p:sp>
        <p:nvSpPr>
          <p:cNvPr id="66562" name="Rectangle 3"/>
          <p:cNvSpPr>
            <a:spLocks noGrp="1"/>
          </p:cNvSpPr>
          <p:nvPr>
            <p:ph type="body" idx="1"/>
          </p:nvPr>
        </p:nvSpPr>
        <p:spPr/>
        <p:txBody>
          <a:bodyPr/>
          <a:lstStyle/>
          <a:p>
            <a:r>
              <a:rPr lang="en-US" sz="3000" smtClean="0"/>
              <a:t>During treatment, the patient (who refused sedation) felt radiating leg pain which she did not report.</a:t>
            </a:r>
          </a:p>
          <a:p>
            <a:r>
              <a:rPr lang="en-US" sz="3000" smtClean="0"/>
              <a:t>Following treatment, the patient reported leg pain and weakness.</a:t>
            </a:r>
          </a:p>
          <a:p>
            <a:r>
              <a:rPr lang="en-US" sz="3000" smtClean="0"/>
              <a:t>Patient refused to accept anti inflammatory medication.</a:t>
            </a:r>
          </a:p>
          <a:p>
            <a:r>
              <a:rPr lang="en-US" sz="3000" smtClean="0"/>
              <a:t>Pain persisted close to a year before disappearing.</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p:cNvSpPr>
          <p:nvPr>
            <p:ph type="title"/>
          </p:nvPr>
        </p:nvSpPr>
        <p:spPr>
          <a:xfrm>
            <a:off x="457200" y="304800"/>
            <a:ext cx="8686800" cy="1143000"/>
          </a:xfrm>
        </p:spPr>
        <p:txBody>
          <a:bodyPr>
            <a:normAutofit fontScale="90000"/>
          </a:bodyPr>
          <a:lstStyle/>
          <a:p>
            <a:pPr>
              <a:defRPr/>
            </a:pPr>
            <a:r>
              <a:rPr lang="en-US" sz="4200" smtClean="0"/>
              <a:t>Failure to keep an adequate margins between sonications and sacral nerves</a:t>
            </a:r>
          </a:p>
        </p:txBody>
      </p:sp>
      <p:pic>
        <p:nvPicPr>
          <p:cNvPr id="686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t="10001" b="27499"/>
          <a:stretch>
            <a:fillRect/>
          </a:stretch>
        </p:blipFill>
        <p:spPr bwMode="auto">
          <a:xfrm rot="5400000">
            <a:off x="4305300" y="2019300"/>
            <a:ext cx="5181600" cy="4495800"/>
          </a:xfrm>
          <a:prstGeom prst="rect">
            <a:avLst/>
          </a:prstGeom>
          <a:noFill/>
          <a:ln w="9525">
            <a:noFill/>
            <a:miter lim="800000"/>
            <a:headEnd/>
            <a:tailEnd/>
          </a:ln>
        </p:spPr>
      </p:pic>
      <p:pic>
        <p:nvPicPr>
          <p:cNvPr id="68611"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l="4054" r="4054"/>
          <a:stretch>
            <a:fillRect/>
          </a:stretch>
        </p:blipFill>
        <p:spPr bwMode="auto">
          <a:xfrm rot="5400000">
            <a:off x="-268287" y="1944687"/>
            <a:ext cx="5181600" cy="46450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p:cNvPicPr>
            <a:picLocks noChangeAspect="1" noChangeArrowheads="1"/>
          </p:cNvPicPr>
          <p:nvPr/>
        </p:nvPicPr>
        <p:blipFill>
          <a:blip r:embed="rId3" cstate="print"/>
          <a:srcRect/>
          <a:stretch>
            <a:fillRect/>
          </a:stretch>
        </p:blipFill>
        <p:spPr bwMode="auto">
          <a:xfrm rot="5400000">
            <a:off x="1143000" y="-1143000"/>
            <a:ext cx="6858000" cy="9144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p:nvPr>
        </p:nvSpPr>
        <p:spPr>
          <a:xfrm>
            <a:off x="914400" y="152400"/>
            <a:ext cx="8229600" cy="1143000"/>
          </a:xfrm>
        </p:spPr>
        <p:txBody>
          <a:bodyPr/>
          <a:lstStyle/>
          <a:p>
            <a:r>
              <a:rPr lang="en-US" sz="6800" b="1" smtClean="0"/>
              <a:t>Bowel perforation</a:t>
            </a:r>
          </a:p>
        </p:txBody>
      </p:sp>
      <p:sp>
        <p:nvSpPr>
          <p:cNvPr id="72706" name="Rectangle 3"/>
          <p:cNvSpPr>
            <a:spLocks noGrp="1"/>
          </p:cNvSpPr>
          <p:nvPr>
            <p:ph type="body" idx="1"/>
          </p:nvPr>
        </p:nvSpPr>
        <p:spPr>
          <a:xfrm>
            <a:off x="457200" y="1524000"/>
            <a:ext cx="8229600" cy="4389438"/>
          </a:xfrm>
        </p:spPr>
        <p:txBody>
          <a:bodyPr/>
          <a:lstStyle/>
          <a:p>
            <a:r>
              <a:rPr lang="en-US" sz="3400" smtClean="0"/>
              <a:t>During treatment, the patient did not report any specific complaint.</a:t>
            </a:r>
          </a:p>
          <a:p>
            <a:r>
              <a:rPr lang="en-US" sz="3400" smtClean="0"/>
              <a:t>Several days later she was admitted to the ER with acute abdominal pain.</a:t>
            </a:r>
          </a:p>
          <a:p>
            <a:r>
              <a:rPr lang="en-US" sz="3400" smtClean="0"/>
              <a:t>She was diagnosed as having bowel perforation, and had a surgical repair.</a:t>
            </a:r>
          </a:p>
          <a:p>
            <a:r>
              <a:rPr lang="en-US" sz="3400" smtClean="0"/>
              <a:t>Following surgery, pt recovered and was released from the hospital in a few days.</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Rectangle 4"/>
          <p:cNvSpPr>
            <a:spLocks noGrp="1"/>
          </p:cNvSpPr>
          <p:nvPr>
            <p:ph type="title"/>
          </p:nvPr>
        </p:nvSpPr>
        <p:spPr>
          <a:xfrm>
            <a:off x="304800" y="152400"/>
            <a:ext cx="9144000" cy="1143000"/>
          </a:xfrm>
        </p:spPr>
        <p:txBody>
          <a:bodyPr>
            <a:normAutofit fontScale="90000"/>
          </a:bodyPr>
          <a:lstStyle/>
          <a:p>
            <a:pPr>
              <a:defRPr/>
            </a:pPr>
            <a:r>
              <a:rPr lang="en-US" sz="4200" smtClean="0"/>
              <a:t>Failing to note intestinal loop wedged between the fibroid and rectus muscle</a:t>
            </a:r>
          </a:p>
        </p:txBody>
      </p:sp>
      <p:pic>
        <p:nvPicPr>
          <p:cNvPr id="7475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8994" r="3690"/>
          <a:stretch>
            <a:fillRect/>
          </a:stretch>
        </p:blipFill>
        <p:spPr bwMode="auto">
          <a:xfrm rot="5400000">
            <a:off x="1866900" y="-419100"/>
            <a:ext cx="5410200" cy="9144000"/>
          </a:xfrm>
          <a:prstGeom prst="rect">
            <a:avLst/>
          </a:prstGeom>
          <a:noFill/>
          <a:ln w="9525">
            <a:noFill/>
            <a:miter lim="800000"/>
            <a:headEnd/>
            <a:tailEnd/>
          </a:ln>
        </p:spPr>
      </p:pic>
      <p:sp>
        <p:nvSpPr>
          <p:cNvPr id="74755" name="Line 23"/>
          <p:cNvSpPr>
            <a:spLocks noChangeShapeType="1"/>
          </p:cNvSpPr>
          <p:nvPr/>
        </p:nvSpPr>
        <p:spPr bwMode="auto">
          <a:xfrm>
            <a:off x="228600" y="1981200"/>
            <a:ext cx="2743200" cy="4038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p:cNvSpPr>
            <a:spLocks noGrp="1"/>
          </p:cNvSpPr>
          <p:nvPr>
            <p:ph type="title"/>
          </p:nvPr>
        </p:nvSpPr>
        <p:spPr>
          <a:xfrm>
            <a:off x="457200" y="704850"/>
            <a:ext cx="8229600" cy="1143000"/>
          </a:xfrm>
        </p:spPr>
        <p:txBody>
          <a:bodyPr/>
          <a:lstStyle/>
          <a:p>
            <a:pPr>
              <a:defRPr/>
            </a:pPr>
            <a:endParaRPr lang="en-US" smtClean="0"/>
          </a:p>
        </p:txBody>
      </p:sp>
      <p:pic>
        <p:nvPicPr>
          <p:cNvPr id="76802" name="Picture 6"/>
          <p:cNvPicPr>
            <a:picLocks noChangeAspect="1" noChangeArrowheads="1"/>
          </p:cNvPicPr>
          <p:nvPr/>
        </p:nvPicPr>
        <p:blipFill>
          <a:blip r:embed="rId3" cstate="print"/>
          <a:srcRect/>
          <a:stretch>
            <a:fillRect/>
          </a:stretch>
        </p:blipFill>
        <p:spPr bwMode="auto">
          <a:xfrm>
            <a:off x="0" y="0"/>
            <a:ext cx="9144000" cy="3505200"/>
          </a:xfrm>
          <a:prstGeom prst="rect">
            <a:avLst/>
          </a:prstGeom>
          <a:noFill/>
          <a:ln w="9525">
            <a:noFill/>
            <a:miter lim="800000"/>
            <a:headEnd/>
            <a:tailEnd/>
          </a:ln>
        </p:spPr>
      </p:pic>
      <p:pic>
        <p:nvPicPr>
          <p:cNvPr id="76803" name="Picture 7"/>
          <p:cNvPicPr>
            <a:picLocks noChangeAspect="1" noChangeArrowheads="1"/>
          </p:cNvPicPr>
          <p:nvPr/>
        </p:nvPicPr>
        <p:blipFill>
          <a:blip r:embed="rId4" cstate="print"/>
          <a:srcRect/>
          <a:stretch>
            <a:fillRect/>
          </a:stretch>
        </p:blipFill>
        <p:spPr bwMode="auto">
          <a:xfrm>
            <a:off x="0" y="3505200"/>
            <a:ext cx="9144000" cy="33528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Hysterectomy Complications</a:t>
            </a:r>
            <a:endParaRPr lang="en-US" dirty="0"/>
          </a:p>
        </p:txBody>
      </p:sp>
      <p:sp>
        <p:nvSpPr>
          <p:cNvPr id="3" name="Content Placeholder 2"/>
          <p:cNvSpPr>
            <a:spLocks noGrp="1"/>
          </p:cNvSpPr>
          <p:nvPr>
            <p:ph idx="1"/>
          </p:nvPr>
        </p:nvSpPr>
        <p:spPr/>
        <p:txBody>
          <a:bodyPr/>
          <a:lstStyle/>
          <a:p>
            <a:r>
              <a:rPr lang="en-US" sz="4000" dirty="0" smtClean="0"/>
              <a:t>Blood transfusion 2.5%</a:t>
            </a:r>
          </a:p>
          <a:p>
            <a:r>
              <a:rPr lang="en-US" sz="4000" dirty="0" smtClean="0"/>
              <a:t>Bowel injury 1%</a:t>
            </a:r>
          </a:p>
          <a:p>
            <a:r>
              <a:rPr lang="en-US" sz="4000" dirty="0" smtClean="0"/>
              <a:t>Bladder injury 1%</a:t>
            </a:r>
          </a:p>
          <a:p>
            <a:r>
              <a:rPr lang="en-US" sz="4000" dirty="0" smtClean="0"/>
              <a:t>PE 1%</a:t>
            </a:r>
          </a:p>
          <a:p>
            <a:r>
              <a:rPr lang="en-US" sz="4000" dirty="0" smtClean="0"/>
              <a:t>Hematoma 1%</a:t>
            </a:r>
          </a:p>
          <a:p>
            <a:r>
              <a:rPr lang="en-US" sz="4000" dirty="0" smtClean="0"/>
              <a:t>At least one complication 6%</a:t>
            </a:r>
            <a:endParaRPr lang="en-US" sz="4000" dirty="0"/>
          </a:p>
        </p:txBody>
      </p:sp>
    </p:spTree>
    <p:extLst>
      <p:ext uri="{BB962C8B-B14F-4D97-AF65-F5344CB8AC3E}">
        <p14:creationId xmlns:p14="http://schemas.microsoft.com/office/powerpoint/2010/main" val="1356552587"/>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p:cNvSpPr>
          <p:nvPr/>
        </p:nvSpPr>
        <p:spPr bwMode="auto">
          <a:xfrm>
            <a:off x="228600" y="2286000"/>
            <a:ext cx="8763000" cy="5715000"/>
          </a:xfrm>
          <a:prstGeom prst="rect">
            <a:avLst/>
          </a:prstGeom>
          <a:noFill/>
          <a:ln w="9525">
            <a:noFill/>
            <a:miter lim="800000"/>
            <a:headEnd/>
            <a:tailEnd/>
          </a:ln>
        </p:spPr>
        <p:txBody>
          <a:bodyPr lIns="0" tIns="46038" rIns="0" bIns="46038"/>
          <a:lstStyle/>
          <a:p>
            <a:pPr marL="187325" indent="-187325">
              <a:lnSpc>
                <a:spcPct val="95000"/>
              </a:lnSpc>
              <a:buFontTx/>
              <a:buChar char="•"/>
            </a:pPr>
            <a:r>
              <a:rPr lang="en-US" sz="3600" dirty="0">
                <a:solidFill>
                  <a:schemeClr val="tx2"/>
                </a:solidFill>
                <a:cs typeface="Arial" charset="0"/>
              </a:rPr>
              <a:t>First FDA approved treatment in Oct 2004</a:t>
            </a:r>
          </a:p>
          <a:p>
            <a:pPr marL="187325" indent="-187325">
              <a:lnSpc>
                <a:spcPct val="95000"/>
              </a:lnSpc>
              <a:buFontTx/>
              <a:buChar char="•"/>
            </a:pPr>
            <a:r>
              <a:rPr lang="en-US" sz="3600" dirty="0">
                <a:solidFill>
                  <a:schemeClr val="tx2"/>
                </a:solidFill>
                <a:cs typeface="Arial" charset="0"/>
              </a:rPr>
              <a:t>More than </a:t>
            </a:r>
            <a:r>
              <a:rPr lang="en-US" sz="3600" dirty="0" smtClean="0">
                <a:solidFill>
                  <a:schemeClr val="tx2"/>
                </a:solidFill>
                <a:cs typeface="Arial" charset="0"/>
              </a:rPr>
              <a:t>9,500 </a:t>
            </a:r>
            <a:r>
              <a:rPr lang="en-US" sz="3600" dirty="0">
                <a:solidFill>
                  <a:schemeClr val="tx2"/>
                </a:solidFill>
                <a:cs typeface="Arial" charset="0"/>
              </a:rPr>
              <a:t>treated </a:t>
            </a:r>
            <a:r>
              <a:rPr lang="en-US" sz="3600" dirty="0" smtClean="0">
                <a:solidFill>
                  <a:schemeClr val="tx2"/>
                </a:solidFill>
                <a:cs typeface="Arial" charset="0"/>
              </a:rPr>
              <a:t>in 100 countries</a:t>
            </a:r>
            <a:endParaRPr lang="en-US" sz="3600" dirty="0">
              <a:solidFill>
                <a:schemeClr val="tx2"/>
              </a:solidFill>
              <a:cs typeface="Arial" charset="0"/>
            </a:endParaRPr>
          </a:p>
          <a:p>
            <a:pPr marL="187325" indent="-187325">
              <a:lnSpc>
                <a:spcPct val="95000"/>
              </a:lnSpc>
              <a:buFontTx/>
              <a:buChar char="•"/>
            </a:pPr>
            <a:r>
              <a:rPr lang="en-US" sz="3600" dirty="0" smtClean="0">
                <a:solidFill>
                  <a:schemeClr val="tx2"/>
                </a:solidFill>
                <a:cs typeface="Arial" charset="0"/>
              </a:rPr>
              <a:t>&gt;2600 </a:t>
            </a:r>
            <a:r>
              <a:rPr lang="en-US" sz="3600" dirty="0">
                <a:solidFill>
                  <a:schemeClr val="tx2"/>
                </a:solidFill>
                <a:cs typeface="Arial" charset="0"/>
              </a:rPr>
              <a:t>women in the US </a:t>
            </a:r>
            <a:r>
              <a:rPr lang="en-US" sz="3600" dirty="0" smtClean="0">
                <a:solidFill>
                  <a:schemeClr val="tx2"/>
                </a:solidFill>
                <a:cs typeface="Arial" charset="0"/>
              </a:rPr>
              <a:t>treated</a:t>
            </a:r>
          </a:p>
          <a:p>
            <a:pPr marL="187325" indent="-187325">
              <a:lnSpc>
                <a:spcPct val="95000"/>
              </a:lnSpc>
              <a:buFontTx/>
              <a:buChar char="•"/>
            </a:pPr>
            <a:r>
              <a:rPr lang="en-US" sz="3600" dirty="0" smtClean="0">
                <a:solidFill>
                  <a:schemeClr val="tx2"/>
                </a:solidFill>
                <a:cs typeface="Arial" charset="0"/>
              </a:rPr>
              <a:t>85% or more = sustained-effective relief</a:t>
            </a:r>
            <a:endParaRPr lang="en-US" sz="3600" dirty="0">
              <a:solidFill>
                <a:schemeClr val="tx2"/>
              </a:solidFill>
              <a:cs typeface="Arial" charset="0"/>
            </a:endParaRPr>
          </a:p>
          <a:p>
            <a:pPr marL="187325" indent="-187325">
              <a:buFontTx/>
              <a:buChar char="•"/>
            </a:pPr>
            <a:r>
              <a:rPr lang="en-US" sz="3600" dirty="0">
                <a:solidFill>
                  <a:schemeClr val="tx2"/>
                </a:solidFill>
                <a:cs typeface="Arial" charset="0"/>
              </a:rPr>
              <a:t>Most symptomatic patients improve in 3 months, near normal after 6 months</a:t>
            </a:r>
          </a:p>
          <a:p>
            <a:pPr marL="187325" indent="-187325">
              <a:buFontTx/>
              <a:buChar char="•"/>
            </a:pPr>
            <a:r>
              <a:rPr lang="en-US" sz="3600" dirty="0" smtClean="0">
                <a:solidFill>
                  <a:schemeClr val="tx2"/>
                </a:solidFill>
                <a:cs typeface="Arial" charset="0"/>
              </a:rPr>
              <a:t>117 </a:t>
            </a:r>
            <a:r>
              <a:rPr lang="en-US" sz="3600" dirty="0">
                <a:solidFill>
                  <a:schemeClr val="tx2"/>
                </a:solidFill>
                <a:cs typeface="Arial" charset="0"/>
              </a:rPr>
              <a:t>anecdotal pregnancies</a:t>
            </a:r>
          </a:p>
        </p:txBody>
      </p:sp>
      <p:sp>
        <p:nvSpPr>
          <p:cNvPr id="97282" name="Rectangle 3"/>
          <p:cNvSpPr>
            <a:spLocks noChangeArrowheads="1"/>
          </p:cNvSpPr>
          <p:nvPr/>
        </p:nvSpPr>
        <p:spPr bwMode="auto">
          <a:xfrm>
            <a:off x="612775" y="5011738"/>
            <a:ext cx="1409700" cy="420687"/>
          </a:xfrm>
          <a:prstGeom prst="rect">
            <a:avLst/>
          </a:prstGeom>
          <a:noFill/>
          <a:ln w="9525">
            <a:noFill/>
            <a:miter lim="800000"/>
            <a:headEnd/>
            <a:tailEnd/>
          </a:ln>
        </p:spPr>
        <p:txBody>
          <a:bodyPr wrap="none" anchor="ctr"/>
          <a:lstStyle/>
          <a:p>
            <a:pPr algn="ctr" eaLnBrk="0" hangingPunct="0"/>
            <a:endParaRPr lang="en-US" sz="1400">
              <a:cs typeface="Arial" charset="0"/>
            </a:endParaRPr>
          </a:p>
        </p:txBody>
      </p:sp>
      <p:sp>
        <p:nvSpPr>
          <p:cNvPr id="6" name="Title 5"/>
          <p:cNvSpPr>
            <a:spLocks noGrp="1"/>
          </p:cNvSpPr>
          <p:nvPr>
            <p:ph type="title"/>
          </p:nvPr>
        </p:nvSpPr>
        <p:spPr>
          <a:xfrm>
            <a:off x="647944" y="381000"/>
            <a:ext cx="8305800" cy="1143000"/>
          </a:xfrm>
        </p:spPr>
        <p:txBody>
          <a:bodyPr/>
          <a:lstStyle/>
          <a:p>
            <a:pPr eaLnBrk="1" fontAlgn="auto" hangingPunct="1">
              <a:spcAft>
                <a:spcPts val="0"/>
              </a:spcAft>
              <a:defRPr/>
            </a:pPr>
            <a:r>
              <a:rPr lang="en-US" sz="6600" dirty="0" err="1" smtClean="0"/>
              <a:t>MRgFUS</a:t>
            </a:r>
            <a:r>
              <a:rPr lang="en-US" sz="6600" dirty="0" smtClean="0"/>
              <a:t> Experience</a:t>
            </a:r>
            <a:endParaRPr lang="en-US" sz="6600" dirty="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81921">
                                            <p:txEl>
                                              <p:pRg st="0" end="0"/>
                                            </p:txEl>
                                          </p:spTgt>
                                        </p:tgtEl>
                                        <p:attrNameLst>
                                          <p:attrName>style.visibility</p:attrName>
                                        </p:attrNameLst>
                                      </p:cBhvr>
                                      <p:to>
                                        <p:strVal val="visible"/>
                                      </p:to>
                                    </p:set>
                                    <p:animEffect transition="in" filter="wipe(down)">
                                      <p:cBhvr>
                                        <p:cTn id="14" dur="500"/>
                                        <p:tgtEl>
                                          <p:spTgt spid="81921">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81921">
                                            <p:txEl>
                                              <p:pRg st="1" end="1"/>
                                            </p:txEl>
                                          </p:spTgt>
                                        </p:tgtEl>
                                        <p:attrNameLst>
                                          <p:attrName>style.visibility</p:attrName>
                                        </p:attrNameLst>
                                      </p:cBhvr>
                                      <p:to>
                                        <p:strVal val="visible"/>
                                      </p:to>
                                    </p:set>
                                    <p:animEffect transition="in" filter="wipe(down)">
                                      <p:cBhvr>
                                        <p:cTn id="17" dur="500"/>
                                        <p:tgtEl>
                                          <p:spTgt spid="81921">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1921">
                                            <p:txEl>
                                              <p:pRg st="2" end="2"/>
                                            </p:txEl>
                                          </p:spTgt>
                                        </p:tgtEl>
                                        <p:attrNameLst>
                                          <p:attrName>style.visibility</p:attrName>
                                        </p:attrNameLst>
                                      </p:cBhvr>
                                      <p:to>
                                        <p:strVal val="visible"/>
                                      </p:to>
                                    </p:set>
                                    <p:animEffect transition="in" filter="wipe(down)">
                                      <p:cBhvr>
                                        <p:cTn id="20" dur="500"/>
                                        <p:tgtEl>
                                          <p:spTgt spid="81921">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1921">
                                            <p:txEl>
                                              <p:pRg st="3" end="3"/>
                                            </p:txEl>
                                          </p:spTgt>
                                        </p:tgtEl>
                                        <p:attrNameLst>
                                          <p:attrName>style.visibility</p:attrName>
                                        </p:attrNameLst>
                                      </p:cBhvr>
                                      <p:to>
                                        <p:strVal val="visible"/>
                                      </p:to>
                                    </p:set>
                                    <p:animEffect transition="in" filter="wipe(down)">
                                      <p:cBhvr>
                                        <p:cTn id="23" dur="500"/>
                                        <p:tgtEl>
                                          <p:spTgt spid="81921">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1921">
                                            <p:txEl>
                                              <p:pRg st="4" end="4"/>
                                            </p:txEl>
                                          </p:spTgt>
                                        </p:tgtEl>
                                        <p:attrNameLst>
                                          <p:attrName>style.visibility</p:attrName>
                                        </p:attrNameLst>
                                      </p:cBhvr>
                                      <p:to>
                                        <p:strVal val="visible"/>
                                      </p:to>
                                    </p:set>
                                    <p:animEffect transition="in" filter="wipe(down)">
                                      <p:cBhvr>
                                        <p:cTn id="26" dur="500"/>
                                        <p:tgtEl>
                                          <p:spTgt spid="81921">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81921">
                                            <p:txEl>
                                              <p:pRg st="5" end="5"/>
                                            </p:txEl>
                                          </p:spTgt>
                                        </p:tgtEl>
                                        <p:attrNameLst>
                                          <p:attrName>style.visibility</p:attrName>
                                        </p:attrNameLst>
                                      </p:cBhvr>
                                      <p:to>
                                        <p:strVal val="visible"/>
                                      </p:to>
                                    </p:set>
                                    <p:animEffect transition="in" filter="wipe(down)">
                                      <p:cBhvr>
                                        <p:cTn id="29" dur="500"/>
                                        <p:tgtEl>
                                          <p:spTgt spid="819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991600" cy="1143000"/>
          </a:xfrm>
        </p:spPr>
        <p:txBody>
          <a:bodyPr/>
          <a:lstStyle/>
          <a:p>
            <a:r>
              <a:rPr lang="en-US" sz="4800" dirty="0">
                <a:latin typeface="Verdana" pitchFamily="34" charset="0"/>
              </a:rPr>
              <a:t>Post-</a:t>
            </a:r>
            <a:r>
              <a:rPr lang="en-US" sz="4800" dirty="0" err="1">
                <a:latin typeface="Verdana" pitchFamily="34" charset="0"/>
              </a:rPr>
              <a:t>MRgFUS</a:t>
            </a:r>
            <a:r>
              <a:rPr lang="en-US" sz="4800" dirty="0">
                <a:latin typeface="Verdana" pitchFamily="34" charset="0"/>
              </a:rPr>
              <a:t> pregnancies</a:t>
            </a:r>
            <a:endParaRPr lang="en-US" sz="4800" dirty="0"/>
          </a:p>
        </p:txBody>
      </p:sp>
      <p:sp>
        <p:nvSpPr>
          <p:cNvPr id="4" name="Content Placeholder 3"/>
          <p:cNvSpPr>
            <a:spLocks noGrp="1"/>
          </p:cNvSpPr>
          <p:nvPr>
            <p:ph idx="1"/>
          </p:nvPr>
        </p:nvSpPr>
        <p:spPr/>
        <p:txBody>
          <a:bodyPr/>
          <a:lstStyle/>
          <a:p>
            <a:r>
              <a:rPr lang="en-US" sz="2800" dirty="0" smtClean="0"/>
              <a:t>117 Pregnancies</a:t>
            </a:r>
          </a:p>
          <a:p>
            <a:r>
              <a:rPr lang="en-US" sz="2800" dirty="0" smtClean="0"/>
              <a:t>Mean Age = 36 years (27-49)</a:t>
            </a:r>
          </a:p>
          <a:p>
            <a:r>
              <a:rPr lang="en-US" sz="2800" dirty="0" smtClean="0"/>
              <a:t>Mean time to conception = 9 months</a:t>
            </a:r>
          </a:p>
          <a:p>
            <a:r>
              <a:rPr lang="en-US" sz="2800" dirty="0" smtClean="0"/>
              <a:t>Live births in 64 (55%),  38 were vaginal (59%)</a:t>
            </a:r>
          </a:p>
          <a:p>
            <a:r>
              <a:rPr lang="en-US" sz="2800" dirty="0" smtClean="0"/>
              <a:t>22 Spontaneous </a:t>
            </a:r>
            <a:r>
              <a:rPr lang="en-US" sz="2800" dirty="0" err="1" smtClean="0"/>
              <a:t>Ab</a:t>
            </a:r>
            <a:r>
              <a:rPr lang="en-US" sz="2800" dirty="0" smtClean="0"/>
              <a:t> (19%)</a:t>
            </a:r>
          </a:p>
          <a:p>
            <a:r>
              <a:rPr lang="en-US" sz="2800" dirty="0" smtClean="0"/>
              <a:t>10 Elective termination (9%)</a:t>
            </a:r>
          </a:p>
          <a:p>
            <a:r>
              <a:rPr lang="en-US" sz="2800" dirty="0" smtClean="0"/>
              <a:t>9 Currently pregnant (8%)</a:t>
            </a:r>
          </a:p>
          <a:p>
            <a:r>
              <a:rPr lang="en-US" sz="2800" dirty="0" smtClean="0"/>
              <a:t>12 Lost to follow up (10%)</a:t>
            </a:r>
          </a:p>
          <a:p>
            <a:pPr marL="0" indent="0">
              <a:buNone/>
            </a:pPr>
            <a:endParaRPr lang="en-US" dirty="0"/>
          </a:p>
          <a:p>
            <a:pPr marL="0" indent="0">
              <a:buNone/>
            </a:pPr>
            <a:r>
              <a:rPr lang="en-US" sz="1800" dirty="0" err="1" smtClean="0"/>
              <a:t>Jaron</a:t>
            </a:r>
            <a:r>
              <a:rPr lang="en-US" sz="1800" dirty="0" smtClean="0"/>
              <a:t> </a:t>
            </a:r>
            <a:r>
              <a:rPr lang="en-US" sz="1800" dirty="0" err="1" smtClean="0"/>
              <a:t>Rabinovici</a:t>
            </a:r>
            <a:r>
              <a:rPr lang="en-US" sz="1800" dirty="0" smtClean="0"/>
              <a:t>.  3</a:t>
            </a:r>
            <a:r>
              <a:rPr lang="en-US" sz="1800" baseline="30000" dirty="0" smtClean="0"/>
              <a:t>rd</a:t>
            </a:r>
            <a:r>
              <a:rPr lang="en-US" sz="1800" dirty="0" smtClean="0"/>
              <a:t> International Focused Ultrasound Symposium. 10-15-2012</a:t>
            </a:r>
            <a:endParaRPr lang="en-US" sz="1800" dirty="0"/>
          </a:p>
        </p:txBody>
      </p:sp>
    </p:spTree>
    <p:extLst>
      <p:ext uri="{BB962C8B-B14F-4D97-AF65-F5344CB8AC3E}">
        <p14:creationId xmlns:p14="http://schemas.microsoft.com/office/powerpoint/2010/main" val="3638913571"/>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3"/>
          <p:cNvSpPr txBox="1">
            <a:spLocks noChangeArrowheads="1"/>
          </p:cNvSpPr>
          <p:nvPr/>
        </p:nvSpPr>
        <p:spPr bwMode="auto">
          <a:xfrm>
            <a:off x="0" y="1066800"/>
            <a:ext cx="8848725" cy="1200150"/>
          </a:xfrm>
          <a:prstGeom prst="rect">
            <a:avLst/>
          </a:prstGeom>
          <a:noFill/>
          <a:ln w="9525">
            <a:noFill/>
            <a:miter lim="800000"/>
            <a:headEnd/>
            <a:tailEnd/>
          </a:ln>
        </p:spPr>
        <p:txBody>
          <a:bodyPr>
            <a:spAutoFit/>
          </a:bodyPr>
          <a:lstStyle/>
          <a:p>
            <a:pPr eaLnBrk="0" hangingPunct="0">
              <a:spcBef>
                <a:spcPct val="50000"/>
              </a:spcBef>
            </a:pPr>
            <a:r>
              <a:rPr lang="en-US" sz="2400">
                <a:cs typeface="Arial" charset="0"/>
              </a:rPr>
              <a:t>Focused US generates heat, ablating fibroid tissue </a:t>
            </a:r>
            <a:r>
              <a:rPr lang="en-US" sz="2400" i="1">
                <a:cs typeface="Arial" charset="0"/>
              </a:rPr>
              <a:t>only</a:t>
            </a:r>
            <a:r>
              <a:rPr lang="en-US" sz="2400">
                <a:cs typeface="Arial" charset="0"/>
              </a:rPr>
              <a:t> at the focal point to 65-85</a:t>
            </a:r>
            <a:r>
              <a:rPr lang="en-US" sz="2400" baseline="30000">
                <a:cs typeface="Arial" charset="0"/>
              </a:rPr>
              <a:t>o</a:t>
            </a:r>
            <a:r>
              <a:rPr lang="en-US" sz="2400">
                <a:cs typeface="Arial" charset="0"/>
              </a:rPr>
              <a:t>C for 20 seconds. This is similar to a magnifying glass focusing the sun’s energy on a single point.</a:t>
            </a:r>
          </a:p>
        </p:txBody>
      </p:sp>
      <p:sp>
        <p:nvSpPr>
          <p:cNvPr id="385040" name="Rectangle 16"/>
          <p:cNvSpPr>
            <a:spLocks noGrp="1" noChangeArrowheads="1"/>
          </p:cNvSpPr>
          <p:nvPr>
            <p:ph type="title"/>
          </p:nvPr>
        </p:nvSpPr>
        <p:spPr>
          <a:xfrm>
            <a:off x="0" y="0"/>
            <a:ext cx="8077200" cy="914400"/>
          </a:xfrm>
        </p:spPr>
        <p:txBody>
          <a:bodyPr/>
          <a:lstStyle/>
          <a:p>
            <a:pPr algn="r" eaLnBrk="1" fontAlgn="auto" hangingPunct="1">
              <a:spcAft>
                <a:spcPts val="0"/>
              </a:spcAft>
              <a:defRPr/>
            </a:pPr>
            <a:r>
              <a:rPr lang="en-US" dirty="0"/>
              <a:t>How does </a:t>
            </a:r>
            <a:r>
              <a:rPr lang="en-US" dirty="0" err="1" smtClean="0"/>
              <a:t>MRgFUS</a:t>
            </a:r>
            <a:r>
              <a:rPr lang="en-US" dirty="0" smtClean="0"/>
              <a:t> Work</a:t>
            </a:r>
            <a:r>
              <a:rPr lang="en-US" dirty="0"/>
              <a:t>?</a:t>
            </a:r>
          </a:p>
        </p:txBody>
      </p:sp>
      <p:pic>
        <p:nvPicPr>
          <p:cNvPr id="25603" name="Picture 31"/>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38400"/>
            <a:ext cx="9144000" cy="4419600"/>
          </a:xfrm>
          <a:prstGeom prst="rect">
            <a:avLst/>
          </a:prstGeom>
          <a:noFill/>
          <a:ln w="9525">
            <a:noFill/>
            <a:miter lim="800000"/>
            <a:headEnd/>
            <a:tailEnd/>
          </a:ln>
        </p:spPr>
      </p:pic>
      <p:sp>
        <p:nvSpPr>
          <p:cNvPr id="25604" name="Text Box 19"/>
          <p:cNvSpPr txBox="1">
            <a:spLocks noChangeArrowheads="1"/>
          </p:cNvSpPr>
          <p:nvPr/>
        </p:nvSpPr>
        <p:spPr bwMode="auto">
          <a:xfrm>
            <a:off x="2963863" y="5707063"/>
            <a:ext cx="1460500" cy="304800"/>
          </a:xfrm>
          <a:prstGeom prst="rect">
            <a:avLst/>
          </a:prstGeom>
          <a:noFill/>
          <a:ln w="22225">
            <a:noFill/>
            <a:miter lim="800000"/>
            <a:headEnd/>
            <a:tailEnd/>
          </a:ln>
        </p:spPr>
        <p:txBody>
          <a:bodyPr lIns="91412" tIns="45705" rIns="91412" bIns="45705">
            <a:spAutoFit/>
          </a:bodyPr>
          <a:lstStyle/>
          <a:p>
            <a:pPr algn="ctr">
              <a:spcBef>
                <a:spcPct val="50000"/>
              </a:spcBef>
            </a:pPr>
            <a:r>
              <a:rPr lang="en-US" sz="1400">
                <a:solidFill>
                  <a:schemeClr val="bg1"/>
                </a:solidFill>
                <a:latin typeface="GE Inspira"/>
                <a:cs typeface="Times New Roman" pitchFamily="18" charset="0"/>
              </a:rPr>
              <a:t>Water Bath</a:t>
            </a:r>
          </a:p>
        </p:txBody>
      </p:sp>
      <p:sp>
        <p:nvSpPr>
          <p:cNvPr id="25605" name="Text Box 20"/>
          <p:cNvSpPr txBox="1">
            <a:spLocks noChangeArrowheads="1"/>
          </p:cNvSpPr>
          <p:nvPr/>
        </p:nvSpPr>
        <p:spPr bwMode="auto">
          <a:xfrm>
            <a:off x="6400800" y="4419600"/>
            <a:ext cx="1447800" cy="730250"/>
          </a:xfrm>
          <a:prstGeom prst="rect">
            <a:avLst/>
          </a:prstGeom>
          <a:noFill/>
          <a:ln w="22225">
            <a:noFill/>
            <a:miter lim="800000"/>
            <a:headEnd/>
            <a:tailEnd/>
          </a:ln>
        </p:spPr>
        <p:txBody>
          <a:bodyPr lIns="91412" tIns="45705" rIns="91412" bIns="45705">
            <a:spAutoFit/>
          </a:bodyPr>
          <a:lstStyle/>
          <a:p>
            <a:pPr algn="ctr">
              <a:spcBef>
                <a:spcPct val="50000"/>
              </a:spcBef>
            </a:pPr>
            <a:r>
              <a:rPr lang="en-US" sz="1400">
                <a:solidFill>
                  <a:schemeClr val="bg1"/>
                </a:solidFill>
                <a:latin typeface="GE Inspira"/>
                <a:cs typeface="Times New Roman" pitchFamily="18" charset="0"/>
              </a:rPr>
              <a:t>Focused Ultrasound Beam</a:t>
            </a:r>
          </a:p>
        </p:txBody>
      </p:sp>
      <p:sp>
        <p:nvSpPr>
          <p:cNvPr id="25606" name="Text Box 21"/>
          <p:cNvSpPr txBox="1">
            <a:spLocks noChangeArrowheads="1"/>
          </p:cNvSpPr>
          <p:nvPr/>
        </p:nvSpPr>
        <p:spPr bwMode="auto">
          <a:xfrm>
            <a:off x="4191000" y="4419600"/>
            <a:ext cx="971550" cy="304800"/>
          </a:xfrm>
          <a:prstGeom prst="rect">
            <a:avLst/>
          </a:prstGeom>
          <a:noFill/>
          <a:ln w="22225">
            <a:noFill/>
            <a:miter lim="800000"/>
            <a:headEnd/>
            <a:tailEnd/>
          </a:ln>
        </p:spPr>
        <p:txBody>
          <a:bodyPr lIns="91412" tIns="45705" rIns="91412" bIns="45705">
            <a:spAutoFit/>
          </a:bodyPr>
          <a:lstStyle/>
          <a:p>
            <a:pPr>
              <a:spcBef>
                <a:spcPct val="50000"/>
              </a:spcBef>
            </a:pPr>
            <a:r>
              <a:rPr lang="en-US" sz="1400">
                <a:solidFill>
                  <a:schemeClr val="bg1"/>
                </a:solidFill>
                <a:latin typeface="GE Inspira"/>
                <a:cs typeface="Times New Roman" pitchFamily="18" charset="0"/>
              </a:rPr>
              <a:t>Fibroid</a:t>
            </a:r>
          </a:p>
        </p:txBody>
      </p:sp>
      <p:sp>
        <p:nvSpPr>
          <p:cNvPr id="25607" name="Line 22"/>
          <p:cNvSpPr>
            <a:spLocks noChangeShapeType="1"/>
          </p:cNvSpPr>
          <p:nvPr/>
        </p:nvSpPr>
        <p:spPr bwMode="auto">
          <a:xfrm>
            <a:off x="5029200" y="4648200"/>
            <a:ext cx="565150" cy="0"/>
          </a:xfrm>
          <a:prstGeom prst="line">
            <a:avLst/>
          </a:prstGeom>
          <a:noFill/>
          <a:ln w="6350">
            <a:solidFill>
              <a:srgbClr val="FF0000"/>
            </a:solidFill>
            <a:round/>
            <a:headEnd/>
            <a:tailEnd/>
          </a:ln>
        </p:spPr>
        <p:txBody>
          <a:bodyPr lIns="91412" tIns="45705" rIns="91412" bIns="45705">
            <a:spAutoFit/>
          </a:bodyPr>
          <a:lstStyle/>
          <a:p>
            <a:endParaRPr lang="en-US"/>
          </a:p>
        </p:txBody>
      </p:sp>
      <p:sp>
        <p:nvSpPr>
          <p:cNvPr id="25608" name="Text Box 23"/>
          <p:cNvSpPr txBox="1">
            <a:spLocks noChangeArrowheads="1"/>
          </p:cNvSpPr>
          <p:nvPr/>
        </p:nvSpPr>
        <p:spPr bwMode="auto">
          <a:xfrm>
            <a:off x="5410200" y="6096000"/>
            <a:ext cx="1089025" cy="304800"/>
          </a:xfrm>
          <a:prstGeom prst="rect">
            <a:avLst/>
          </a:prstGeom>
          <a:noFill/>
          <a:ln w="22225">
            <a:noFill/>
            <a:miter lim="800000"/>
            <a:headEnd/>
            <a:tailEnd/>
          </a:ln>
        </p:spPr>
        <p:txBody>
          <a:bodyPr lIns="91412" tIns="45705" rIns="91412" bIns="45705">
            <a:spAutoFit/>
          </a:bodyPr>
          <a:lstStyle/>
          <a:p>
            <a:pPr algn="ctr">
              <a:spcBef>
                <a:spcPct val="50000"/>
              </a:spcBef>
            </a:pPr>
            <a:r>
              <a:rPr lang="en-US" sz="1400">
                <a:solidFill>
                  <a:schemeClr val="bg1"/>
                </a:solidFill>
                <a:latin typeface="GE Inspira"/>
                <a:cs typeface="Times New Roman" pitchFamily="18" charset="0"/>
              </a:rPr>
              <a:t>Transducer</a:t>
            </a:r>
          </a:p>
        </p:txBody>
      </p:sp>
      <p:sp>
        <p:nvSpPr>
          <p:cNvPr id="25609" name="Line 24"/>
          <p:cNvSpPr>
            <a:spLocks noChangeShapeType="1"/>
          </p:cNvSpPr>
          <p:nvPr/>
        </p:nvSpPr>
        <p:spPr bwMode="auto">
          <a:xfrm>
            <a:off x="6096000" y="4953000"/>
            <a:ext cx="563563" cy="0"/>
          </a:xfrm>
          <a:prstGeom prst="line">
            <a:avLst/>
          </a:prstGeom>
          <a:noFill/>
          <a:ln w="6350">
            <a:solidFill>
              <a:srgbClr val="FF0000"/>
            </a:solidFill>
            <a:round/>
            <a:headEnd/>
            <a:tailEnd/>
          </a:ln>
        </p:spPr>
        <p:txBody>
          <a:bodyPr lIns="91412" tIns="45705" rIns="91412" bIns="45705">
            <a:sp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143000"/>
          </a:xfrm>
        </p:spPr>
        <p:txBody>
          <a:bodyPr/>
          <a:lstStyle/>
          <a:p>
            <a:r>
              <a:rPr lang="en-US" sz="5400" dirty="0">
                <a:latin typeface="Verdana" pitchFamily="34" charset="0"/>
              </a:rPr>
              <a:t>Post-</a:t>
            </a:r>
            <a:r>
              <a:rPr lang="en-US" sz="5400" dirty="0" err="1">
                <a:latin typeface="Verdana" pitchFamily="34" charset="0"/>
              </a:rPr>
              <a:t>MRgFUS</a:t>
            </a:r>
            <a:r>
              <a:rPr lang="en-US" sz="5400" dirty="0">
                <a:latin typeface="Verdana" pitchFamily="34" charset="0"/>
              </a:rPr>
              <a:t> pregnancies</a:t>
            </a:r>
            <a:endParaRPr lang="en-US" dirty="0"/>
          </a:p>
        </p:txBody>
      </p:sp>
      <p:sp>
        <p:nvSpPr>
          <p:cNvPr id="4" name="Content Placeholder 3"/>
          <p:cNvSpPr>
            <a:spLocks noGrp="1"/>
          </p:cNvSpPr>
          <p:nvPr>
            <p:ph idx="1"/>
          </p:nvPr>
        </p:nvSpPr>
        <p:spPr>
          <a:xfrm>
            <a:off x="457200" y="1752600"/>
            <a:ext cx="8229600" cy="4389437"/>
          </a:xfrm>
        </p:spPr>
        <p:txBody>
          <a:bodyPr/>
          <a:lstStyle/>
          <a:p>
            <a:r>
              <a:rPr kumimoji="1" lang="en-US" sz="2800" dirty="0">
                <a:latin typeface="Verdana" pitchFamily="34" charset="0"/>
                <a:cs typeface="Arial" charset="0"/>
              </a:rPr>
              <a:t>The following risks were </a:t>
            </a:r>
            <a:r>
              <a:rPr kumimoji="1" lang="en-US" sz="2800" b="1" dirty="0">
                <a:latin typeface="Verdana" pitchFamily="34" charset="0"/>
                <a:cs typeface="Arial" charset="0"/>
              </a:rPr>
              <a:t>not</a:t>
            </a:r>
            <a:r>
              <a:rPr kumimoji="1" lang="en-US" sz="2800" dirty="0">
                <a:latin typeface="Verdana" pitchFamily="34" charset="0"/>
                <a:cs typeface="Arial" charset="0"/>
              </a:rPr>
              <a:t> seen in any of the cases:</a:t>
            </a:r>
          </a:p>
          <a:p>
            <a:endParaRPr lang="en-US" dirty="0" smtClean="0"/>
          </a:p>
          <a:p>
            <a:endParaRPr lang="en-US" dirty="0"/>
          </a:p>
        </p:txBody>
      </p:sp>
      <p:sp>
        <p:nvSpPr>
          <p:cNvPr id="3" name="Rectangle 2"/>
          <p:cNvSpPr/>
          <p:nvPr/>
        </p:nvSpPr>
        <p:spPr>
          <a:xfrm>
            <a:off x="2209800" y="3048000"/>
            <a:ext cx="4572000" cy="3323987"/>
          </a:xfrm>
          <a:prstGeom prst="rect">
            <a:avLst/>
          </a:prstGeom>
        </p:spPr>
        <p:txBody>
          <a:bodyPr>
            <a:spAutoFit/>
          </a:bodyPr>
          <a:lstStyle/>
          <a:p>
            <a:pPr marL="288925" indent="-288925">
              <a:spcBef>
                <a:spcPct val="50000"/>
              </a:spcBef>
              <a:buFontTx/>
              <a:buChar char="•"/>
            </a:pPr>
            <a:r>
              <a:rPr kumimoji="1" lang="en-US" sz="2800" dirty="0">
                <a:latin typeface="Verdana" pitchFamily="34" charset="0"/>
                <a:cs typeface="Arial" charset="0"/>
              </a:rPr>
              <a:t>Uterine rupture</a:t>
            </a:r>
          </a:p>
          <a:p>
            <a:pPr marL="288925" indent="-288925">
              <a:spcBef>
                <a:spcPct val="50000"/>
              </a:spcBef>
              <a:buFontTx/>
              <a:buChar char="•"/>
            </a:pPr>
            <a:r>
              <a:rPr kumimoji="1" lang="en-US" sz="2800" dirty="0">
                <a:latin typeface="Verdana" pitchFamily="34" charset="0"/>
                <a:cs typeface="Arial" charset="0"/>
              </a:rPr>
              <a:t>Preterm labor</a:t>
            </a:r>
          </a:p>
          <a:p>
            <a:pPr marL="288925" indent="-288925">
              <a:spcBef>
                <a:spcPct val="50000"/>
              </a:spcBef>
              <a:buFontTx/>
              <a:buChar char="•"/>
            </a:pPr>
            <a:r>
              <a:rPr kumimoji="1" lang="en-US" sz="2800" dirty="0">
                <a:latin typeface="Verdana" pitchFamily="34" charset="0"/>
                <a:cs typeface="Arial" charset="0"/>
              </a:rPr>
              <a:t>Placental abruption</a:t>
            </a:r>
          </a:p>
          <a:p>
            <a:pPr marL="288925" indent="-288925">
              <a:spcBef>
                <a:spcPct val="50000"/>
              </a:spcBef>
              <a:buFontTx/>
              <a:buChar char="•"/>
            </a:pPr>
            <a:r>
              <a:rPr kumimoji="1" lang="en-US" sz="2800" dirty="0">
                <a:latin typeface="Verdana" pitchFamily="34" charset="0"/>
                <a:cs typeface="Arial" charset="0"/>
              </a:rPr>
              <a:t>Abnormal placentation leading to fetal growth restriction</a:t>
            </a:r>
          </a:p>
        </p:txBody>
      </p:sp>
    </p:spTree>
    <p:extLst>
      <p:ext uri="{BB962C8B-B14F-4D97-AF65-F5344CB8AC3E}">
        <p14:creationId xmlns:p14="http://schemas.microsoft.com/office/powerpoint/2010/main" val="578217030"/>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8229600" cy="1143000"/>
          </a:xfrm>
        </p:spPr>
        <p:txBody>
          <a:bodyPr/>
          <a:lstStyle/>
          <a:p>
            <a:r>
              <a:rPr lang="en-US" sz="6600" dirty="0" smtClean="0"/>
              <a:t>RELIEF Registry</a:t>
            </a:r>
            <a:endParaRPr lang="en-US" sz="6600" dirty="0"/>
          </a:p>
        </p:txBody>
      </p:sp>
      <p:sp>
        <p:nvSpPr>
          <p:cNvPr id="3" name="Content Placeholder 2"/>
          <p:cNvSpPr>
            <a:spLocks noGrp="1"/>
          </p:cNvSpPr>
          <p:nvPr>
            <p:ph idx="1"/>
          </p:nvPr>
        </p:nvSpPr>
        <p:spPr>
          <a:xfrm>
            <a:off x="457200" y="1905000"/>
            <a:ext cx="8229600" cy="4389437"/>
          </a:xfrm>
        </p:spPr>
        <p:txBody>
          <a:bodyPr/>
          <a:lstStyle/>
          <a:p>
            <a:r>
              <a:rPr lang="en-US" dirty="0" err="1" smtClean="0"/>
              <a:t>REgistry</a:t>
            </a:r>
            <a:r>
              <a:rPr lang="en-US" dirty="0" smtClean="0"/>
              <a:t> for Leiomyoma, International Efficacy of Focused US</a:t>
            </a:r>
          </a:p>
          <a:p>
            <a:r>
              <a:rPr lang="en-US" dirty="0" smtClean="0"/>
              <a:t>Collaboration of the Focused Ultrasound Foundation with support from </a:t>
            </a:r>
            <a:r>
              <a:rPr lang="en-US" dirty="0" err="1" smtClean="0"/>
              <a:t>InSightec</a:t>
            </a:r>
            <a:r>
              <a:rPr lang="en-US" dirty="0" smtClean="0"/>
              <a:t> and Philips</a:t>
            </a:r>
          </a:p>
          <a:p>
            <a:r>
              <a:rPr lang="en-US" dirty="0" smtClean="0"/>
              <a:t>Baseline and f/u data up to 3 years for 1000 patients</a:t>
            </a:r>
          </a:p>
          <a:p>
            <a:r>
              <a:rPr lang="en-US" dirty="0" smtClean="0"/>
              <a:t>20 sites worldwide including Ohio Health</a:t>
            </a:r>
          </a:p>
          <a:p>
            <a:r>
              <a:rPr lang="en-US" dirty="0" smtClean="0"/>
              <a:t>Data endpoints include safety, patient satisfaction, need of alternative therapy, and clinical improvement as measured </a:t>
            </a:r>
            <a:r>
              <a:rPr lang="en-US" dirty="0"/>
              <a:t>by the symptom severity score (SSS) of the Uterine Fibroid Quality-of-Life Instrument </a:t>
            </a:r>
          </a:p>
        </p:txBody>
      </p:sp>
    </p:spTree>
    <p:extLst>
      <p:ext uri="{BB962C8B-B14F-4D97-AF65-F5344CB8AC3E}">
        <p14:creationId xmlns:p14="http://schemas.microsoft.com/office/powerpoint/2010/main" val="1720050406"/>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63" name="Object 3"/>
          <p:cNvGraphicFramePr>
            <a:graphicFrameLocks noChangeAspect="1"/>
          </p:cNvGraphicFramePr>
          <p:nvPr/>
        </p:nvGraphicFramePr>
        <p:xfrm>
          <a:off x="685800" y="2362200"/>
          <a:ext cx="8458200" cy="4648200"/>
        </p:xfrm>
        <a:graphic>
          <a:graphicData uri="http://schemas.openxmlformats.org/presentationml/2006/ole">
            <mc:AlternateContent xmlns:mc="http://schemas.openxmlformats.org/markup-compatibility/2006">
              <mc:Choice xmlns:v="urn:schemas-microsoft-com:vml" Requires="v">
                <p:oleObj spid="_x0000_s194619" name="Chart" r:id="rId4" imgW="11801531" imgH="6610340" progId="MSGraph.Chart.8">
                  <p:embed/>
                </p:oleObj>
              </mc:Choice>
              <mc:Fallback>
                <p:oleObj name="Chart" r:id="rId4" imgW="11801531" imgH="6610340" progId="MSGraph.Chart.8">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t="15277"/>
                      <a:stretch>
                        <a:fillRect/>
                      </a:stretch>
                    </p:blipFill>
                    <p:spPr bwMode="auto">
                      <a:xfrm>
                        <a:off x="685800" y="2362200"/>
                        <a:ext cx="845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64" name="Rectangle 82"/>
          <p:cNvSpPr>
            <a:spLocks/>
          </p:cNvSpPr>
          <p:nvPr/>
        </p:nvSpPr>
        <p:spPr bwMode="auto">
          <a:xfrm>
            <a:off x="533400" y="152400"/>
            <a:ext cx="9029700" cy="596900"/>
          </a:xfrm>
          <a:prstGeom prst="rect">
            <a:avLst/>
          </a:prstGeom>
          <a:noFill/>
          <a:ln w="9525">
            <a:noFill/>
            <a:miter lim="800000"/>
            <a:headEnd/>
            <a:tailEnd/>
          </a:ln>
        </p:spPr>
        <p:txBody>
          <a:bodyPr lIns="0" tIns="0" rIns="0" bIns="0"/>
          <a:lstStyle/>
          <a:p>
            <a:pPr>
              <a:lnSpc>
                <a:spcPct val="90000"/>
              </a:lnSpc>
            </a:pPr>
            <a:r>
              <a:rPr lang="en-US" sz="4000" b="1">
                <a:latin typeface="Calibri" pitchFamily="34" charset="0"/>
                <a:ea typeface="ヒラギノ角ゴ ProN W6"/>
                <a:cs typeface="ヒラギノ角ゴ ProN W6"/>
                <a:sym typeface="Lucida Grande"/>
              </a:rPr>
              <a:t>Growth in Related Procedural Volume</a:t>
            </a:r>
          </a:p>
        </p:txBody>
      </p:sp>
      <p:sp>
        <p:nvSpPr>
          <p:cNvPr id="194565" name="Rectangle 83"/>
          <p:cNvSpPr>
            <a:spLocks/>
          </p:cNvSpPr>
          <p:nvPr/>
        </p:nvSpPr>
        <p:spPr bwMode="auto">
          <a:xfrm>
            <a:off x="152400" y="914400"/>
            <a:ext cx="8661400" cy="1206500"/>
          </a:xfrm>
          <a:prstGeom prst="rect">
            <a:avLst/>
          </a:prstGeom>
          <a:noFill/>
          <a:ln w="9525">
            <a:noFill/>
            <a:miter lim="800000"/>
            <a:headEnd/>
            <a:tailEnd/>
          </a:ln>
        </p:spPr>
        <p:txBody>
          <a:bodyPr lIns="0" tIns="0" rIns="0" bIns="0"/>
          <a:lstStyle/>
          <a:p>
            <a:pPr marL="288925" indent="-288925">
              <a:buSzPct val="100000"/>
              <a:buFont typeface="Thonburi"/>
              <a:buChar char="๏"/>
            </a:pPr>
            <a:r>
              <a:rPr lang="en-US" sz="2000">
                <a:latin typeface="GE Inspira Medium"/>
                <a:ea typeface="ヒラギノ角ゴ ProN W6"/>
                <a:cs typeface="ヒラギノ角ゴ ProN W6"/>
                <a:sym typeface="GE Inspira Medium"/>
              </a:rPr>
              <a:t>Itabashi Chuo Medical Center in Tokyo, Japan reported an increase in patients treated for fibroids by 550% in one year</a:t>
            </a:r>
          </a:p>
          <a:p>
            <a:pPr marL="288925" indent="-288925">
              <a:buSzPct val="100000"/>
              <a:buFont typeface="Thonburi"/>
              <a:buChar char="๏"/>
            </a:pPr>
            <a:r>
              <a:rPr lang="en-US" sz="2000">
                <a:latin typeface="GE Inspira Medium"/>
                <a:ea typeface="ヒラギノ角ゴ ProN W6"/>
                <a:cs typeface="ヒラギノ角ゴ ProN W6"/>
                <a:sym typeface="GE Inspira Medium"/>
              </a:rPr>
              <a:t>Patients not eligible for MRgFUS were referred to alternative treatments</a:t>
            </a:r>
          </a:p>
          <a:p>
            <a:pPr marL="288925" indent="-288925">
              <a:buSzPct val="100000"/>
              <a:buFont typeface="Thonburi"/>
              <a:buChar char="๏"/>
            </a:pPr>
            <a:r>
              <a:rPr lang="en-US" sz="2000">
                <a:latin typeface="GE Inspira Medium"/>
                <a:ea typeface="ヒラギノ角ゴ ProN W6"/>
                <a:cs typeface="ヒラギノ角ゴ ProN W6"/>
                <a:sym typeface="GE Inspira Medium"/>
              </a:rPr>
              <a:t>MRgFUS positive impact on other uterine fibroid treatment methods has been realized at other sites</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228600" y="76200"/>
            <a:ext cx="8915400" cy="1143000"/>
          </a:xfrm>
        </p:spPr>
        <p:txBody>
          <a:bodyPr/>
          <a:lstStyle/>
          <a:p>
            <a:r>
              <a:rPr lang="en-US" sz="6000" dirty="0" err="1" smtClean="0"/>
              <a:t>MRgFUS</a:t>
            </a:r>
            <a:r>
              <a:rPr lang="en-US" sz="6000" dirty="0" smtClean="0"/>
              <a:t> Future Applications</a:t>
            </a:r>
          </a:p>
        </p:txBody>
      </p:sp>
      <p:sp>
        <p:nvSpPr>
          <p:cNvPr id="200706" name="Content Placeholder 2"/>
          <p:cNvSpPr>
            <a:spLocks noGrp="1"/>
          </p:cNvSpPr>
          <p:nvPr>
            <p:ph idx="1"/>
          </p:nvPr>
        </p:nvSpPr>
        <p:spPr>
          <a:xfrm>
            <a:off x="609600" y="1524000"/>
            <a:ext cx="8229600" cy="4389438"/>
          </a:xfrm>
        </p:spPr>
        <p:txBody>
          <a:bodyPr/>
          <a:lstStyle/>
          <a:p>
            <a:r>
              <a:rPr lang="en-US" sz="3200" dirty="0" smtClean="0"/>
              <a:t>Palliative </a:t>
            </a:r>
            <a:r>
              <a:rPr lang="en-US" sz="3200" dirty="0" err="1" smtClean="0"/>
              <a:t>Tx</a:t>
            </a:r>
            <a:r>
              <a:rPr lang="en-US" sz="3200" dirty="0" smtClean="0"/>
              <a:t> osseous metastases:  		FDA approved 10/2012</a:t>
            </a:r>
          </a:p>
          <a:p>
            <a:r>
              <a:rPr lang="en-US" sz="3200" dirty="0" smtClean="0"/>
              <a:t>Essential tremors</a:t>
            </a:r>
          </a:p>
          <a:p>
            <a:r>
              <a:rPr lang="en-US" sz="3200" dirty="0" smtClean="0"/>
              <a:t>Prostate:  </a:t>
            </a:r>
            <a:r>
              <a:rPr lang="en-US" sz="3200" dirty="0" err="1" smtClean="0"/>
              <a:t>Ca</a:t>
            </a:r>
            <a:r>
              <a:rPr lang="en-US" sz="3200" dirty="0" smtClean="0"/>
              <a:t> or BPH</a:t>
            </a:r>
          </a:p>
          <a:p>
            <a:r>
              <a:rPr lang="en-US" sz="3200" dirty="0" smtClean="0"/>
              <a:t>Breast </a:t>
            </a:r>
            <a:r>
              <a:rPr lang="en-US" sz="3200" dirty="0" err="1" smtClean="0"/>
              <a:t>Ca</a:t>
            </a:r>
            <a:endParaRPr lang="en-US" sz="3200" dirty="0" smtClean="0"/>
          </a:p>
          <a:p>
            <a:r>
              <a:rPr lang="en-US" sz="3200" dirty="0" smtClean="0"/>
              <a:t>Brain tumors</a:t>
            </a:r>
          </a:p>
          <a:p>
            <a:r>
              <a:rPr lang="en-US" sz="3200" dirty="0" smtClean="0"/>
              <a:t>Clot </a:t>
            </a:r>
            <a:r>
              <a:rPr lang="en-US" sz="3200" dirty="0" err="1" smtClean="0"/>
              <a:t>lysis</a:t>
            </a:r>
            <a:endParaRPr lang="en-US" sz="3200" dirty="0" smtClean="0"/>
          </a:p>
          <a:p>
            <a:r>
              <a:rPr lang="en-US" sz="3200" dirty="0" smtClean="0"/>
              <a:t>Targeted drug delivery:  </a:t>
            </a:r>
            <a:r>
              <a:rPr lang="en-US" sz="3200" dirty="0" err="1" smtClean="0"/>
              <a:t>Microbubbles</a:t>
            </a:r>
            <a:r>
              <a:rPr lang="en-US" sz="3200" dirty="0" smtClean="0"/>
              <a:t>, nanoparticles</a:t>
            </a:r>
          </a:p>
          <a:p>
            <a:endParaRPr lang="en-US" dirty="0" smtClean="0"/>
          </a:p>
        </p:txBody>
      </p:sp>
    </p:spTree>
    <p:extLst>
      <p:ext uri="{BB962C8B-B14F-4D97-AF65-F5344CB8AC3E}">
        <p14:creationId xmlns:p14="http://schemas.microsoft.com/office/powerpoint/2010/main" val="3283613373"/>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8229600" cy="1143000"/>
          </a:xfrm>
        </p:spPr>
        <p:txBody>
          <a:bodyPr/>
          <a:lstStyle/>
          <a:p>
            <a:r>
              <a:rPr lang="en-US" sz="5400" dirty="0"/>
              <a:t>Palliative </a:t>
            </a:r>
            <a:r>
              <a:rPr lang="en-US" sz="5400" dirty="0" err="1"/>
              <a:t>Tx</a:t>
            </a:r>
            <a:r>
              <a:rPr lang="en-US" sz="5400" dirty="0"/>
              <a:t> </a:t>
            </a:r>
            <a:r>
              <a:rPr lang="en-US" sz="5400" dirty="0" smtClean="0"/>
              <a:t>Osseous Mets</a:t>
            </a:r>
            <a:endParaRPr lang="en-US" dirty="0"/>
          </a:p>
        </p:txBody>
      </p:sp>
      <p:sp>
        <p:nvSpPr>
          <p:cNvPr id="3" name="Content Placeholder 2"/>
          <p:cNvSpPr>
            <a:spLocks noGrp="1"/>
          </p:cNvSpPr>
          <p:nvPr>
            <p:ph idx="1"/>
          </p:nvPr>
        </p:nvSpPr>
        <p:spPr>
          <a:xfrm>
            <a:off x="533400" y="1447800"/>
            <a:ext cx="8229600" cy="4389437"/>
          </a:xfrm>
        </p:spPr>
        <p:txBody>
          <a:bodyPr/>
          <a:lstStyle/>
          <a:p>
            <a:pPr marL="233363" indent="-233363">
              <a:lnSpc>
                <a:spcPct val="150000"/>
              </a:lnSpc>
              <a:buFontTx/>
              <a:buChar char="•"/>
            </a:pPr>
            <a:r>
              <a:rPr lang="en-US" sz="2400" dirty="0"/>
              <a:t>Indications:</a:t>
            </a:r>
          </a:p>
          <a:p>
            <a:pPr marL="635000" lvl="1" indent="-177800">
              <a:lnSpc>
                <a:spcPct val="100000"/>
              </a:lnSpc>
              <a:buFont typeface="Arial" pitchFamily="34" charset="0"/>
              <a:buChar char="•"/>
            </a:pPr>
            <a:r>
              <a:rPr lang="en-US" dirty="0"/>
              <a:t>EBRT failure (~35% of patients fail)</a:t>
            </a:r>
          </a:p>
          <a:p>
            <a:pPr marL="635000" lvl="1" indent="-177800">
              <a:lnSpc>
                <a:spcPct val="100000"/>
              </a:lnSpc>
              <a:buFont typeface="Arial" pitchFamily="34" charset="0"/>
              <a:buChar char="•"/>
            </a:pPr>
            <a:r>
              <a:rPr lang="en-US" dirty="0"/>
              <a:t>EBRT </a:t>
            </a:r>
            <a:r>
              <a:rPr lang="en-US" dirty="0" smtClean="0"/>
              <a:t>contraindicated or refused</a:t>
            </a:r>
            <a:endParaRPr lang="en-US" dirty="0"/>
          </a:p>
          <a:p>
            <a:pPr marL="233363" indent="-233363">
              <a:lnSpc>
                <a:spcPct val="150000"/>
              </a:lnSpc>
              <a:buFontTx/>
              <a:buChar char="•"/>
            </a:pPr>
            <a:r>
              <a:rPr lang="en-US" sz="2400" dirty="0"/>
              <a:t>Single session treatment</a:t>
            </a:r>
          </a:p>
          <a:p>
            <a:pPr marL="233363" indent="-233363">
              <a:lnSpc>
                <a:spcPct val="150000"/>
              </a:lnSpc>
              <a:buFontTx/>
              <a:buChar char="•"/>
            </a:pPr>
            <a:r>
              <a:rPr lang="en-US" sz="2400" dirty="0"/>
              <a:t>Results in few days</a:t>
            </a:r>
          </a:p>
          <a:p>
            <a:pPr marL="233363" indent="-233363">
              <a:lnSpc>
                <a:spcPct val="150000"/>
              </a:lnSpc>
              <a:buFontTx/>
              <a:buChar char="•"/>
            </a:pPr>
            <a:r>
              <a:rPr lang="en-US" sz="2400" dirty="0"/>
              <a:t>Improvement of quality of life</a:t>
            </a:r>
          </a:p>
          <a:p>
            <a:pPr marL="233363" indent="-233363">
              <a:lnSpc>
                <a:spcPct val="150000"/>
              </a:lnSpc>
              <a:buFontTx/>
              <a:buChar char="•"/>
            </a:pPr>
            <a:r>
              <a:rPr lang="en-US" sz="2400" dirty="0"/>
              <a:t>Excellent safety profile</a:t>
            </a:r>
          </a:p>
          <a:p>
            <a:pPr marL="635000" lvl="1" indent="-177800">
              <a:lnSpc>
                <a:spcPct val="100000"/>
              </a:lnSpc>
              <a:buFont typeface="Arial" pitchFamily="34" charset="0"/>
              <a:buChar char="•"/>
            </a:pPr>
            <a:r>
              <a:rPr lang="en-US" dirty="0"/>
              <a:t>Minimal risk for skin </a:t>
            </a:r>
            <a:r>
              <a:rPr lang="en-US" dirty="0" smtClean="0"/>
              <a:t>injuries or fracture</a:t>
            </a:r>
            <a:endParaRPr lang="en-US" dirty="0"/>
          </a:p>
          <a:p>
            <a:pPr marL="233363" indent="-233363">
              <a:lnSpc>
                <a:spcPct val="150000"/>
              </a:lnSpc>
              <a:buFontTx/>
              <a:buChar char="•"/>
            </a:pPr>
            <a:r>
              <a:rPr lang="en-US" sz="2400" dirty="0"/>
              <a:t>Doesn</a:t>
            </a:r>
            <a:r>
              <a:rPr lang="en-US" altLang="en-US" sz="2400" dirty="0"/>
              <a:t>’</a:t>
            </a:r>
            <a:r>
              <a:rPr lang="en-US" sz="2400" dirty="0"/>
              <a:t>t exclude future treatments </a:t>
            </a:r>
          </a:p>
        </p:txBody>
      </p:sp>
    </p:spTree>
    <p:extLst>
      <p:ext uri="{BB962C8B-B14F-4D97-AF65-F5344CB8AC3E}">
        <p14:creationId xmlns:p14="http://schemas.microsoft.com/office/powerpoint/2010/main" val="3781938118"/>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err="1" smtClean="0"/>
              <a:t>MRgFUS</a:t>
            </a:r>
            <a:r>
              <a:rPr lang="en-US" dirty="0" smtClean="0"/>
              <a:t> Fibroid </a:t>
            </a:r>
            <a:r>
              <a:rPr lang="en-US" dirty="0" err="1" smtClean="0"/>
              <a:t>Tx</a:t>
            </a:r>
            <a:r>
              <a:rPr lang="en-US" dirty="0" smtClean="0"/>
              <a:t> Summary</a:t>
            </a:r>
            <a:endParaRPr lang="en-US" dirty="0"/>
          </a:p>
        </p:txBody>
      </p:sp>
      <p:sp>
        <p:nvSpPr>
          <p:cNvPr id="3" name="Content Placeholder 2"/>
          <p:cNvSpPr>
            <a:spLocks noGrp="1"/>
          </p:cNvSpPr>
          <p:nvPr>
            <p:ph idx="1"/>
          </p:nvPr>
        </p:nvSpPr>
        <p:spPr/>
        <p:txBody>
          <a:bodyPr/>
          <a:lstStyle/>
          <a:p>
            <a:r>
              <a:rPr lang="en-US" sz="4000" dirty="0" smtClean="0"/>
              <a:t>Efficacy similar to UAE and myomectomy</a:t>
            </a:r>
          </a:p>
          <a:p>
            <a:r>
              <a:rPr lang="en-US" sz="4000" dirty="0" smtClean="0"/>
              <a:t>Similar cost to UAE, cheaper than myomectomy and hysterectomy</a:t>
            </a:r>
          </a:p>
          <a:p>
            <a:r>
              <a:rPr lang="en-US" sz="4000" dirty="0" smtClean="0"/>
              <a:t>Much better safety profile</a:t>
            </a:r>
          </a:p>
          <a:p>
            <a:r>
              <a:rPr lang="en-US" sz="4000" dirty="0" smtClean="0"/>
              <a:t>Nearly non invasive</a:t>
            </a:r>
          </a:p>
          <a:p>
            <a:endParaRPr lang="en-US" dirty="0"/>
          </a:p>
        </p:txBody>
      </p:sp>
    </p:spTree>
    <p:extLst>
      <p:ext uri="{BB962C8B-B14F-4D97-AF65-F5344CB8AC3E}">
        <p14:creationId xmlns:p14="http://schemas.microsoft.com/office/powerpoint/2010/main" val="469649936"/>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642" name="Object 6"/>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86" name="Photo Editor Photo" r:id="rId4" imgW="15238095" imgH="11428571" progId="">
                  <p:embed/>
                </p:oleObj>
              </mc:Choice>
              <mc:Fallback>
                <p:oleObj name="Photo Editor Photo" r:id="rId4" imgW="15238095" imgH="11428571"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40642"/>
                                        </p:tgtEl>
                                        <p:attrNameLst>
                                          <p:attrName>style.visibility</p:attrName>
                                        </p:attrNameLst>
                                      </p:cBhvr>
                                      <p:to>
                                        <p:strVal val="visible"/>
                                      </p:to>
                                    </p:set>
                                    <p:animEffect transition="in" filter="checkerboard(across)">
                                      <p:cBhvr>
                                        <p:cTn id="7" dur="500"/>
                                        <p:tgtEl>
                                          <p:spTgt spid="240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AutoShape 4" descr="get-attachment"/>
          <p:cNvSpPr>
            <a:spLocks noChangeAspect="1" noChangeArrowheads="1"/>
          </p:cNvSpPr>
          <p:nvPr/>
        </p:nvSpPr>
        <p:spPr bwMode="auto">
          <a:xfrm>
            <a:off x="1371600" y="3124200"/>
            <a:ext cx="7096125" cy="5324475"/>
          </a:xfrm>
          <a:prstGeom prst="rect">
            <a:avLst/>
          </a:prstGeom>
          <a:noFill/>
        </p:spPr>
        <p:txBody>
          <a:bodyPr/>
          <a:lstStyle/>
          <a:p>
            <a:endParaRPr lang="en-US"/>
          </a:p>
        </p:txBody>
      </p:sp>
      <p:sp>
        <p:nvSpPr>
          <p:cNvPr id="244742" name="AutoShape 6" descr="get-attachment"/>
          <p:cNvSpPr>
            <a:spLocks noChangeAspect="1" noChangeArrowheads="1"/>
          </p:cNvSpPr>
          <p:nvPr/>
        </p:nvSpPr>
        <p:spPr bwMode="auto">
          <a:xfrm>
            <a:off x="155575" y="46038"/>
            <a:ext cx="31089600" cy="23317200"/>
          </a:xfrm>
          <a:prstGeom prst="rect">
            <a:avLst/>
          </a:prstGeom>
          <a:noFill/>
        </p:spPr>
        <p:txBody>
          <a:bodyPr/>
          <a:lstStyle/>
          <a:p>
            <a:endParaRPr lang="en-US"/>
          </a:p>
        </p:txBody>
      </p:sp>
      <p:sp>
        <p:nvSpPr>
          <p:cNvPr id="244744" name="AutoShape 8" descr="get-attachment"/>
          <p:cNvSpPr>
            <a:spLocks noChangeAspect="1" noChangeArrowheads="1"/>
          </p:cNvSpPr>
          <p:nvPr/>
        </p:nvSpPr>
        <p:spPr bwMode="auto">
          <a:xfrm>
            <a:off x="1023938" y="766763"/>
            <a:ext cx="7096125" cy="5324475"/>
          </a:xfrm>
          <a:prstGeom prst="rect">
            <a:avLst/>
          </a:prstGeom>
          <a:noFill/>
        </p:spPr>
        <p:txBody>
          <a:bodyPr/>
          <a:lstStyle/>
          <a:p>
            <a:endParaRPr lang="en-US"/>
          </a:p>
        </p:txBody>
      </p:sp>
      <p:pic>
        <p:nvPicPr>
          <p:cNvPr id="19558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1144278" y="379721"/>
            <a:ext cx="6858000" cy="609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p:cNvSpPr txBox="1">
            <a:spLocks noChangeArrowheads="1"/>
          </p:cNvSpPr>
          <p:nvPr/>
        </p:nvSpPr>
        <p:spPr bwMode="auto">
          <a:xfrm>
            <a:off x="5486400" y="304800"/>
            <a:ext cx="3657600" cy="3124200"/>
          </a:xfrm>
          <a:prstGeom prst="rect">
            <a:avLst/>
          </a:prstGeom>
          <a:noFill/>
          <a:ln w="22225">
            <a:noFill/>
            <a:miter lim="800000"/>
            <a:headEnd/>
            <a:tailEnd/>
          </a:ln>
        </p:spPr>
        <p:txBody>
          <a:bodyPr lIns="0" tIns="45716" rIns="0" bIns="45716"/>
          <a:lstStyle/>
          <a:p>
            <a:r>
              <a:rPr lang="en-US" sz="3600">
                <a:solidFill>
                  <a:schemeClr val="tx2"/>
                </a:solidFill>
                <a:cs typeface="Arial" charset="0"/>
              </a:rPr>
              <a:t>Spots or “sonications” range in shape and size to accommodate treatment plan.</a:t>
            </a:r>
          </a:p>
        </p:txBody>
      </p:sp>
      <p:sp>
        <p:nvSpPr>
          <p:cNvPr id="27650" name="Text Box 5"/>
          <p:cNvSpPr txBox="1">
            <a:spLocks noChangeArrowheads="1"/>
          </p:cNvSpPr>
          <p:nvPr/>
        </p:nvSpPr>
        <p:spPr bwMode="auto">
          <a:xfrm>
            <a:off x="5410200" y="3810000"/>
            <a:ext cx="3276600" cy="2862263"/>
          </a:xfrm>
          <a:prstGeom prst="rect">
            <a:avLst/>
          </a:prstGeom>
          <a:noFill/>
          <a:ln w="9525">
            <a:noFill/>
            <a:miter lim="800000"/>
            <a:headEnd/>
            <a:tailEnd/>
          </a:ln>
        </p:spPr>
        <p:txBody>
          <a:bodyPr lIns="91433" tIns="45716" rIns="91433" bIns="45716">
            <a:spAutoFit/>
          </a:bodyPr>
          <a:lstStyle/>
          <a:p>
            <a:pPr eaLnBrk="0" hangingPunct="0">
              <a:spcBef>
                <a:spcPct val="50000"/>
              </a:spcBef>
            </a:pPr>
            <a:r>
              <a:rPr lang="en-US" sz="3600">
                <a:solidFill>
                  <a:schemeClr val="tx2"/>
                </a:solidFill>
                <a:cs typeface="Arial" charset="0"/>
              </a:rPr>
              <a:t>Multiple sonications are needed to ablate the entire fibroid.</a:t>
            </a:r>
          </a:p>
        </p:txBody>
      </p:sp>
      <p:pic>
        <p:nvPicPr>
          <p:cNvPr id="27651" name="Picture 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962400"/>
            <a:ext cx="4800600" cy="2895600"/>
          </a:xfrm>
          <a:prstGeom prst="rect">
            <a:avLst/>
          </a:prstGeom>
          <a:noFill/>
          <a:ln w="9525">
            <a:noFill/>
            <a:miter lim="800000"/>
            <a:headEnd/>
            <a:tailEnd/>
          </a:ln>
        </p:spPr>
      </p:pic>
      <p:grpSp>
        <p:nvGrpSpPr>
          <p:cNvPr id="27652" name="Group 30"/>
          <p:cNvGrpSpPr>
            <a:grpSpLocks/>
          </p:cNvGrpSpPr>
          <p:nvPr/>
        </p:nvGrpSpPr>
        <p:grpSpPr bwMode="auto">
          <a:xfrm>
            <a:off x="1828800" y="228600"/>
            <a:ext cx="2357438" cy="708025"/>
            <a:chOff x="1020" y="2966"/>
            <a:chExt cx="1485" cy="446"/>
          </a:xfrm>
        </p:grpSpPr>
        <p:sp>
          <p:nvSpPr>
            <p:cNvPr id="27661" name="AutoShape 12"/>
            <p:cNvSpPr>
              <a:spLocks noChangeArrowheads="1"/>
            </p:cNvSpPr>
            <p:nvPr/>
          </p:nvSpPr>
          <p:spPr bwMode="auto">
            <a:xfrm>
              <a:off x="2437" y="3067"/>
              <a:ext cx="45" cy="46"/>
            </a:xfrm>
            <a:prstGeom prst="can">
              <a:avLst>
                <a:gd name="adj" fmla="val 25556"/>
              </a:avLst>
            </a:prstGeom>
            <a:solidFill>
              <a:srgbClr val="FF0000"/>
            </a:solidFill>
            <a:ln w="9525">
              <a:solidFill>
                <a:schemeClr val="bg1"/>
              </a:solidFill>
              <a:round/>
              <a:headEnd/>
              <a:tailEnd/>
            </a:ln>
          </p:spPr>
          <p:txBody>
            <a:bodyPr wrap="none" anchor="ctr"/>
            <a:lstStyle/>
            <a:p>
              <a:endParaRPr lang="en-US">
                <a:latin typeface="Constantia" pitchFamily="18" charset="0"/>
              </a:endParaRPr>
            </a:p>
          </p:txBody>
        </p:sp>
        <p:sp>
          <p:nvSpPr>
            <p:cNvPr id="27662" name="AutoShape 13"/>
            <p:cNvSpPr>
              <a:spLocks noChangeArrowheads="1"/>
            </p:cNvSpPr>
            <p:nvPr/>
          </p:nvSpPr>
          <p:spPr bwMode="auto">
            <a:xfrm>
              <a:off x="2426" y="3162"/>
              <a:ext cx="67" cy="77"/>
            </a:xfrm>
            <a:prstGeom prst="can">
              <a:avLst>
                <a:gd name="adj" fmla="val 28731"/>
              </a:avLst>
            </a:prstGeom>
            <a:solidFill>
              <a:srgbClr val="FF0000"/>
            </a:solidFill>
            <a:ln w="9525">
              <a:solidFill>
                <a:schemeClr val="bg1"/>
              </a:solidFill>
              <a:round/>
              <a:headEnd/>
              <a:tailEnd/>
            </a:ln>
          </p:spPr>
          <p:txBody>
            <a:bodyPr wrap="none" anchor="ctr"/>
            <a:lstStyle/>
            <a:p>
              <a:endParaRPr lang="en-US">
                <a:latin typeface="Constantia" pitchFamily="18" charset="0"/>
              </a:endParaRPr>
            </a:p>
          </p:txBody>
        </p:sp>
        <p:sp>
          <p:nvSpPr>
            <p:cNvPr id="27663" name="AutoShape 14"/>
            <p:cNvSpPr>
              <a:spLocks noChangeArrowheads="1"/>
            </p:cNvSpPr>
            <p:nvPr/>
          </p:nvSpPr>
          <p:spPr bwMode="auto">
            <a:xfrm>
              <a:off x="2414" y="3282"/>
              <a:ext cx="91" cy="129"/>
            </a:xfrm>
            <a:prstGeom prst="can">
              <a:avLst>
                <a:gd name="adj" fmla="val 35440"/>
              </a:avLst>
            </a:prstGeom>
            <a:solidFill>
              <a:srgbClr val="FF0000"/>
            </a:solidFill>
            <a:ln w="9525">
              <a:solidFill>
                <a:schemeClr val="bg1"/>
              </a:solidFill>
              <a:round/>
              <a:headEnd/>
              <a:tailEnd/>
            </a:ln>
          </p:spPr>
          <p:txBody>
            <a:bodyPr wrap="none" anchor="ctr"/>
            <a:lstStyle/>
            <a:p>
              <a:endParaRPr lang="en-US">
                <a:latin typeface="Constantia" pitchFamily="18" charset="0"/>
              </a:endParaRPr>
            </a:p>
          </p:txBody>
        </p:sp>
        <p:sp>
          <p:nvSpPr>
            <p:cNvPr id="27664" name="Text Box 15"/>
            <p:cNvSpPr txBox="1">
              <a:spLocks noChangeArrowheads="1"/>
            </p:cNvSpPr>
            <p:nvPr/>
          </p:nvSpPr>
          <p:spPr bwMode="auto">
            <a:xfrm>
              <a:off x="1020" y="2966"/>
              <a:ext cx="1323" cy="446"/>
            </a:xfrm>
            <a:prstGeom prst="rect">
              <a:avLst/>
            </a:prstGeom>
            <a:noFill/>
            <a:ln w="22225">
              <a:solidFill>
                <a:srgbClr val="FF8000"/>
              </a:solidFill>
              <a:miter lim="800000"/>
              <a:headEnd/>
              <a:tailEnd/>
            </a:ln>
          </p:spPr>
          <p:txBody>
            <a:bodyPr lIns="91433" tIns="45716" rIns="91433" bIns="45716">
              <a:spAutoFit/>
            </a:bodyPr>
            <a:lstStyle/>
            <a:p>
              <a:pPr>
                <a:spcBef>
                  <a:spcPct val="50000"/>
                </a:spcBef>
              </a:pPr>
              <a:r>
                <a:rPr lang="en-US" sz="1600" b="1">
                  <a:cs typeface="Times New Roman" pitchFamily="18" charset="0"/>
                </a:rPr>
                <a:t>Length: 10-45 mm</a:t>
              </a:r>
            </a:p>
            <a:p>
              <a:pPr>
                <a:spcBef>
                  <a:spcPct val="50000"/>
                </a:spcBef>
              </a:pPr>
              <a:r>
                <a:rPr lang="en-US" sz="1600" b="1">
                  <a:cs typeface="Times New Roman" pitchFamily="18" charset="0"/>
                </a:rPr>
                <a:t>Diameter: 2-10 mm</a:t>
              </a:r>
            </a:p>
          </p:txBody>
        </p:sp>
      </p:grpSp>
      <p:pic>
        <p:nvPicPr>
          <p:cNvPr id="27653" name="Picture 3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1150" y="1039813"/>
            <a:ext cx="4784725" cy="2951162"/>
          </a:xfrm>
          <a:prstGeom prst="rect">
            <a:avLst/>
          </a:prstGeom>
          <a:noFill/>
          <a:ln w="9525">
            <a:noFill/>
            <a:miter lim="800000"/>
            <a:headEnd/>
            <a:tailEnd/>
          </a:ln>
        </p:spPr>
      </p:pic>
      <p:sp>
        <p:nvSpPr>
          <p:cNvPr id="27654" name="Text Box 19"/>
          <p:cNvSpPr txBox="1">
            <a:spLocks noChangeArrowheads="1"/>
          </p:cNvSpPr>
          <p:nvPr/>
        </p:nvSpPr>
        <p:spPr bwMode="auto">
          <a:xfrm>
            <a:off x="1736725" y="3333750"/>
            <a:ext cx="1047750" cy="304800"/>
          </a:xfrm>
          <a:prstGeom prst="rect">
            <a:avLst/>
          </a:prstGeom>
          <a:noFill/>
          <a:ln w="22225">
            <a:noFill/>
            <a:miter lim="800000"/>
            <a:headEnd/>
            <a:tailEnd/>
          </a:ln>
        </p:spPr>
        <p:txBody>
          <a:bodyPr lIns="91412" tIns="45705" rIns="91412" bIns="45705">
            <a:spAutoFit/>
          </a:bodyPr>
          <a:lstStyle/>
          <a:p>
            <a:pPr algn="ctr">
              <a:spcBef>
                <a:spcPct val="50000"/>
              </a:spcBef>
            </a:pPr>
            <a:r>
              <a:rPr lang="en-US" sz="1400">
                <a:solidFill>
                  <a:schemeClr val="bg1"/>
                </a:solidFill>
                <a:latin typeface="GE Inspira"/>
                <a:cs typeface="Times New Roman" pitchFamily="18" charset="0"/>
              </a:rPr>
              <a:t>Water Bath</a:t>
            </a:r>
          </a:p>
        </p:txBody>
      </p:sp>
      <p:sp>
        <p:nvSpPr>
          <p:cNvPr id="27655" name="Text Box 20"/>
          <p:cNvSpPr txBox="1">
            <a:spLocks noChangeArrowheads="1"/>
          </p:cNvSpPr>
          <p:nvPr/>
        </p:nvSpPr>
        <p:spPr bwMode="auto">
          <a:xfrm>
            <a:off x="3629025" y="3128963"/>
            <a:ext cx="1447800" cy="730250"/>
          </a:xfrm>
          <a:prstGeom prst="rect">
            <a:avLst/>
          </a:prstGeom>
          <a:noFill/>
          <a:ln w="22225">
            <a:noFill/>
            <a:miter lim="800000"/>
            <a:headEnd/>
            <a:tailEnd/>
          </a:ln>
        </p:spPr>
        <p:txBody>
          <a:bodyPr lIns="91412" tIns="45705" rIns="91412" bIns="45705">
            <a:spAutoFit/>
          </a:bodyPr>
          <a:lstStyle/>
          <a:p>
            <a:pPr algn="ctr">
              <a:spcBef>
                <a:spcPct val="50000"/>
              </a:spcBef>
            </a:pPr>
            <a:r>
              <a:rPr lang="en-US" sz="1400">
                <a:solidFill>
                  <a:schemeClr val="bg1"/>
                </a:solidFill>
                <a:latin typeface="GE Inspira"/>
                <a:cs typeface="Times New Roman" pitchFamily="18" charset="0"/>
              </a:rPr>
              <a:t>Focused Ultrasound Beam</a:t>
            </a:r>
          </a:p>
        </p:txBody>
      </p:sp>
      <p:sp>
        <p:nvSpPr>
          <p:cNvPr id="27656" name="Text Box 21"/>
          <p:cNvSpPr txBox="1">
            <a:spLocks noChangeArrowheads="1"/>
          </p:cNvSpPr>
          <p:nvPr/>
        </p:nvSpPr>
        <p:spPr bwMode="auto">
          <a:xfrm>
            <a:off x="3970338" y="2301875"/>
            <a:ext cx="971550" cy="304800"/>
          </a:xfrm>
          <a:prstGeom prst="rect">
            <a:avLst/>
          </a:prstGeom>
          <a:noFill/>
          <a:ln w="22225">
            <a:noFill/>
            <a:miter lim="800000"/>
            <a:headEnd/>
            <a:tailEnd/>
          </a:ln>
        </p:spPr>
        <p:txBody>
          <a:bodyPr lIns="91412" tIns="45705" rIns="91412" bIns="45705">
            <a:spAutoFit/>
          </a:bodyPr>
          <a:lstStyle/>
          <a:p>
            <a:pPr>
              <a:spcBef>
                <a:spcPct val="50000"/>
              </a:spcBef>
            </a:pPr>
            <a:r>
              <a:rPr lang="en-US" sz="1400">
                <a:solidFill>
                  <a:schemeClr val="bg1"/>
                </a:solidFill>
                <a:latin typeface="GE Inspira"/>
                <a:cs typeface="Times New Roman" pitchFamily="18" charset="0"/>
              </a:rPr>
              <a:t>Fibroid</a:t>
            </a:r>
          </a:p>
        </p:txBody>
      </p:sp>
      <p:sp>
        <p:nvSpPr>
          <p:cNvPr id="27657" name="Line 22"/>
          <p:cNvSpPr>
            <a:spLocks noChangeShapeType="1"/>
          </p:cNvSpPr>
          <p:nvPr/>
        </p:nvSpPr>
        <p:spPr bwMode="auto">
          <a:xfrm>
            <a:off x="3387725" y="2417763"/>
            <a:ext cx="565150" cy="0"/>
          </a:xfrm>
          <a:prstGeom prst="line">
            <a:avLst/>
          </a:prstGeom>
          <a:noFill/>
          <a:ln w="6350">
            <a:solidFill>
              <a:srgbClr val="FF0000"/>
            </a:solidFill>
            <a:round/>
            <a:headEnd/>
            <a:tailEnd/>
          </a:ln>
        </p:spPr>
        <p:txBody>
          <a:bodyPr lIns="91412" tIns="45705" rIns="91412" bIns="45705">
            <a:spAutoFit/>
          </a:bodyPr>
          <a:lstStyle/>
          <a:p>
            <a:endParaRPr lang="en-US"/>
          </a:p>
        </p:txBody>
      </p:sp>
      <p:sp>
        <p:nvSpPr>
          <p:cNvPr id="27658" name="Text Box 23"/>
          <p:cNvSpPr txBox="1">
            <a:spLocks noChangeArrowheads="1"/>
          </p:cNvSpPr>
          <p:nvPr/>
        </p:nvSpPr>
        <p:spPr bwMode="auto">
          <a:xfrm>
            <a:off x="2876550" y="3584575"/>
            <a:ext cx="1089025" cy="304800"/>
          </a:xfrm>
          <a:prstGeom prst="rect">
            <a:avLst/>
          </a:prstGeom>
          <a:noFill/>
          <a:ln w="22225">
            <a:noFill/>
            <a:miter lim="800000"/>
            <a:headEnd/>
            <a:tailEnd/>
          </a:ln>
        </p:spPr>
        <p:txBody>
          <a:bodyPr lIns="91412" tIns="45705" rIns="91412" bIns="45705">
            <a:spAutoFit/>
          </a:bodyPr>
          <a:lstStyle/>
          <a:p>
            <a:pPr algn="ctr">
              <a:spcBef>
                <a:spcPct val="50000"/>
              </a:spcBef>
            </a:pPr>
            <a:r>
              <a:rPr lang="en-US" sz="1400">
                <a:solidFill>
                  <a:schemeClr val="bg1"/>
                </a:solidFill>
                <a:latin typeface="GE Inspira"/>
                <a:cs typeface="Times New Roman" pitchFamily="18" charset="0"/>
              </a:rPr>
              <a:t>Transducer</a:t>
            </a:r>
          </a:p>
        </p:txBody>
      </p:sp>
      <p:sp>
        <p:nvSpPr>
          <p:cNvPr id="27659" name="Line 24"/>
          <p:cNvSpPr>
            <a:spLocks noChangeShapeType="1"/>
          </p:cNvSpPr>
          <p:nvPr/>
        </p:nvSpPr>
        <p:spPr bwMode="auto">
          <a:xfrm>
            <a:off x="3448050" y="3313113"/>
            <a:ext cx="563563" cy="0"/>
          </a:xfrm>
          <a:prstGeom prst="line">
            <a:avLst/>
          </a:prstGeom>
          <a:noFill/>
          <a:ln w="6350">
            <a:solidFill>
              <a:srgbClr val="FF0000"/>
            </a:solidFill>
            <a:round/>
            <a:headEnd/>
            <a:tailEnd/>
          </a:ln>
        </p:spPr>
        <p:txBody>
          <a:bodyPr lIns="91412" tIns="45705" rIns="91412" bIns="45705">
            <a:spAutoFit/>
          </a:bodyPr>
          <a:lstStyle/>
          <a:p>
            <a:endParaRPr lang="en-US"/>
          </a:p>
        </p:txBody>
      </p:sp>
      <p:sp>
        <p:nvSpPr>
          <p:cNvPr id="27660" name="AutoShape 25"/>
          <p:cNvSpPr>
            <a:spLocks noChangeArrowheads="1"/>
          </p:cNvSpPr>
          <p:nvPr/>
        </p:nvSpPr>
        <p:spPr bwMode="auto">
          <a:xfrm>
            <a:off x="3317875" y="2466975"/>
            <a:ext cx="93663" cy="111125"/>
          </a:xfrm>
          <a:prstGeom prst="can">
            <a:avLst>
              <a:gd name="adj" fmla="val 29661"/>
            </a:avLst>
          </a:prstGeom>
          <a:solidFill>
            <a:srgbClr val="FF0000"/>
          </a:solidFill>
          <a:ln w="9525">
            <a:solidFill>
              <a:schemeClr val="bg1"/>
            </a:solidFill>
            <a:round/>
            <a:headEnd/>
            <a:tailEnd/>
          </a:ln>
        </p:spPr>
        <p:txBody>
          <a:bodyPr lIns="91412" tIns="45705" rIns="91412" bIns="45705">
            <a:spAutoFit/>
          </a:bodyPr>
          <a:lstStyle/>
          <a:p>
            <a:endParaRPr lang="en-US">
              <a:latin typeface="Constantia"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idx="4294967295"/>
          </p:nvPr>
        </p:nvSpPr>
        <p:spPr>
          <a:xfrm>
            <a:off x="2286000" y="228600"/>
            <a:ext cx="5867400" cy="1143000"/>
          </a:xfrm>
        </p:spPr>
        <p:txBody>
          <a:bodyPr/>
          <a:lstStyle/>
          <a:p>
            <a:pPr eaLnBrk="1" hangingPunct="1"/>
            <a:r>
              <a:rPr lang="en-US" sz="6600" dirty="0" err="1" smtClean="0"/>
              <a:t>MRgFUS</a:t>
            </a:r>
            <a:r>
              <a:rPr lang="en-US" sz="6600" dirty="0" smtClean="0"/>
              <a:t>:  MRI</a:t>
            </a:r>
          </a:p>
        </p:txBody>
      </p:sp>
      <p:sp>
        <p:nvSpPr>
          <p:cNvPr id="63490" name="Content Placeholder 2"/>
          <p:cNvSpPr>
            <a:spLocks noGrp="1"/>
          </p:cNvSpPr>
          <p:nvPr>
            <p:ph idx="4294967295"/>
          </p:nvPr>
        </p:nvSpPr>
        <p:spPr>
          <a:xfrm>
            <a:off x="914400" y="1676400"/>
            <a:ext cx="8229600" cy="4525963"/>
          </a:xfrm>
        </p:spPr>
        <p:txBody>
          <a:bodyPr/>
          <a:lstStyle/>
          <a:p>
            <a:pPr eaLnBrk="1" hangingPunct="1"/>
            <a:r>
              <a:rPr lang="en-US" sz="3600" dirty="0" smtClean="0"/>
              <a:t>MR is used for imaging guidance</a:t>
            </a:r>
          </a:p>
          <a:p>
            <a:pPr eaLnBrk="1" hangingPunct="1"/>
            <a:r>
              <a:rPr lang="en-US" sz="3600" dirty="0" smtClean="0"/>
              <a:t>MR thermography measures temperature</a:t>
            </a:r>
          </a:p>
          <a:p>
            <a:pPr eaLnBrk="1" hangingPunct="1"/>
            <a:r>
              <a:rPr lang="en-US" sz="3600" dirty="0" smtClean="0"/>
              <a:t>Heat causes Brownian motion, shifts resonant Hz of H2O</a:t>
            </a:r>
          </a:p>
          <a:p>
            <a:pPr eaLnBrk="1" hangingPunct="1"/>
            <a:r>
              <a:rPr lang="en-US" sz="3600" dirty="0" smtClean="0"/>
              <a:t>65-85 degrees </a:t>
            </a:r>
            <a:r>
              <a:rPr lang="en-US" sz="3600" dirty="0" err="1" smtClean="0"/>
              <a:t>celsius</a:t>
            </a:r>
            <a:r>
              <a:rPr lang="en-US" sz="3600" dirty="0" smtClean="0"/>
              <a:t> (&gt;60)</a:t>
            </a:r>
          </a:p>
          <a:p>
            <a:pPr eaLnBrk="1" hangingPunct="1"/>
            <a:r>
              <a:rPr lang="en-US" sz="3600" dirty="0" smtClean="0"/>
              <a:t>Usually 20 seconds per sonication</a:t>
            </a:r>
          </a:p>
          <a:p>
            <a:pPr eaLnBrk="1" hangingPunct="1"/>
            <a:r>
              <a:rPr lang="en-US" sz="3600" dirty="0" smtClean="0"/>
              <a:t>3 hour limit from 1</a:t>
            </a:r>
            <a:r>
              <a:rPr lang="en-US" sz="3600" baseline="30000" dirty="0" smtClean="0"/>
              <a:t>st</a:t>
            </a:r>
            <a:r>
              <a:rPr lang="en-US" sz="3600" dirty="0" smtClean="0"/>
              <a:t> sonication</a:t>
            </a:r>
          </a:p>
          <a:p>
            <a:pPr eaLnBrk="1" hangingPunct="1"/>
            <a:endParaRPr lang="en-US" sz="4000" dirty="0" smtClean="0"/>
          </a:p>
        </p:txBody>
      </p:sp>
    </p:spTree>
    <p:extLst>
      <p:ext uri="{BB962C8B-B14F-4D97-AF65-F5344CB8AC3E}">
        <p14:creationId xmlns:p14="http://schemas.microsoft.com/office/powerpoint/2010/main" val="580336894"/>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3489"/>
                                        </p:tgtEl>
                                        <p:attrNameLst>
                                          <p:attrName>style.visibility</p:attrName>
                                        </p:attrNameLst>
                                      </p:cBhvr>
                                      <p:to>
                                        <p:strVal val="visible"/>
                                      </p:to>
                                    </p:set>
                                    <p:animEffect transition="in" filter="box(in)">
                                      <p:cBhvr>
                                        <p:cTn id="7" dur="500"/>
                                        <p:tgtEl>
                                          <p:spTgt spid="63489"/>
                                        </p:tgtEl>
                                      </p:cBhvr>
                                    </p:animEffect>
                                  </p:childTnLst>
                                </p:cTn>
                              </p:par>
                              <p:par>
                                <p:cTn id="8" presetID="2" presetClass="entr" presetSubtype="4" fill="hold" nodeType="withEffect">
                                  <p:stCondLst>
                                    <p:cond delay="0"/>
                                  </p:stCondLst>
                                  <p:childTnLst>
                                    <p:set>
                                      <p:cBhvr>
                                        <p:cTn id="9" dur="1" fill="hold">
                                          <p:stCondLst>
                                            <p:cond delay="0"/>
                                          </p:stCondLst>
                                        </p:cTn>
                                        <p:tgtEl>
                                          <p:spTgt spid="63490">
                                            <p:txEl>
                                              <p:pRg st="0" end="0"/>
                                            </p:txEl>
                                          </p:spTgt>
                                        </p:tgtEl>
                                        <p:attrNameLst>
                                          <p:attrName>style.visibility</p:attrName>
                                        </p:attrNameLst>
                                      </p:cBhvr>
                                      <p:to>
                                        <p:strVal val="visible"/>
                                      </p:to>
                                    </p:set>
                                    <p:anim calcmode="lin" valueType="num">
                                      <p:cBhvr additive="base">
                                        <p:cTn id="10" dur="500" fill="hold"/>
                                        <p:tgtEl>
                                          <p:spTgt spid="63490">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63490">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63490">
                                            <p:txEl>
                                              <p:pRg st="1" end="1"/>
                                            </p:txEl>
                                          </p:spTgt>
                                        </p:tgtEl>
                                        <p:attrNameLst>
                                          <p:attrName>style.visibility</p:attrName>
                                        </p:attrNameLst>
                                      </p:cBhvr>
                                      <p:to>
                                        <p:strVal val="visible"/>
                                      </p:to>
                                    </p:set>
                                    <p:anim calcmode="lin" valueType="num">
                                      <p:cBhvr additive="base">
                                        <p:cTn id="14" dur="500" fill="hold"/>
                                        <p:tgtEl>
                                          <p:spTgt spid="6349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3490">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3490">
                                            <p:txEl>
                                              <p:pRg st="2" end="2"/>
                                            </p:txEl>
                                          </p:spTgt>
                                        </p:tgtEl>
                                        <p:attrNameLst>
                                          <p:attrName>style.visibility</p:attrName>
                                        </p:attrNameLst>
                                      </p:cBhvr>
                                      <p:to>
                                        <p:strVal val="visible"/>
                                      </p:to>
                                    </p:set>
                                    <p:anim calcmode="lin" valueType="num">
                                      <p:cBhvr additive="base">
                                        <p:cTn id="18" dur="500" fill="hold"/>
                                        <p:tgtEl>
                                          <p:spTgt spid="63490">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3490">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3490">
                                            <p:txEl>
                                              <p:pRg st="3" end="3"/>
                                            </p:txEl>
                                          </p:spTgt>
                                        </p:tgtEl>
                                        <p:attrNameLst>
                                          <p:attrName>style.visibility</p:attrName>
                                        </p:attrNameLst>
                                      </p:cBhvr>
                                      <p:to>
                                        <p:strVal val="visible"/>
                                      </p:to>
                                    </p:set>
                                    <p:anim calcmode="lin" valueType="num">
                                      <p:cBhvr additive="base">
                                        <p:cTn id="22" dur="500" fill="hold"/>
                                        <p:tgtEl>
                                          <p:spTgt spid="63490">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3490">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3490">
                                            <p:txEl>
                                              <p:pRg st="4" end="4"/>
                                            </p:txEl>
                                          </p:spTgt>
                                        </p:tgtEl>
                                        <p:attrNameLst>
                                          <p:attrName>style.visibility</p:attrName>
                                        </p:attrNameLst>
                                      </p:cBhvr>
                                      <p:to>
                                        <p:strVal val="visible"/>
                                      </p:to>
                                    </p:set>
                                    <p:anim calcmode="lin" valueType="num">
                                      <p:cBhvr additive="base">
                                        <p:cTn id="26" dur="500" fill="hold"/>
                                        <p:tgtEl>
                                          <p:spTgt spid="63490">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3490">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63490">
                                            <p:txEl>
                                              <p:pRg st="5" end="5"/>
                                            </p:txEl>
                                          </p:spTgt>
                                        </p:tgtEl>
                                        <p:attrNameLst>
                                          <p:attrName>style.visibility</p:attrName>
                                        </p:attrNameLst>
                                      </p:cBhvr>
                                      <p:to>
                                        <p:strVal val="visible"/>
                                      </p:to>
                                    </p:set>
                                    <p:anim calcmode="lin" valueType="num">
                                      <p:cBhvr additive="base">
                                        <p:cTn id="30" dur="500" fill="hold"/>
                                        <p:tgtEl>
                                          <p:spTgt spid="63490">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349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1304925"/>
            <a:ext cx="4148138" cy="5553075"/>
          </a:xfrm>
          <a:prstGeom prst="rect">
            <a:avLst/>
          </a:prstGeom>
          <a:noFill/>
          <a:ln w="9525">
            <a:noFill/>
            <a:miter lim="800000"/>
            <a:headEnd/>
            <a:tailEnd/>
          </a:ln>
        </p:spPr>
      </p:pic>
      <p:pic>
        <p:nvPicPr>
          <p:cNvPr id="31746" name="Picture 3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143000"/>
            <a:ext cx="4160838" cy="5715000"/>
          </a:xfrm>
          <a:prstGeom prst="rect">
            <a:avLst/>
          </a:prstGeom>
          <a:noFill/>
          <a:ln w="9525">
            <a:noFill/>
            <a:miter lim="800000"/>
            <a:headEnd/>
            <a:tailEnd/>
          </a:ln>
        </p:spPr>
      </p:pic>
      <p:pic>
        <p:nvPicPr>
          <p:cNvPr id="31747" name="Picture 40"/>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1066800"/>
            <a:ext cx="4953000" cy="5791200"/>
          </a:xfrm>
          <a:prstGeom prst="rect">
            <a:avLst/>
          </a:prstGeom>
          <a:noFill/>
          <a:ln w="9525">
            <a:noFill/>
            <a:miter lim="800000"/>
            <a:headEnd/>
            <a:tailEnd/>
          </a:ln>
        </p:spPr>
      </p:pic>
      <p:sp>
        <p:nvSpPr>
          <p:cNvPr id="5" name="Title 4"/>
          <p:cNvSpPr>
            <a:spLocks noGrp="1"/>
          </p:cNvSpPr>
          <p:nvPr>
            <p:ph type="title"/>
          </p:nvPr>
        </p:nvSpPr>
        <p:spPr>
          <a:xfrm>
            <a:off x="1981200" y="-152400"/>
            <a:ext cx="6705600" cy="1143000"/>
          </a:xfrm>
        </p:spPr>
        <p:txBody>
          <a:bodyPr/>
          <a:lstStyle/>
          <a:p>
            <a:pPr eaLnBrk="1" fontAlgn="auto" hangingPunct="1">
              <a:spcAft>
                <a:spcPts val="0"/>
              </a:spcAft>
              <a:defRPr/>
            </a:pPr>
            <a:r>
              <a:rPr lang="en-US" sz="6000" dirty="0" smtClean="0"/>
              <a:t>Treatment Plan</a:t>
            </a:r>
            <a:endParaRPr lang="en-US" sz="6000" dirty="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9759</TotalTime>
  <Words>2261</Words>
  <Application>Microsoft Macintosh PowerPoint</Application>
  <PresentationFormat>On-screen Show (4:3)</PresentationFormat>
  <Paragraphs>345</Paragraphs>
  <Slides>67</Slides>
  <Notes>46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0" baseType="lpstr">
      <vt:lpstr>Flow</vt:lpstr>
      <vt:lpstr>Photo Editor Photo</vt:lpstr>
      <vt:lpstr>Chart</vt:lpstr>
      <vt:lpstr>PowerPoint Presentation</vt:lpstr>
      <vt:lpstr>David P. Zadvinskis, M.D.  Medical Director  Department of Radiology               Dublin Methodist Hospital  Riverside Radiology and  Interventional Associates  </vt:lpstr>
      <vt:lpstr>MRgFUS</vt:lpstr>
      <vt:lpstr>PowerPoint Presentation</vt:lpstr>
      <vt:lpstr>Patient Preparation</vt:lpstr>
      <vt:lpstr>How does MRgFUS Work?</vt:lpstr>
      <vt:lpstr>PowerPoint Presentation</vt:lpstr>
      <vt:lpstr>MRgFUS:  MRI</vt:lpstr>
      <vt:lpstr>Treatment Plan</vt:lpstr>
      <vt:lpstr>PowerPoint Presentation</vt:lpstr>
      <vt:lpstr>Thermography</vt:lpstr>
      <vt:lpstr>MRgFUS Tx Images</vt:lpstr>
      <vt:lpstr>Tx in progress, thermal dose</vt:lpstr>
      <vt:lpstr>PowerPoint Presentation</vt:lpstr>
      <vt:lpstr>Advantages of MRgFUS</vt:lpstr>
      <vt:lpstr>Comparison of Treatment Options</vt:lpstr>
      <vt:lpstr>MRGFUS vs other Uterine Preserving Treatments</vt:lpstr>
      <vt:lpstr>Post-Treatment NPV</vt:lpstr>
      <vt:lpstr>PowerPoint Presentation</vt:lpstr>
      <vt:lpstr>PowerPoint Presentation</vt:lpstr>
      <vt:lpstr>PowerPoint Presentation</vt:lpstr>
      <vt:lpstr>Predictors of Tx Success</vt:lpstr>
      <vt:lpstr>MRgFUS Inclusion Criteria:  Age</vt:lpstr>
      <vt:lpstr>MRgFUS Inclusion Criteria</vt:lpstr>
      <vt:lpstr>MRgFUS Inclusion Criteria</vt:lpstr>
      <vt:lpstr>Ideal Patient:  1 to 3 anterior fibroids of moderate size (4 to 6 cm) with low T2 signal</vt:lpstr>
      <vt:lpstr>MRgFUS Exclusion Criteria</vt:lpstr>
      <vt:lpstr>Gonadotropin Releasing Hormone Agonists (Lupron)</vt:lpstr>
      <vt:lpstr>MRgFUS Exclusion Criteria/MRI</vt:lpstr>
      <vt:lpstr>MRgFUS Exclusion Criteria</vt:lpstr>
      <vt:lpstr>MRgFUS Exclusion Criteria</vt:lpstr>
      <vt:lpstr>First OH MRgFUS Tx: T2 Sag/Ax</vt:lpstr>
      <vt:lpstr>T1 C+ Pre and Post Tx</vt:lpstr>
      <vt:lpstr>T1 C + Axial Pre and Post Tx</vt:lpstr>
      <vt:lpstr>6 Months Post Tx</vt:lpstr>
      <vt:lpstr>6 Months Post Tx</vt:lpstr>
      <vt:lpstr>2nd OH MRgFUS Tx: T2 Sag/Cor</vt:lpstr>
      <vt:lpstr>T1 C+ Pre and Post Tx</vt:lpstr>
      <vt:lpstr>T1 C+ Post Tx:  NPV = 81%</vt:lpstr>
      <vt:lpstr>6 Weeks Post Tx</vt:lpstr>
      <vt:lpstr>3rd OH MRgFUS Tx: T2 Sag/Ax</vt:lpstr>
      <vt:lpstr>T1 C+ Pre and Post Tx</vt:lpstr>
      <vt:lpstr>PowerPoint Presentation</vt:lpstr>
      <vt:lpstr>2 Weeks Post Tx</vt:lpstr>
      <vt:lpstr>Side Effects/Complications</vt:lpstr>
      <vt:lpstr>PowerPoint Presentation</vt:lpstr>
      <vt:lpstr>T1w+C post treatment sagittal images. Arrow marks the hyperemia and NPV in skin/muscle after 73 sonications</vt:lpstr>
      <vt:lpstr>PowerPoint Presentation</vt:lpstr>
      <vt:lpstr>Skin Burn Case                                                2</vt:lpstr>
      <vt:lpstr>PowerPoint Presentation</vt:lpstr>
      <vt:lpstr>Nerve Injury</vt:lpstr>
      <vt:lpstr>Failure to keep an adequate margins between sonications and sacral nerves</vt:lpstr>
      <vt:lpstr>PowerPoint Presentation</vt:lpstr>
      <vt:lpstr>Bowel perforation</vt:lpstr>
      <vt:lpstr>Failing to note intestinal loop wedged between the fibroid and rectus muscle</vt:lpstr>
      <vt:lpstr>PowerPoint Presentation</vt:lpstr>
      <vt:lpstr>Hysterectomy Complications</vt:lpstr>
      <vt:lpstr>MRgFUS Experience</vt:lpstr>
      <vt:lpstr>Post-MRgFUS pregnancies</vt:lpstr>
      <vt:lpstr>Post-MRgFUS pregnancies</vt:lpstr>
      <vt:lpstr>RELIEF Registry</vt:lpstr>
      <vt:lpstr>PowerPoint Presentation</vt:lpstr>
      <vt:lpstr>MRgFUS Future Applications</vt:lpstr>
      <vt:lpstr>Palliative Tx Osseous Mets</vt:lpstr>
      <vt:lpstr>MRgFUS Fibroid Tx Summary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MRI of the Pelvis for the Gynecologist</dc:title>
  <dc:creator>David P. Zadvinskis</dc:creator>
  <cp:lastModifiedBy>Phillip Shaffer</cp:lastModifiedBy>
  <cp:revision>136</cp:revision>
  <dcterms:created xsi:type="dcterms:W3CDTF">2011-11-17T05:06:19Z</dcterms:created>
  <dcterms:modified xsi:type="dcterms:W3CDTF">2013-04-28T21:48:35Z</dcterms:modified>
</cp:coreProperties>
</file>