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333" r:id="rId3"/>
    <p:sldId id="328" r:id="rId4"/>
    <p:sldId id="259" r:id="rId5"/>
    <p:sldId id="329" r:id="rId6"/>
    <p:sldId id="330" r:id="rId7"/>
    <p:sldId id="262" r:id="rId8"/>
    <p:sldId id="263" r:id="rId9"/>
    <p:sldId id="305" r:id="rId10"/>
    <p:sldId id="308" r:id="rId11"/>
    <p:sldId id="306" r:id="rId12"/>
    <p:sldId id="307" r:id="rId13"/>
    <p:sldId id="311" r:id="rId14"/>
    <p:sldId id="331" r:id="rId15"/>
    <p:sldId id="309" r:id="rId16"/>
    <p:sldId id="267" r:id="rId17"/>
    <p:sldId id="273" r:id="rId18"/>
    <p:sldId id="266" r:id="rId19"/>
    <p:sldId id="269" r:id="rId20"/>
    <p:sldId id="310" r:id="rId21"/>
    <p:sldId id="270" r:id="rId22"/>
    <p:sldId id="312" r:id="rId23"/>
    <p:sldId id="271" r:id="rId24"/>
    <p:sldId id="313" r:id="rId25"/>
    <p:sldId id="314" r:id="rId26"/>
    <p:sldId id="274" r:id="rId27"/>
    <p:sldId id="294" r:id="rId28"/>
    <p:sldId id="295" r:id="rId29"/>
    <p:sldId id="296" r:id="rId30"/>
    <p:sldId id="298" r:id="rId31"/>
    <p:sldId id="275" r:id="rId32"/>
    <p:sldId id="277" r:id="rId33"/>
    <p:sldId id="315" r:id="rId34"/>
    <p:sldId id="302" r:id="rId35"/>
    <p:sldId id="301" r:id="rId36"/>
    <p:sldId id="322" r:id="rId37"/>
    <p:sldId id="332" r:id="rId38"/>
    <p:sldId id="29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C62DC-D27A-4979-8C89-27BAD8BCE526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8DEB7-2B04-4160-B504-BE80251B0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7B2B-69C4-44D5-8593-029F323008BE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EE864-4870-4EFE-855A-AB093F4D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0475B-510B-43D8-BB3A-9588041BC2DE}" type="slidenum">
              <a:rPr lang="en-US"/>
              <a:pPr/>
              <a:t>4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6BC52-FF88-4350-A50F-F85210B04AD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8D8D0-54BE-45B8-ABC8-12B89F529694}" type="slidenum">
              <a:rPr lang="en-US"/>
              <a:pPr/>
              <a:t>16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5E2F7-1DF7-44A7-87B2-CCDFE0F0C62D}" type="slidenum">
              <a:rPr lang="en-US"/>
              <a:pPr/>
              <a:t>17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defTabSz="457200">
              <a:spcBef>
                <a:spcPct val="0"/>
              </a:spcBef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2FC64-67F3-4781-BF25-CE6EBDED2705}" type="slidenum">
              <a:rPr lang="en-US"/>
              <a:pPr/>
              <a:t>18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D44EB-E494-4851-AAAE-FF16EEE067B9}" type="slidenum">
              <a:rPr lang="en-US"/>
              <a:pPr/>
              <a:t>19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A485A-B0CA-4605-8CAA-773FCB2961D4}" type="slidenum">
              <a:rPr lang="en-US"/>
              <a:pPr/>
              <a:t>21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E92C1-BEA0-4ADF-8F5A-B53F45B5E063}" type="slidenum">
              <a:rPr lang="en-US"/>
              <a:pPr/>
              <a:t>23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2D84F-8990-48B3-837E-EE3152951132}" type="slidenum">
              <a:rPr lang="en-US"/>
              <a:pPr/>
              <a:t>26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FA410-DAAA-41B6-9A98-C2276536F883}" type="slidenum">
              <a:rPr lang="en-US"/>
              <a:pPr/>
              <a:t>31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1AF5C-2F46-477C-BA17-F99E77135D67}" type="slidenum">
              <a:rPr lang="en-US"/>
              <a:pPr/>
              <a:t>32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3162B-1AA8-4A61-A68D-F60FD8DA446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94890-9106-4047-8DBA-E7B97E38ABA2}" type="slidenum">
              <a:rPr lang="en-US"/>
              <a:pPr/>
              <a:t>33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E9731-0F97-4B43-BCE0-9EBA8DCDB255}" type="slidenum">
              <a:rPr lang="en-US"/>
              <a:pPr/>
              <a:t>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D18B0-C5C6-4687-85B8-B8F09B4D9EE4}" type="slidenum">
              <a:rPr lang="en-US"/>
              <a:pPr/>
              <a:t>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6316C-5C25-4FB4-AE3E-D21B33F510E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9A573-2D19-4424-9642-E10ACE7D779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E86CC-7304-4A28-827A-106B810188E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B5538-300E-4EA2-966A-C1E531A45B4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958CA-3939-427D-BB4E-E5C5A7CFCCD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67E0-9CC6-4770-86A1-E6F7305BD707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EAE1B77-5BA9-47CE-AA26-74F30254C5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67E0-9CC6-4770-86A1-E6F7305BD707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1B77-5BA9-47CE-AA26-74F30254C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67E0-9CC6-4770-86A1-E6F7305BD707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1B77-5BA9-47CE-AA26-74F30254C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67E0-9CC6-4770-86A1-E6F7305BD707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1B77-5BA9-47CE-AA26-74F30254C5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67E0-9CC6-4770-86A1-E6F7305BD707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EAE1B77-5BA9-47CE-AA26-74F30254C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67E0-9CC6-4770-86A1-E6F7305BD707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1B77-5BA9-47CE-AA26-74F30254C5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67E0-9CC6-4770-86A1-E6F7305BD707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1B77-5BA9-47CE-AA26-74F30254C5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67E0-9CC6-4770-86A1-E6F7305BD707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1B77-5BA9-47CE-AA26-74F30254C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67E0-9CC6-4770-86A1-E6F7305BD707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1B77-5BA9-47CE-AA26-74F30254C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67E0-9CC6-4770-86A1-E6F7305BD707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1B77-5BA9-47CE-AA26-74F30254C5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67E0-9CC6-4770-86A1-E6F7305BD707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EAE1B77-5BA9-47CE-AA26-74F30254C5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8367E0-9CC6-4770-86A1-E6F7305BD707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EAE1B77-5BA9-47CE-AA26-74F30254C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question+mark&amp;source=images&amp;cd=&amp;cad=rja&amp;docid=2cCU_WTOaY1BfM&amp;tbnid=qtCFoh5xvB-MHM:&amp;ved=0CAUQjRw&amp;url=http://www.123rf.com/photo_14519487_3d-person-with-red-question-mark.html&amp;ei=F_YMUZDfGIj69QS2joCoCg&amp;bvm=bv.41867550,d.eWU&amp;psig=AFQjCNE95D06ZV9TAQVNlIgAMl3uDBrGhQ&amp;ust=135989027355066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golf+in+the+sunset&amp;source=images&amp;cd=&amp;cad=rja&amp;docid=585dgGAQ01EIDM&amp;tbnid=SlGo5SAnJ4PkEM:&amp;ved=0CAUQjRw&amp;url=http://quickspikesgolf.com/?page_id=2&amp;ei=sV1HUeLDG4ag8QTB4IGIBQ&amp;bvm=bv.43828540,d.dmg&amp;psig=AFQjCNG3nPtFr3xprkbpo-k-fCQk6VLfWA&amp;ust=1363717902616781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447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Eastern Radiological Society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Southern Pines, North Carolina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April 2013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8194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Sorcerer’s Apprentice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How Medical Imaging is Changing Health Care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Example P4 Innovation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Advanced pre- and intra-operative visualization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/>
          <a:srcRect l="14844" t="8333" r="7031" b="9375"/>
          <a:stretch>
            <a:fillRect/>
          </a:stretch>
        </p:blipFill>
        <p:spPr bwMode="auto">
          <a:xfrm>
            <a:off x="2133600" y="2362200"/>
            <a:ext cx="487680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Example P4 Innovation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Hyperpolarized noble gas MRI lung imaging for anatomic detail and pulmonary function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81" t="17708" b="23958"/>
          <a:stretch>
            <a:fillRect/>
          </a:stretch>
        </p:blipFill>
        <p:spPr bwMode="auto">
          <a:xfrm>
            <a:off x="838200" y="2590800"/>
            <a:ext cx="739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Example P4  Innovation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64-CU ATSM PET to guide intensity modulated radiation therapy of hypoxic tumor regions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     </a:t>
            </a:r>
            <a:r>
              <a:rPr lang="en-US" sz="2400" smtClean="0"/>
              <a:t>18-FDG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         64-Cu ATSM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 l="33594" t="5208" r="32813" b="18750"/>
          <a:stretch>
            <a:fillRect/>
          </a:stretch>
        </p:blipFill>
        <p:spPr bwMode="auto">
          <a:xfrm>
            <a:off x="3733800" y="2743200"/>
            <a:ext cx="2244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Imaging Phenotype to Predict Genotype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pPr eaLnBrk="1" hangingPunct="1"/>
            <a:r>
              <a:rPr lang="en-US" smtClean="0"/>
              <a:t>Integrated databases </a:t>
            </a:r>
          </a:p>
          <a:p>
            <a:pPr lvl="1" eaLnBrk="1" hangingPunct="1"/>
            <a:r>
              <a:rPr lang="en-US" smtClean="0"/>
              <a:t>Genomics </a:t>
            </a:r>
          </a:p>
          <a:p>
            <a:pPr lvl="1" eaLnBrk="1" hangingPunct="1"/>
            <a:r>
              <a:rPr lang="en-US" smtClean="0"/>
              <a:t>Proteinomics </a:t>
            </a:r>
          </a:p>
          <a:p>
            <a:pPr lvl="1" eaLnBrk="1" hangingPunct="1"/>
            <a:r>
              <a:rPr lang="en-US" smtClean="0"/>
              <a:t>Immunohistochemistry </a:t>
            </a:r>
          </a:p>
          <a:p>
            <a:pPr lvl="1" eaLnBrk="1" hangingPunct="1"/>
            <a:r>
              <a:rPr lang="en-US" smtClean="0"/>
              <a:t>Demographics</a:t>
            </a:r>
          </a:p>
          <a:p>
            <a:pPr lvl="1" eaLnBrk="1" hangingPunct="1"/>
            <a:r>
              <a:rPr lang="en-US" smtClean="0"/>
              <a:t>Clinical data </a:t>
            </a:r>
          </a:p>
          <a:p>
            <a:pPr eaLnBrk="1" hangingPunct="1"/>
            <a:r>
              <a:rPr lang="en-US" smtClean="0"/>
              <a:t>Imaging phenotypes to predict key diagnostic and therapeutic events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5" name="Picture 5" descr="data-mi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1050"/>
            <a:ext cx="44958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Smart Systems 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5562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Detection and characterization</a:t>
            </a:r>
          </a:p>
          <a:p>
            <a:pPr lvl="1"/>
            <a:r>
              <a:rPr lang="en-US" dirty="0" err="1" smtClean="0"/>
              <a:t>CADe</a:t>
            </a:r>
            <a:r>
              <a:rPr lang="en-US" dirty="0" smtClean="0"/>
              <a:t> to </a:t>
            </a:r>
            <a:r>
              <a:rPr lang="en-US" dirty="0" err="1" smtClean="0"/>
              <a:t>CADx</a:t>
            </a:r>
            <a:endParaRPr lang="en-US" dirty="0" smtClean="0"/>
          </a:p>
          <a:p>
            <a:pPr eaLnBrk="1" hangingPunct="1"/>
            <a:r>
              <a:rPr lang="en-US" dirty="0" smtClean="0"/>
              <a:t>Future IT systems may operate independently or with radiologist oversight of selected cases</a:t>
            </a:r>
          </a:p>
          <a:p>
            <a:pPr lvl="1" eaLnBrk="1" hangingPunct="1"/>
            <a:r>
              <a:rPr lang="en-US" dirty="0" smtClean="0"/>
              <a:t>Radiologist focuses on:</a:t>
            </a:r>
          </a:p>
          <a:p>
            <a:pPr lvl="2" eaLnBrk="1" hangingPunct="1"/>
            <a:r>
              <a:rPr lang="en-US" dirty="0" smtClean="0"/>
              <a:t>More complex and novel imaging</a:t>
            </a:r>
          </a:p>
          <a:p>
            <a:pPr lvl="2" eaLnBrk="1" hangingPunct="1"/>
            <a:r>
              <a:rPr lang="en-US" dirty="0" smtClean="0"/>
              <a:t>Consultation and direct patient care</a:t>
            </a:r>
          </a:p>
          <a:p>
            <a:pPr eaLnBrk="1" hangingPunct="1">
              <a:buNone/>
            </a:pPr>
            <a:r>
              <a:rPr lang="en-US" dirty="0" smtClean="0"/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Or switches the paradigm</a:t>
            </a:r>
          </a:p>
          <a:p>
            <a:pPr lvl="2"/>
            <a:r>
              <a:rPr lang="en-US" dirty="0" smtClean="0"/>
              <a:t>Value to the health system</a:t>
            </a:r>
          </a:p>
          <a:p>
            <a:pPr lvl="2"/>
            <a:r>
              <a:rPr lang="en-US" dirty="0" smtClean="0"/>
              <a:t>Consultation with physicians and patients</a:t>
            </a:r>
          </a:p>
          <a:p>
            <a:pPr lvl="2"/>
            <a:r>
              <a:rPr lang="en-US" dirty="0" smtClean="0"/>
              <a:t>Leadership and participation</a:t>
            </a:r>
          </a:p>
          <a:p>
            <a:pPr lvl="2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946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15094" t="6735" r="16982" b="10768"/>
          <a:stretch>
            <a:fillRect/>
          </a:stretch>
        </p:blipFill>
        <p:spPr>
          <a:xfrm>
            <a:off x="5867400" y="1600200"/>
            <a:ext cx="3276600" cy="3733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Anti-Imaging Bias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52578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financial success of imaging has led to an anti-imaging bias among other physicians and policy-makers</a:t>
            </a:r>
          </a:p>
          <a:p>
            <a:pPr lvl="1" eaLnBrk="1" hangingPunct="1"/>
            <a:r>
              <a:rPr lang="en-US" dirty="0" smtClean="0"/>
              <a:t>Imaging has replaced others’ procedures</a:t>
            </a:r>
          </a:p>
          <a:p>
            <a:pPr lvl="1" eaLnBrk="1" hangingPunct="1"/>
            <a:r>
              <a:rPr lang="en-US" dirty="0" smtClean="0"/>
              <a:t>Radiologists’ incomes have risen faster then others</a:t>
            </a:r>
          </a:p>
          <a:p>
            <a:pPr lvl="1"/>
            <a:r>
              <a:rPr lang="en-US" dirty="0" smtClean="0"/>
              <a:t>Complaints that imaging procedures are overpaid</a:t>
            </a:r>
          </a:p>
          <a:p>
            <a:pPr lvl="1" eaLnBrk="1" hangingPunct="1"/>
            <a:r>
              <a:rPr lang="en-US" dirty="0" smtClean="0"/>
              <a:t>More money for imaging providers means less for everyone else</a:t>
            </a:r>
          </a:p>
          <a:p>
            <a:pPr lvl="2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495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Whenever a friend succeeds, a little something in me dies.</a:t>
            </a:r>
          </a:p>
          <a:p>
            <a:pPr>
              <a:buNone/>
            </a:pPr>
            <a:r>
              <a:rPr lang="en-US" b="1" dirty="0" smtClean="0"/>
              <a:t>                                   </a:t>
            </a:r>
            <a:r>
              <a:rPr lang="en-US" sz="2000" dirty="0" smtClean="0"/>
              <a:t>- Gore Vidal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3317" name="Picture 9" descr="r_fat_c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Imaging is the “Tall Poppy”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599377"/>
            <a:ext cx="5486400" cy="45263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Concern </a:t>
            </a:r>
            <a:r>
              <a:rPr lang="en-US" dirty="0"/>
              <a:t>that much of </a:t>
            </a:r>
            <a:r>
              <a:rPr lang="en-US" dirty="0" smtClean="0"/>
              <a:t>imaging use is “marginal” - does </a:t>
            </a:r>
            <a:r>
              <a:rPr lang="en-US" dirty="0"/>
              <a:t>not improve </a:t>
            </a:r>
            <a:r>
              <a:rPr lang="en-US" dirty="0" smtClean="0"/>
              <a:t> health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Marginal use:  cost without benefit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Index exam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High cost, low benefit downstream imaging due to: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False positive results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Incidentalomas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err="1" smtClean="0"/>
              <a:t>Pseudodisease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Policies to halt the rate of rise in imaging utilization and cost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6794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562600" y="1599377"/>
            <a:ext cx="3124200" cy="452632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167941" name="Picture 5" descr="red-poppy-flowers-picture-low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1371599"/>
            <a:ext cx="3343275" cy="4751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428625" y="6019800"/>
            <a:ext cx="18129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2" charset="0"/>
                <a:ea typeface="Times New Roman" pitchFamily="-112" charset="0"/>
                <a:cs typeface="Times New Roman" pitchFamily="-112" charset="0"/>
              </a:rPr>
              <a:t>Source:  NEMA 2010</a:t>
            </a:r>
          </a:p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2" charset="0"/>
                <a:ea typeface="Times New Roman" pitchFamily="-112" charset="0"/>
                <a:cs typeface="Times New Roman" pitchFamily="-112" charset="0"/>
              </a:rPr>
              <a:t>*Annualized</a:t>
            </a:r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1627188" y="1381125"/>
            <a:ext cx="5810250" cy="41036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latin typeface="Tahom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349196" name="Rectangle 12"/>
          <p:cNvSpPr>
            <a:spLocks noChangeArrowheads="1"/>
          </p:cNvSpPr>
          <p:nvPr/>
        </p:nvSpPr>
        <p:spPr bwMode="auto">
          <a:xfrm>
            <a:off x="642938" y="341313"/>
            <a:ext cx="7789862" cy="56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CT &amp; MR UNIT SALES – U.S. MARKETS</a:t>
            </a:r>
          </a:p>
        </p:txBody>
      </p:sp>
      <p:sp>
        <p:nvSpPr>
          <p:cNvPr id="139269" name="AutoShape 6"/>
          <p:cNvSpPr>
            <a:spLocks noChangeAspect="1" noChangeArrowheads="1" noTextEdit="1"/>
          </p:cNvSpPr>
          <p:nvPr/>
        </p:nvSpPr>
        <p:spPr bwMode="auto">
          <a:xfrm>
            <a:off x="1141413" y="866775"/>
            <a:ext cx="64230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0" name="Freeform 8"/>
          <p:cNvSpPr>
            <a:spLocks/>
          </p:cNvSpPr>
          <p:nvPr/>
        </p:nvSpPr>
        <p:spPr bwMode="auto">
          <a:xfrm>
            <a:off x="3273425" y="2651125"/>
            <a:ext cx="4086225" cy="2490788"/>
          </a:xfrm>
          <a:custGeom>
            <a:avLst/>
            <a:gdLst>
              <a:gd name="T0" fmla="*/ 2147483647 w 299"/>
              <a:gd name="T1" fmla="*/ 2147483647 h 162"/>
              <a:gd name="T2" fmla="*/ 2147483647 w 299"/>
              <a:gd name="T3" fmla="*/ 2147483647 h 162"/>
              <a:gd name="T4" fmla="*/ 2147483647 w 299"/>
              <a:gd name="T5" fmla="*/ 2147483647 h 162"/>
              <a:gd name="T6" fmla="*/ 2147483647 w 299"/>
              <a:gd name="T7" fmla="*/ 2147483647 h 162"/>
              <a:gd name="T8" fmla="*/ 2147483647 w 299"/>
              <a:gd name="T9" fmla="*/ 2147483647 h 162"/>
              <a:gd name="T10" fmla="*/ 2147483647 w 299"/>
              <a:gd name="T11" fmla="*/ 2147483647 h 162"/>
              <a:gd name="T12" fmla="*/ 2147483647 w 299"/>
              <a:gd name="T13" fmla="*/ 2147483647 h 162"/>
              <a:gd name="T14" fmla="*/ 2147483647 w 299"/>
              <a:gd name="T15" fmla="*/ 0 h 162"/>
              <a:gd name="T16" fmla="*/ 2147483647 w 299"/>
              <a:gd name="T17" fmla="*/ 2147483647 h 162"/>
              <a:gd name="T18" fmla="*/ 2147483647 w 299"/>
              <a:gd name="T19" fmla="*/ 2147483647 h 162"/>
              <a:gd name="T20" fmla="*/ 2147483647 w 299"/>
              <a:gd name="T21" fmla="*/ 2147483647 h 162"/>
              <a:gd name="T22" fmla="*/ 2147483647 w 299"/>
              <a:gd name="T23" fmla="*/ 2147483647 h 162"/>
              <a:gd name="T24" fmla="*/ 2147483647 w 299"/>
              <a:gd name="T25" fmla="*/ 2147483647 h 162"/>
              <a:gd name="T26" fmla="*/ 2147483647 w 299"/>
              <a:gd name="T27" fmla="*/ 2147483647 h 162"/>
              <a:gd name="T28" fmla="*/ 2147483647 w 299"/>
              <a:gd name="T29" fmla="*/ 2147483647 h 162"/>
              <a:gd name="T30" fmla="*/ 2147483647 w 299"/>
              <a:gd name="T31" fmla="*/ 2147483647 h 162"/>
              <a:gd name="T32" fmla="*/ 2147483647 w 299"/>
              <a:gd name="T33" fmla="*/ 2147483647 h 162"/>
              <a:gd name="T34" fmla="*/ 2147483647 w 299"/>
              <a:gd name="T35" fmla="*/ 2147483647 h 162"/>
              <a:gd name="T36" fmla="*/ 2147483647 w 299"/>
              <a:gd name="T37" fmla="*/ 2147483647 h 162"/>
              <a:gd name="T38" fmla="*/ 2147483647 w 299"/>
              <a:gd name="T39" fmla="*/ 2147483647 h 162"/>
              <a:gd name="T40" fmla="*/ 2147483647 w 299"/>
              <a:gd name="T41" fmla="*/ 2147483647 h 162"/>
              <a:gd name="T42" fmla="*/ 2147483647 w 299"/>
              <a:gd name="T43" fmla="*/ 2147483647 h 162"/>
              <a:gd name="T44" fmla="*/ 2147483647 w 299"/>
              <a:gd name="T45" fmla="*/ 2147483647 h 162"/>
              <a:gd name="T46" fmla="*/ 2147483647 w 299"/>
              <a:gd name="T47" fmla="*/ 2147483647 h 162"/>
              <a:gd name="T48" fmla="*/ 2147483647 w 299"/>
              <a:gd name="T49" fmla="*/ 2147483647 h 162"/>
              <a:gd name="T50" fmla="*/ 2147483647 w 299"/>
              <a:gd name="T51" fmla="*/ 2147483647 h 162"/>
              <a:gd name="T52" fmla="*/ 0 w 299"/>
              <a:gd name="T53" fmla="*/ 2147483647 h 16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99"/>
              <a:gd name="T82" fmla="*/ 0 h 162"/>
              <a:gd name="T83" fmla="*/ 299 w 299"/>
              <a:gd name="T84" fmla="*/ 162 h 16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99" h="162">
                <a:moveTo>
                  <a:pt x="299" y="97"/>
                </a:moveTo>
                <a:lnTo>
                  <a:pt x="288" y="68"/>
                </a:lnTo>
                <a:lnTo>
                  <a:pt x="276" y="68"/>
                </a:lnTo>
                <a:lnTo>
                  <a:pt x="264" y="52"/>
                </a:lnTo>
                <a:lnTo>
                  <a:pt x="253" y="38"/>
                </a:lnTo>
                <a:lnTo>
                  <a:pt x="242" y="13"/>
                </a:lnTo>
                <a:lnTo>
                  <a:pt x="230" y="15"/>
                </a:lnTo>
                <a:lnTo>
                  <a:pt x="218" y="0"/>
                </a:lnTo>
                <a:lnTo>
                  <a:pt x="207" y="19"/>
                </a:lnTo>
                <a:lnTo>
                  <a:pt x="196" y="45"/>
                </a:lnTo>
                <a:lnTo>
                  <a:pt x="184" y="58"/>
                </a:lnTo>
                <a:lnTo>
                  <a:pt x="173" y="51"/>
                </a:lnTo>
                <a:lnTo>
                  <a:pt x="161" y="83"/>
                </a:lnTo>
                <a:lnTo>
                  <a:pt x="150" y="143"/>
                </a:lnTo>
                <a:lnTo>
                  <a:pt x="138" y="141"/>
                </a:lnTo>
                <a:lnTo>
                  <a:pt x="127" y="143"/>
                </a:lnTo>
                <a:lnTo>
                  <a:pt x="115" y="134"/>
                </a:lnTo>
                <a:lnTo>
                  <a:pt x="109" y="119"/>
                </a:lnTo>
                <a:lnTo>
                  <a:pt x="101" y="111"/>
                </a:lnTo>
                <a:lnTo>
                  <a:pt x="93" y="119"/>
                </a:lnTo>
                <a:lnTo>
                  <a:pt x="81" y="115"/>
                </a:lnTo>
                <a:lnTo>
                  <a:pt x="67" y="129"/>
                </a:lnTo>
                <a:lnTo>
                  <a:pt x="59" y="133"/>
                </a:lnTo>
                <a:lnTo>
                  <a:pt x="47" y="138"/>
                </a:lnTo>
                <a:lnTo>
                  <a:pt x="30" y="149"/>
                </a:lnTo>
                <a:lnTo>
                  <a:pt x="13" y="152"/>
                </a:lnTo>
                <a:lnTo>
                  <a:pt x="0" y="162"/>
                </a:lnTo>
              </a:path>
            </a:pathLst>
          </a:custGeom>
          <a:noFill/>
          <a:ln w="26988" cap="rnd">
            <a:solidFill>
              <a:srgbClr val="EF2F72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9271" name="Rectangle 9"/>
          <p:cNvSpPr>
            <a:spLocks noChangeArrowheads="1"/>
          </p:cNvSpPr>
          <p:nvPr/>
        </p:nvSpPr>
        <p:spPr bwMode="auto">
          <a:xfrm>
            <a:off x="1241425" y="1274763"/>
            <a:ext cx="327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2000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72" name="Rectangle 11"/>
          <p:cNvSpPr>
            <a:spLocks noChangeArrowheads="1"/>
          </p:cNvSpPr>
          <p:nvPr/>
        </p:nvSpPr>
        <p:spPr bwMode="auto">
          <a:xfrm>
            <a:off x="1587500" y="5586413"/>
            <a:ext cx="204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‘73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73" name="Rectangle 12"/>
          <p:cNvSpPr>
            <a:spLocks noChangeArrowheads="1"/>
          </p:cNvSpPr>
          <p:nvPr/>
        </p:nvSpPr>
        <p:spPr bwMode="auto">
          <a:xfrm>
            <a:off x="1901825" y="5586413"/>
            <a:ext cx="204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‘75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74" name="Rectangle 13"/>
          <p:cNvSpPr>
            <a:spLocks noChangeArrowheads="1"/>
          </p:cNvSpPr>
          <p:nvPr/>
        </p:nvSpPr>
        <p:spPr bwMode="auto">
          <a:xfrm>
            <a:off x="2217738" y="5586413"/>
            <a:ext cx="204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‘77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75" name="Rectangle 14"/>
          <p:cNvSpPr>
            <a:spLocks noChangeArrowheads="1"/>
          </p:cNvSpPr>
          <p:nvPr/>
        </p:nvSpPr>
        <p:spPr bwMode="auto">
          <a:xfrm>
            <a:off x="2532063" y="5586413"/>
            <a:ext cx="204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‘79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76" name="Rectangle 15"/>
          <p:cNvSpPr>
            <a:spLocks noChangeArrowheads="1"/>
          </p:cNvSpPr>
          <p:nvPr/>
        </p:nvSpPr>
        <p:spPr bwMode="auto">
          <a:xfrm>
            <a:off x="2847975" y="5586413"/>
            <a:ext cx="204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‘81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77" name="Rectangle 16"/>
          <p:cNvSpPr>
            <a:spLocks noChangeArrowheads="1"/>
          </p:cNvSpPr>
          <p:nvPr/>
        </p:nvSpPr>
        <p:spPr bwMode="auto">
          <a:xfrm>
            <a:off x="3162300" y="5586413"/>
            <a:ext cx="204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‘83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78" name="Rectangle 17"/>
          <p:cNvSpPr>
            <a:spLocks noChangeArrowheads="1"/>
          </p:cNvSpPr>
          <p:nvPr/>
        </p:nvSpPr>
        <p:spPr bwMode="auto">
          <a:xfrm>
            <a:off x="3478213" y="5586413"/>
            <a:ext cx="204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‘85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79" name="Rectangle 18"/>
          <p:cNvSpPr>
            <a:spLocks noChangeArrowheads="1"/>
          </p:cNvSpPr>
          <p:nvPr/>
        </p:nvSpPr>
        <p:spPr bwMode="auto">
          <a:xfrm>
            <a:off x="3792538" y="5586413"/>
            <a:ext cx="204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‘87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80" name="Rectangle 19"/>
          <p:cNvSpPr>
            <a:spLocks noChangeArrowheads="1"/>
          </p:cNvSpPr>
          <p:nvPr/>
        </p:nvSpPr>
        <p:spPr bwMode="auto">
          <a:xfrm>
            <a:off x="4108450" y="5586413"/>
            <a:ext cx="204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‘89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81" name="Rectangle 20"/>
          <p:cNvSpPr>
            <a:spLocks noChangeArrowheads="1"/>
          </p:cNvSpPr>
          <p:nvPr/>
        </p:nvSpPr>
        <p:spPr bwMode="auto">
          <a:xfrm>
            <a:off x="4422775" y="5586413"/>
            <a:ext cx="204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‘91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82" name="Rectangle 21"/>
          <p:cNvSpPr>
            <a:spLocks noChangeArrowheads="1"/>
          </p:cNvSpPr>
          <p:nvPr/>
        </p:nvSpPr>
        <p:spPr bwMode="auto">
          <a:xfrm>
            <a:off x="4737100" y="5586413"/>
            <a:ext cx="204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‘93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83" name="Rectangle 22"/>
          <p:cNvSpPr>
            <a:spLocks noChangeArrowheads="1"/>
          </p:cNvSpPr>
          <p:nvPr/>
        </p:nvSpPr>
        <p:spPr bwMode="auto">
          <a:xfrm>
            <a:off x="5053013" y="5586413"/>
            <a:ext cx="204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‘95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84" name="Rectangle 23"/>
          <p:cNvSpPr>
            <a:spLocks noChangeArrowheads="1"/>
          </p:cNvSpPr>
          <p:nvPr/>
        </p:nvSpPr>
        <p:spPr bwMode="auto">
          <a:xfrm>
            <a:off x="5367338" y="5586413"/>
            <a:ext cx="204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‘97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85" name="Rectangle 24"/>
          <p:cNvSpPr>
            <a:spLocks noChangeArrowheads="1"/>
          </p:cNvSpPr>
          <p:nvPr/>
        </p:nvSpPr>
        <p:spPr bwMode="auto">
          <a:xfrm>
            <a:off x="5683250" y="5586413"/>
            <a:ext cx="204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‘99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86" name="Rectangle 25"/>
          <p:cNvSpPr>
            <a:spLocks noChangeArrowheads="1"/>
          </p:cNvSpPr>
          <p:nvPr/>
        </p:nvSpPr>
        <p:spPr bwMode="auto">
          <a:xfrm>
            <a:off x="5997575" y="5586413"/>
            <a:ext cx="204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‘01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87" name="Rectangle 26"/>
          <p:cNvSpPr>
            <a:spLocks noChangeArrowheads="1"/>
          </p:cNvSpPr>
          <p:nvPr/>
        </p:nvSpPr>
        <p:spPr bwMode="auto">
          <a:xfrm>
            <a:off x="6313488" y="5586413"/>
            <a:ext cx="204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‘03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288" name="Rectangle 27"/>
          <p:cNvSpPr>
            <a:spLocks noChangeArrowheads="1"/>
          </p:cNvSpPr>
          <p:nvPr/>
        </p:nvSpPr>
        <p:spPr bwMode="auto">
          <a:xfrm>
            <a:off x="6627813" y="5586413"/>
            <a:ext cx="204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‘05</a:t>
            </a:r>
            <a:endParaRPr lang="en-US" sz="1800">
              <a:ea typeface="ＭＳ Ｐゴシック" charset="-128"/>
            </a:endParaRPr>
          </a:p>
        </p:txBody>
      </p:sp>
      <p:grpSp>
        <p:nvGrpSpPr>
          <p:cNvPr id="2" name="Group 241"/>
          <p:cNvGrpSpPr>
            <a:grpSpLocks/>
          </p:cNvGrpSpPr>
          <p:nvPr/>
        </p:nvGrpSpPr>
        <p:grpSpPr bwMode="auto">
          <a:xfrm>
            <a:off x="1660525" y="1743075"/>
            <a:ext cx="5713413" cy="3736975"/>
            <a:chOff x="1046" y="1098"/>
            <a:chExt cx="3599" cy="2354"/>
          </a:xfrm>
        </p:grpSpPr>
        <p:sp>
          <p:nvSpPr>
            <p:cNvPr id="139290" name="Freeform 28"/>
            <p:cNvSpPr>
              <a:spLocks/>
            </p:cNvSpPr>
            <p:nvPr/>
          </p:nvSpPr>
          <p:spPr bwMode="auto">
            <a:xfrm>
              <a:off x="1046" y="3423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10 h 29"/>
                <a:gd name="T4" fmla="*/ 17 w 26"/>
                <a:gd name="T5" fmla="*/ 29 h 29"/>
                <a:gd name="T6" fmla="*/ 0 w 26"/>
                <a:gd name="T7" fmla="*/ 10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10"/>
                  </a:lnTo>
                  <a:lnTo>
                    <a:pt x="17" y="29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291" name="Freeform 29"/>
            <p:cNvSpPr>
              <a:spLocks/>
            </p:cNvSpPr>
            <p:nvPr/>
          </p:nvSpPr>
          <p:spPr bwMode="auto">
            <a:xfrm>
              <a:off x="1063" y="3384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10 h 29"/>
                <a:gd name="T4" fmla="*/ 18 w 26"/>
                <a:gd name="T5" fmla="*/ 29 h 29"/>
                <a:gd name="T6" fmla="*/ 0 w 26"/>
                <a:gd name="T7" fmla="*/ 20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10"/>
                  </a:lnTo>
                  <a:lnTo>
                    <a:pt x="18" y="29"/>
                  </a:lnTo>
                  <a:lnTo>
                    <a:pt x="0" y="2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292" name="Freeform 30"/>
            <p:cNvSpPr>
              <a:spLocks/>
            </p:cNvSpPr>
            <p:nvPr/>
          </p:nvSpPr>
          <p:spPr bwMode="auto">
            <a:xfrm>
              <a:off x="1081" y="3355"/>
              <a:ext cx="25" cy="29"/>
            </a:xfrm>
            <a:custGeom>
              <a:avLst/>
              <a:gdLst>
                <a:gd name="T0" fmla="*/ 8 w 25"/>
                <a:gd name="T1" fmla="*/ 0 h 29"/>
                <a:gd name="T2" fmla="*/ 25 w 25"/>
                <a:gd name="T3" fmla="*/ 10 h 29"/>
                <a:gd name="T4" fmla="*/ 17 w 25"/>
                <a:gd name="T5" fmla="*/ 29 h 29"/>
                <a:gd name="T6" fmla="*/ 0 w 25"/>
                <a:gd name="T7" fmla="*/ 20 h 29"/>
                <a:gd name="T8" fmla="*/ 8 w 2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8" y="0"/>
                  </a:moveTo>
                  <a:lnTo>
                    <a:pt x="25" y="10"/>
                  </a:lnTo>
                  <a:lnTo>
                    <a:pt x="17" y="29"/>
                  </a:lnTo>
                  <a:lnTo>
                    <a:pt x="0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293" name="Freeform 31"/>
            <p:cNvSpPr>
              <a:spLocks/>
            </p:cNvSpPr>
            <p:nvPr/>
          </p:nvSpPr>
          <p:spPr bwMode="auto">
            <a:xfrm>
              <a:off x="1098" y="3326"/>
              <a:ext cx="26" cy="20"/>
            </a:xfrm>
            <a:custGeom>
              <a:avLst/>
              <a:gdLst>
                <a:gd name="T0" fmla="*/ 17 w 26"/>
                <a:gd name="T1" fmla="*/ 0 h 20"/>
                <a:gd name="T2" fmla="*/ 26 w 26"/>
                <a:gd name="T3" fmla="*/ 10 h 20"/>
                <a:gd name="T4" fmla="*/ 17 w 26"/>
                <a:gd name="T5" fmla="*/ 20 h 20"/>
                <a:gd name="T6" fmla="*/ 0 w 26"/>
                <a:gd name="T7" fmla="*/ 10 h 20"/>
                <a:gd name="T8" fmla="*/ 17 w 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17" y="0"/>
                  </a:moveTo>
                  <a:lnTo>
                    <a:pt x="26" y="10"/>
                  </a:lnTo>
                  <a:lnTo>
                    <a:pt x="17" y="20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294" name="Freeform 32"/>
            <p:cNvSpPr>
              <a:spLocks/>
            </p:cNvSpPr>
            <p:nvPr/>
          </p:nvSpPr>
          <p:spPr bwMode="auto">
            <a:xfrm>
              <a:off x="1124" y="3288"/>
              <a:ext cx="17" cy="29"/>
            </a:xfrm>
            <a:custGeom>
              <a:avLst/>
              <a:gdLst>
                <a:gd name="T0" fmla="*/ 8 w 17"/>
                <a:gd name="T1" fmla="*/ 0 h 29"/>
                <a:gd name="T2" fmla="*/ 17 w 17"/>
                <a:gd name="T3" fmla="*/ 9 h 29"/>
                <a:gd name="T4" fmla="*/ 8 w 17"/>
                <a:gd name="T5" fmla="*/ 29 h 29"/>
                <a:gd name="T6" fmla="*/ 0 w 17"/>
                <a:gd name="T7" fmla="*/ 19 h 29"/>
                <a:gd name="T8" fmla="*/ 8 w 1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8" y="0"/>
                  </a:moveTo>
                  <a:lnTo>
                    <a:pt x="17" y="9"/>
                  </a:lnTo>
                  <a:lnTo>
                    <a:pt x="8" y="29"/>
                  </a:lnTo>
                  <a:lnTo>
                    <a:pt x="0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295" name="Freeform 33"/>
            <p:cNvSpPr>
              <a:spLocks/>
            </p:cNvSpPr>
            <p:nvPr/>
          </p:nvSpPr>
          <p:spPr bwMode="auto">
            <a:xfrm>
              <a:off x="1141" y="3258"/>
              <a:ext cx="17" cy="30"/>
            </a:xfrm>
            <a:custGeom>
              <a:avLst/>
              <a:gdLst>
                <a:gd name="T0" fmla="*/ 8 w 17"/>
                <a:gd name="T1" fmla="*/ 0 h 30"/>
                <a:gd name="T2" fmla="*/ 17 w 17"/>
                <a:gd name="T3" fmla="*/ 10 h 30"/>
                <a:gd name="T4" fmla="*/ 8 w 17"/>
                <a:gd name="T5" fmla="*/ 30 h 30"/>
                <a:gd name="T6" fmla="*/ 0 w 17"/>
                <a:gd name="T7" fmla="*/ 20 h 30"/>
                <a:gd name="T8" fmla="*/ 8 w 17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0"/>
                <a:gd name="T17" fmla="*/ 17 w 1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0">
                  <a:moveTo>
                    <a:pt x="8" y="0"/>
                  </a:moveTo>
                  <a:lnTo>
                    <a:pt x="17" y="10"/>
                  </a:lnTo>
                  <a:lnTo>
                    <a:pt x="8" y="30"/>
                  </a:lnTo>
                  <a:lnTo>
                    <a:pt x="0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296" name="Freeform 34"/>
            <p:cNvSpPr>
              <a:spLocks/>
            </p:cNvSpPr>
            <p:nvPr/>
          </p:nvSpPr>
          <p:spPr bwMode="auto">
            <a:xfrm>
              <a:off x="1158" y="3229"/>
              <a:ext cx="26" cy="20"/>
            </a:xfrm>
            <a:custGeom>
              <a:avLst/>
              <a:gdLst>
                <a:gd name="T0" fmla="*/ 9 w 26"/>
                <a:gd name="T1" fmla="*/ 0 h 20"/>
                <a:gd name="T2" fmla="*/ 26 w 26"/>
                <a:gd name="T3" fmla="*/ 10 h 20"/>
                <a:gd name="T4" fmla="*/ 17 w 26"/>
                <a:gd name="T5" fmla="*/ 20 h 20"/>
                <a:gd name="T6" fmla="*/ 0 w 26"/>
                <a:gd name="T7" fmla="*/ 10 h 20"/>
                <a:gd name="T8" fmla="*/ 9 w 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9" y="0"/>
                  </a:moveTo>
                  <a:lnTo>
                    <a:pt x="26" y="10"/>
                  </a:lnTo>
                  <a:lnTo>
                    <a:pt x="17" y="20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297" name="Freeform 35"/>
            <p:cNvSpPr>
              <a:spLocks/>
            </p:cNvSpPr>
            <p:nvPr/>
          </p:nvSpPr>
          <p:spPr bwMode="auto">
            <a:xfrm>
              <a:off x="1175" y="3191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9 h 29"/>
                <a:gd name="T4" fmla="*/ 17 w 26"/>
                <a:gd name="T5" fmla="*/ 29 h 29"/>
                <a:gd name="T6" fmla="*/ 0 w 26"/>
                <a:gd name="T7" fmla="*/ 19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9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298" name="Freeform 36"/>
            <p:cNvSpPr>
              <a:spLocks/>
            </p:cNvSpPr>
            <p:nvPr/>
          </p:nvSpPr>
          <p:spPr bwMode="auto">
            <a:xfrm>
              <a:off x="1192" y="3162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9 h 29"/>
                <a:gd name="T4" fmla="*/ 18 w 26"/>
                <a:gd name="T5" fmla="*/ 29 h 29"/>
                <a:gd name="T6" fmla="*/ 0 w 26"/>
                <a:gd name="T7" fmla="*/ 9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9"/>
                  </a:lnTo>
                  <a:lnTo>
                    <a:pt x="18" y="29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299" name="Freeform 37"/>
            <p:cNvSpPr>
              <a:spLocks/>
            </p:cNvSpPr>
            <p:nvPr/>
          </p:nvSpPr>
          <p:spPr bwMode="auto">
            <a:xfrm>
              <a:off x="1210" y="3123"/>
              <a:ext cx="26" cy="29"/>
            </a:xfrm>
            <a:custGeom>
              <a:avLst/>
              <a:gdLst>
                <a:gd name="T0" fmla="*/ 8 w 26"/>
                <a:gd name="T1" fmla="*/ 0 h 29"/>
                <a:gd name="T2" fmla="*/ 26 w 26"/>
                <a:gd name="T3" fmla="*/ 19 h 29"/>
                <a:gd name="T4" fmla="*/ 17 w 26"/>
                <a:gd name="T5" fmla="*/ 29 h 29"/>
                <a:gd name="T6" fmla="*/ 0 w 26"/>
                <a:gd name="T7" fmla="*/ 19 h 29"/>
                <a:gd name="T8" fmla="*/ 8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8" y="0"/>
                  </a:moveTo>
                  <a:lnTo>
                    <a:pt x="26" y="19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00" name="Freeform 38"/>
            <p:cNvSpPr>
              <a:spLocks/>
            </p:cNvSpPr>
            <p:nvPr/>
          </p:nvSpPr>
          <p:spPr bwMode="auto">
            <a:xfrm>
              <a:off x="1227" y="3094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9 h 29"/>
                <a:gd name="T4" fmla="*/ 17 w 26"/>
                <a:gd name="T5" fmla="*/ 29 h 29"/>
                <a:gd name="T6" fmla="*/ 0 w 26"/>
                <a:gd name="T7" fmla="*/ 19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9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01" name="Freeform 39"/>
            <p:cNvSpPr>
              <a:spLocks/>
            </p:cNvSpPr>
            <p:nvPr/>
          </p:nvSpPr>
          <p:spPr bwMode="auto">
            <a:xfrm>
              <a:off x="1253" y="3065"/>
              <a:ext cx="17" cy="19"/>
            </a:xfrm>
            <a:custGeom>
              <a:avLst/>
              <a:gdLst>
                <a:gd name="T0" fmla="*/ 8 w 17"/>
                <a:gd name="T1" fmla="*/ 0 h 19"/>
                <a:gd name="T2" fmla="*/ 17 w 17"/>
                <a:gd name="T3" fmla="*/ 9 h 19"/>
                <a:gd name="T4" fmla="*/ 8 w 17"/>
                <a:gd name="T5" fmla="*/ 19 h 19"/>
                <a:gd name="T6" fmla="*/ 0 w 17"/>
                <a:gd name="T7" fmla="*/ 9 h 19"/>
                <a:gd name="T8" fmla="*/ 8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8" y="0"/>
                  </a:moveTo>
                  <a:lnTo>
                    <a:pt x="17" y="9"/>
                  </a:lnTo>
                  <a:lnTo>
                    <a:pt x="8" y="19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02" name="Freeform 40"/>
            <p:cNvSpPr>
              <a:spLocks/>
            </p:cNvSpPr>
            <p:nvPr/>
          </p:nvSpPr>
          <p:spPr bwMode="auto">
            <a:xfrm>
              <a:off x="1270" y="3026"/>
              <a:ext cx="17" cy="29"/>
            </a:xfrm>
            <a:custGeom>
              <a:avLst/>
              <a:gdLst>
                <a:gd name="T0" fmla="*/ 9 w 17"/>
                <a:gd name="T1" fmla="*/ 0 h 29"/>
                <a:gd name="T2" fmla="*/ 17 w 17"/>
                <a:gd name="T3" fmla="*/ 10 h 29"/>
                <a:gd name="T4" fmla="*/ 9 w 17"/>
                <a:gd name="T5" fmla="*/ 29 h 29"/>
                <a:gd name="T6" fmla="*/ 0 w 17"/>
                <a:gd name="T7" fmla="*/ 19 h 29"/>
                <a:gd name="T8" fmla="*/ 9 w 1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9" y="0"/>
                  </a:moveTo>
                  <a:lnTo>
                    <a:pt x="17" y="10"/>
                  </a:lnTo>
                  <a:lnTo>
                    <a:pt x="9" y="29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03" name="Freeform 41"/>
            <p:cNvSpPr>
              <a:spLocks/>
            </p:cNvSpPr>
            <p:nvPr/>
          </p:nvSpPr>
          <p:spPr bwMode="auto">
            <a:xfrm>
              <a:off x="1287" y="2997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10 h 29"/>
                <a:gd name="T4" fmla="*/ 17 w 26"/>
                <a:gd name="T5" fmla="*/ 29 h 29"/>
                <a:gd name="T6" fmla="*/ 0 w 26"/>
                <a:gd name="T7" fmla="*/ 19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10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04" name="Freeform 42"/>
            <p:cNvSpPr>
              <a:spLocks/>
            </p:cNvSpPr>
            <p:nvPr/>
          </p:nvSpPr>
          <p:spPr bwMode="auto">
            <a:xfrm>
              <a:off x="1304" y="2968"/>
              <a:ext cx="26" cy="19"/>
            </a:xfrm>
            <a:custGeom>
              <a:avLst/>
              <a:gdLst>
                <a:gd name="T0" fmla="*/ 9 w 26"/>
                <a:gd name="T1" fmla="*/ 0 h 19"/>
                <a:gd name="T2" fmla="*/ 26 w 26"/>
                <a:gd name="T3" fmla="*/ 10 h 19"/>
                <a:gd name="T4" fmla="*/ 18 w 26"/>
                <a:gd name="T5" fmla="*/ 19 h 19"/>
                <a:gd name="T6" fmla="*/ 0 w 26"/>
                <a:gd name="T7" fmla="*/ 10 h 19"/>
                <a:gd name="T8" fmla="*/ 9 w 2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9" y="0"/>
                  </a:moveTo>
                  <a:lnTo>
                    <a:pt x="26" y="10"/>
                  </a:lnTo>
                  <a:lnTo>
                    <a:pt x="18" y="19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05" name="Freeform 43"/>
            <p:cNvSpPr>
              <a:spLocks/>
            </p:cNvSpPr>
            <p:nvPr/>
          </p:nvSpPr>
          <p:spPr bwMode="auto">
            <a:xfrm>
              <a:off x="1322" y="2929"/>
              <a:ext cx="25" cy="29"/>
            </a:xfrm>
            <a:custGeom>
              <a:avLst/>
              <a:gdLst>
                <a:gd name="T0" fmla="*/ 8 w 25"/>
                <a:gd name="T1" fmla="*/ 0 h 29"/>
                <a:gd name="T2" fmla="*/ 25 w 25"/>
                <a:gd name="T3" fmla="*/ 10 h 29"/>
                <a:gd name="T4" fmla="*/ 17 w 25"/>
                <a:gd name="T5" fmla="*/ 29 h 29"/>
                <a:gd name="T6" fmla="*/ 0 w 25"/>
                <a:gd name="T7" fmla="*/ 19 h 29"/>
                <a:gd name="T8" fmla="*/ 8 w 2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8" y="0"/>
                  </a:moveTo>
                  <a:lnTo>
                    <a:pt x="25" y="10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06" name="Freeform 44"/>
            <p:cNvSpPr>
              <a:spLocks/>
            </p:cNvSpPr>
            <p:nvPr/>
          </p:nvSpPr>
          <p:spPr bwMode="auto">
            <a:xfrm>
              <a:off x="1339" y="2890"/>
              <a:ext cx="26" cy="39"/>
            </a:xfrm>
            <a:custGeom>
              <a:avLst/>
              <a:gdLst>
                <a:gd name="T0" fmla="*/ 26 w 26"/>
                <a:gd name="T1" fmla="*/ 20 h 39"/>
                <a:gd name="T2" fmla="*/ 8 w 26"/>
                <a:gd name="T3" fmla="*/ 20 h 39"/>
                <a:gd name="T4" fmla="*/ 0 w 26"/>
                <a:gd name="T5" fmla="*/ 29 h 39"/>
                <a:gd name="T6" fmla="*/ 17 w 26"/>
                <a:gd name="T7" fmla="*/ 39 h 39"/>
                <a:gd name="T8" fmla="*/ 26 w 26"/>
                <a:gd name="T9" fmla="*/ 29 h 39"/>
                <a:gd name="T10" fmla="*/ 26 w 26"/>
                <a:gd name="T11" fmla="*/ 20 h 39"/>
                <a:gd name="T12" fmla="*/ 26 w 26"/>
                <a:gd name="T13" fmla="*/ 20 h 39"/>
                <a:gd name="T14" fmla="*/ 17 w 26"/>
                <a:gd name="T15" fmla="*/ 0 h 39"/>
                <a:gd name="T16" fmla="*/ 8 w 26"/>
                <a:gd name="T17" fmla="*/ 20 h 39"/>
                <a:gd name="T18" fmla="*/ 26 w 26"/>
                <a:gd name="T19" fmla="*/ 2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39"/>
                <a:gd name="T32" fmla="*/ 26 w 26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39">
                  <a:moveTo>
                    <a:pt x="26" y="20"/>
                  </a:moveTo>
                  <a:lnTo>
                    <a:pt x="8" y="20"/>
                  </a:lnTo>
                  <a:lnTo>
                    <a:pt x="0" y="29"/>
                  </a:lnTo>
                  <a:lnTo>
                    <a:pt x="17" y="39"/>
                  </a:lnTo>
                  <a:lnTo>
                    <a:pt x="26" y="29"/>
                  </a:lnTo>
                  <a:lnTo>
                    <a:pt x="26" y="20"/>
                  </a:lnTo>
                  <a:lnTo>
                    <a:pt x="17" y="0"/>
                  </a:lnTo>
                  <a:lnTo>
                    <a:pt x="8" y="20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07" name="Freeform 45"/>
            <p:cNvSpPr>
              <a:spLocks/>
            </p:cNvSpPr>
            <p:nvPr/>
          </p:nvSpPr>
          <p:spPr bwMode="auto">
            <a:xfrm>
              <a:off x="1347" y="2910"/>
              <a:ext cx="18" cy="9"/>
            </a:xfrm>
            <a:custGeom>
              <a:avLst/>
              <a:gdLst>
                <a:gd name="T0" fmla="*/ 18 w 18"/>
                <a:gd name="T1" fmla="*/ 0 h 9"/>
                <a:gd name="T2" fmla="*/ 0 w 18"/>
                <a:gd name="T3" fmla="*/ 9 h 9"/>
                <a:gd name="T4" fmla="*/ 0 w 18"/>
                <a:gd name="T5" fmla="*/ 0 h 9"/>
                <a:gd name="T6" fmla="*/ 18 w 1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9"/>
                <a:gd name="T14" fmla="*/ 18 w 1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9">
                  <a:moveTo>
                    <a:pt x="18" y="0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08" name="Freeform 46"/>
            <p:cNvSpPr>
              <a:spLocks/>
            </p:cNvSpPr>
            <p:nvPr/>
          </p:nvSpPr>
          <p:spPr bwMode="auto">
            <a:xfrm>
              <a:off x="1356" y="2929"/>
              <a:ext cx="26" cy="29"/>
            </a:xfrm>
            <a:custGeom>
              <a:avLst/>
              <a:gdLst>
                <a:gd name="T0" fmla="*/ 26 w 26"/>
                <a:gd name="T1" fmla="*/ 19 h 29"/>
                <a:gd name="T2" fmla="*/ 9 w 26"/>
                <a:gd name="T3" fmla="*/ 29 h 29"/>
                <a:gd name="T4" fmla="*/ 0 w 26"/>
                <a:gd name="T5" fmla="*/ 10 h 29"/>
                <a:gd name="T6" fmla="*/ 17 w 26"/>
                <a:gd name="T7" fmla="*/ 0 h 29"/>
                <a:gd name="T8" fmla="*/ 26 w 26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19"/>
                  </a:moveTo>
                  <a:lnTo>
                    <a:pt x="9" y="29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09" name="Freeform 47"/>
            <p:cNvSpPr>
              <a:spLocks/>
            </p:cNvSpPr>
            <p:nvPr/>
          </p:nvSpPr>
          <p:spPr bwMode="auto">
            <a:xfrm>
              <a:off x="1373" y="2968"/>
              <a:ext cx="26" cy="19"/>
            </a:xfrm>
            <a:custGeom>
              <a:avLst/>
              <a:gdLst>
                <a:gd name="T0" fmla="*/ 26 w 26"/>
                <a:gd name="T1" fmla="*/ 10 h 19"/>
                <a:gd name="T2" fmla="*/ 9 w 26"/>
                <a:gd name="T3" fmla="*/ 19 h 19"/>
                <a:gd name="T4" fmla="*/ 0 w 26"/>
                <a:gd name="T5" fmla="*/ 0 h 19"/>
                <a:gd name="T6" fmla="*/ 17 w 26"/>
                <a:gd name="T7" fmla="*/ 0 h 19"/>
                <a:gd name="T8" fmla="*/ 26 w 26"/>
                <a:gd name="T9" fmla="*/ 1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26" y="10"/>
                  </a:moveTo>
                  <a:lnTo>
                    <a:pt x="9" y="1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10" name="Freeform 48"/>
            <p:cNvSpPr>
              <a:spLocks/>
            </p:cNvSpPr>
            <p:nvPr/>
          </p:nvSpPr>
          <p:spPr bwMode="auto">
            <a:xfrm>
              <a:off x="1390" y="2997"/>
              <a:ext cx="18" cy="29"/>
            </a:xfrm>
            <a:custGeom>
              <a:avLst/>
              <a:gdLst>
                <a:gd name="T0" fmla="*/ 18 w 18"/>
                <a:gd name="T1" fmla="*/ 19 h 29"/>
                <a:gd name="T2" fmla="*/ 0 w 18"/>
                <a:gd name="T3" fmla="*/ 29 h 29"/>
                <a:gd name="T4" fmla="*/ 0 w 18"/>
                <a:gd name="T5" fmla="*/ 10 h 29"/>
                <a:gd name="T6" fmla="*/ 9 w 18"/>
                <a:gd name="T7" fmla="*/ 0 h 29"/>
                <a:gd name="T8" fmla="*/ 18 w 18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18" y="19"/>
                  </a:moveTo>
                  <a:lnTo>
                    <a:pt x="0" y="29"/>
                  </a:lnTo>
                  <a:lnTo>
                    <a:pt x="0" y="10"/>
                  </a:lnTo>
                  <a:lnTo>
                    <a:pt x="9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11" name="Freeform 49"/>
            <p:cNvSpPr>
              <a:spLocks/>
            </p:cNvSpPr>
            <p:nvPr/>
          </p:nvSpPr>
          <p:spPr bwMode="auto">
            <a:xfrm>
              <a:off x="1399" y="3036"/>
              <a:ext cx="26" cy="19"/>
            </a:xfrm>
            <a:custGeom>
              <a:avLst/>
              <a:gdLst>
                <a:gd name="T0" fmla="*/ 26 w 26"/>
                <a:gd name="T1" fmla="*/ 19 h 19"/>
                <a:gd name="T2" fmla="*/ 9 w 26"/>
                <a:gd name="T3" fmla="*/ 19 h 19"/>
                <a:gd name="T4" fmla="*/ 0 w 26"/>
                <a:gd name="T5" fmla="*/ 9 h 19"/>
                <a:gd name="T6" fmla="*/ 17 w 26"/>
                <a:gd name="T7" fmla="*/ 0 h 19"/>
                <a:gd name="T8" fmla="*/ 26 w 26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26" y="19"/>
                  </a:moveTo>
                  <a:lnTo>
                    <a:pt x="9" y="19"/>
                  </a:lnTo>
                  <a:lnTo>
                    <a:pt x="0" y="9"/>
                  </a:lnTo>
                  <a:lnTo>
                    <a:pt x="17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12" name="Freeform 50"/>
            <p:cNvSpPr>
              <a:spLocks/>
            </p:cNvSpPr>
            <p:nvPr/>
          </p:nvSpPr>
          <p:spPr bwMode="auto">
            <a:xfrm>
              <a:off x="1416" y="3065"/>
              <a:ext cx="26" cy="29"/>
            </a:xfrm>
            <a:custGeom>
              <a:avLst/>
              <a:gdLst>
                <a:gd name="T0" fmla="*/ 26 w 26"/>
                <a:gd name="T1" fmla="*/ 19 h 29"/>
                <a:gd name="T2" fmla="*/ 9 w 26"/>
                <a:gd name="T3" fmla="*/ 29 h 29"/>
                <a:gd name="T4" fmla="*/ 0 w 26"/>
                <a:gd name="T5" fmla="*/ 9 h 29"/>
                <a:gd name="T6" fmla="*/ 18 w 26"/>
                <a:gd name="T7" fmla="*/ 0 h 29"/>
                <a:gd name="T8" fmla="*/ 26 w 26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19"/>
                  </a:moveTo>
                  <a:lnTo>
                    <a:pt x="9" y="29"/>
                  </a:lnTo>
                  <a:lnTo>
                    <a:pt x="0" y="9"/>
                  </a:lnTo>
                  <a:lnTo>
                    <a:pt x="18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13" name="Freeform 51"/>
            <p:cNvSpPr>
              <a:spLocks/>
            </p:cNvSpPr>
            <p:nvPr/>
          </p:nvSpPr>
          <p:spPr bwMode="auto">
            <a:xfrm>
              <a:off x="1434" y="3094"/>
              <a:ext cx="25" cy="29"/>
            </a:xfrm>
            <a:custGeom>
              <a:avLst/>
              <a:gdLst>
                <a:gd name="T0" fmla="*/ 25 w 25"/>
                <a:gd name="T1" fmla="*/ 9 h 29"/>
                <a:gd name="T2" fmla="*/ 17 w 25"/>
                <a:gd name="T3" fmla="*/ 29 h 29"/>
                <a:gd name="T4" fmla="*/ 0 w 25"/>
                <a:gd name="T5" fmla="*/ 19 h 29"/>
                <a:gd name="T6" fmla="*/ 17 w 25"/>
                <a:gd name="T7" fmla="*/ 0 h 29"/>
                <a:gd name="T8" fmla="*/ 25 w 25"/>
                <a:gd name="T9" fmla="*/ 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25" y="9"/>
                  </a:moveTo>
                  <a:lnTo>
                    <a:pt x="17" y="29"/>
                  </a:lnTo>
                  <a:lnTo>
                    <a:pt x="0" y="19"/>
                  </a:lnTo>
                  <a:lnTo>
                    <a:pt x="17" y="0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14" name="Freeform 52"/>
            <p:cNvSpPr>
              <a:spLocks/>
            </p:cNvSpPr>
            <p:nvPr/>
          </p:nvSpPr>
          <p:spPr bwMode="auto">
            <a:xfrm>
              <a:off x="1468" y="3123"/>
              <a:ext cx="17" cy="19"/>
            </a:xfrm>
            <a:custGeom>
              <a:avLst/>
              <a:gdLst>
                <a:gd name="T0" fmla="*/ 17 w 17"/>
                <a:gd name="T1" fmla="*/ 10 h 19"/>
                <a:gd name="T2" fmla="*/ 9 w 17"/>
                <a:gd name="T3" fmla="*/ 19 h 19"/>
                <a:gd name="T4" fmla="*/ 0 w 17"/>
                <a:gd name="T5" fmla="*/ 10 h 19"/>
                <a:gd name="T6" fmla="*/ 9 w 17"/>
                <a:gd name="T7" fmla="*/ 0 h 19"/>
                <a:gd name="T8" fmla="*/ 17 w 17"/>
                <a:gd name="T9" fmla="*/ 1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7" y="10"/>
                  </a:moveTo>
                  <a:lnTo>
                    <a:pt x="9" y="19"/>
                  </a:lnTo>
                  <a:lnTo>
                    <a:pt x="0" y="10"/>
                  </a:lnTo>
                  <a:lnTo>
                    <a:pt x="9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15" name="Freeform 53"/>
            <p:cNvSpPr>
              <a:spLocks/>
            </p:cNvSpPr>
            <p:nvPr/>
          </p:nvSpPr>
          <p:spPr bwMode="auto">
            <a:xfrm>
              <a:off x="1494" y="3142"/>
              <a:ext cx="26" cy="29"/>
            </a:xfrm>
            <a:custGeom>
              <a:avLst/>
              <a:gdLst>
                <a:gd name="T0" fmla="*/ 26 w 26"/>
                <a:gd name="T1" fmla="*/ 10 h 29"/>
                <a:gd name="T2" fmla="*/ 17 w 26"/>
                <a:gd name="T3" fmla="*/ 29 h 29"/>
                <a:gd name="T4" fmla="*/ 0 w 26"/>
                <a:gd name="T5" fmla="*/ 20 h 29"/>
                <a:gd name="T6" fmla="*/ 8 w 26"/>
                <a:gd name="T7" fmla="*/ 0 h 29"/>
                <a:gd name="T8" fmla="*/ 26 w 26"/>
                <a:gd name="T9" fmla="*/ 1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10"/>
                  </a:moveTo>
                  <a:lnTo>
                    <a:pt x="17" y="29"/>
                  </a:lnTo>
                  <a:lnTo>
                    <a:pt x="0" y="20"/>
                  </a:lnTo>
                  <a:lnTo>
                    <a:pt x="8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16" name="Rectangle 54"/>
            <p:cNvSpPr>
              <a:spLocks noChangeArrowheads="1"/>
            </p:cNvSpPr>
            <p:nvPr/>
          </p:nvSpPr>
          <p:spPr bwMode="auto">
            <a:xfrm>
              <a:off x="1528" y="3152"/>
              <a:ext cx="17" cy="19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17" name="Rectangle 55"/>
            <p:cNvSpPr>
              <a:spLocks noChangeArrowheads="1"/>
            </p:cNvSpPr>
            <p:nvPr/>
          </p:nvSpPr>
          <p:spPr bwMode="auto">
            <a:xfrm>
              <a:off x="1563" y="3152"/>
              <a:ext cx="17" cy="19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18" name="Rectangle 56"/>
            <p:cNvSpPr>
              <a:spLocks noChangeArrowheads="1"/>
            </p:cNvSpPr>
            <p:nvPr/>
          </p:nvSpPr>
          <p:spPr bwMode="auto">
            <a:xfrm>
              <a:off x="1597" y="3152"/>
              <a:ext cx="17" cy="19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19" name="Freeform 57"/>
            <p:cNvSpPr>
              <a:spLocks/>
            </p:cNvSpPr>
            <p:nvPr/>
          </p:nvSpPr>
          <p:spPr bwMode="auto">
            <a:xfrm>
              <a:off x="1632" y="3142"/>
              <a:ext cx="8" cy="20"/>
            </a:xfrm>
            <a:custGeom>
              <a:avLst/>
              <a:gdLst>
                <a:gd name="T0" fmla="*/ 8 w 8"/>
                <a:gd name="T1" fmla="*/ 20 h 20"/>
                <a:gd name="T2" fmla="*/ 0 w 8"/>
                <a:gd name="T3" fmla="*/ 0 h 20"/>
                <a:gd name="T4" fmla="*/ 0 w 8"/>
                <a:gd name="T5" fmla="*/ 0 h 20"/>
                <a:gd name="T6" fmla="*/ 0 w 8"/>
                <a:gd name="T7" fmla="*/ 20 h 20"/>
                <a:gd name="T8" fmla="*/ 0 w 8"/>
                <a:gd name="T9" fmla="*/ 20 h 20"/>
                <a:gd name="T10" fmla="*/ 8 w 8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0"/>
                <a:gd name="T20" fmla="*/ 8 w 8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0">
                  <a:moveTo>
                    <a:pt x="8" y="2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20" name="Freeform 58"/>
            <p:cNvSpPr>
              <a:spLocks/>
            </p:cNvSpPr>
            <p:nvPr/>
          </p:nvSpPr>
          <p:spPr bwMode="auto">
            <a:xfrm>
              <a:off x="1632" y="3142"/>
              <a:ext cx="17" cy="20"/>
            </a:xfrm>
            <a:custGeom>
              <a:avLst/>
              <a:gdLst>
                <a:gd name="T0" fmla="*/ 8 w 17"/>
                <a:gd name="T1" fmla="*/ 0 h 20"/>
                <a:gd name="T2" fmla="*/ 17 w 17"/>
                <a:gd name="T3" fmla="*/ 10 h 20"/>
                <a:gd name="T4" fmla="*/ 8 w 17"/>
                <a:gd name="T5" fmla="*/ 20 h 20"/>
                <a:gd name="T6" fmla="*/ 0 w 17"/>
                <a:gd name="T7" fmla="*/ 10 h 20"/>
                <a:gd name="T8" fmla="*/ 8 w 1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8" y="0"/>
                  </a:moveTo>
                  <a:lnTo>
                    <a:pt x="17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21" name="Freeform 59"/>
            <p:cNvSpPr>
              <a:spLocks/>
            </p:cNvSpPr>
            <p:nvPr/>
          </p:nvSpPr>
          <p:spPr bwMode="auto">
            <a:xfrm>
              <a:off x="1649" y="3113"/>
              <a:ext cx="26" cy="29"/>
            </a:xfrm>
            <a:custGeom>
              <a:avLst/>
              <a:gdLst>
                <a:gd name="T0" fmla="*/ 17 w 26"/>
                <a:gd name="T1" fmla="*/ 0 h 29"/>
                <a:gd name="T2" fmla="*/ 26 w 26"/>
                <a:gd name="T3" fmla="*/ 10 h 29"/>
                <a:gd name="T4" fmla="*/ 17 w 26"/>
                <a:gd name="T5" fmla="*/ 29 h 29"/>
                <a:gd name="T6" fmla="*/ 0 w 26"/>
                <a:gd name="T7" fmla="*/ 10 h 29"/>
                <a:gd name="T8" fmla="*/ 17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17" y="0"/>
                  </a:moveTo>
                  <a:lnTo>
                    <a:pt x="26" y="10"/>
                  </a:lnTo>
                  <a:lnTo>
                    <a:pt x="17" y="29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22" name="Freeform 60"/>
            <p:cNvSpPr>
              <a:spLocks/>
            </p:cNvSpPr>
            <p:nvPr/>
          </p:nvSpPr>
          <p:spPr bwMode="auto">
            <a:xfrm>
              <a:off x="1675" y="3084"/>
              <a:ext cx="25" cy="29"/>
            </a:xfrm>
            <a:custGeom>
              <a:avLst/>
              <a:gdLst>
                <a:gd name="T0" fmla="*/ 8 w 25"/>
                <a:gd name="T1" fmla="*/ 0 h 29"/>
                <a:gd name="T2" fmla="*/ 25 w 25"/>
                <a:gd name="T3" fmla="*/ 10 h 29"/>
                <a:gd name="T4" fmla="*/ 8 w 25"/>
                <a:gd name="T5" fmla="*/ 29 h 29"/>
                <a:gd name="T6" fmla="*/ 0 w 25"/>
                <a:gd name="T7" fmla="*/ 10 h 29"/>
                <a:gd name="T8" fmla="*/ 8 w 2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8" y="0"/>
                  </a:moveTo>
                  <a:lnTo>
                    <a:pt x="25" y="10"/>
                  </a:lnTo>
                  <a:lnTo>
                    <a:pt x="8" y="29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23" name="Freeform 61"/>
            <p:cNvSpPr>
              <a:spLocks/>
            </p:cNvSpPr>
            <p:nvPr/>
          </p:nvSpPr>
          <p:spPr bwMode="auto">
            <a:xfrm>
              <a:off x="1700" y="3055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10 h 29"/>
                <a:gd name="T4" fmla="*/ 9 w 26"/>
                <a:gd name="T5" fmla="*/ 29 h 29"/>
                <a:gd name="T6" fmla="*/ 0 w 26"/>
                <a:gd name="T7" fmla="*/ 10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10"/>
                  </a:lnTo>
                  <a:lnTo>
                    <a:pt x="9" y="29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24" name="Freeform 62"/>
            <p:cNvSpPr>
              <a:spLocks/>
            </p:cNvSpPr>
            <p:nvPr/>
          </p:nvSpPr>
          <p:spPr bwMode="auto">
            <a:xfrm>
              <a:off x="1718" y="3026"/>
              <a:ext cx="25" cy="29"/>
            </a:xfrm>
            <a:custGeom>
              <a:avLst/>
              <a:gdLst>
                <a:gd name="T0" fmla="*/ 17 w 25"/>
                <a:gd name="T1" fmla="*/ 0 h 29"/>
                <a:gd name="T2" fmla="*/ 25 w 25"/>
                <a:gd name="T3" fmla="*/ 10 h 29"/>
                <a:gd name="T4" fmla="*/ 17 w 25"/>
                <a:gd name="T5" fmla="*/ 29 h 29"/>
                <a:gd name="T6" fmla="*/ 0 w 25"/>
                <a:gd name="T7" fmla="*/ 10 h 29"/>
                <a:gd name="T8" fmla="*/ 17 w 2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17" y="0"/>
                  </a:moveTo>
                  <a:lnTo>
                    <a:pt x="25" y="10"/>
                  </a:lnTo>
                  <a:lnTo>
                    <a:pt x="17" y="29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25" name="Freeform 63"/>
            <p:cNvSpPr>
              <a:spLocks/>
            </p:cNvSpPr>
            <p:nvPr/>
          </p:nvSpPr>
          <p:spPr bwMode="auto">
            <a:xfrm>
              <a:off x="1735" y="2997"/>
              <a:ext cx="26" cy="19"/>
            </a:xfrm>
            <a:custGeom>
              <a:avLst/>
              <a:gdLst>
                <a:gd name="T0" fmla="*/ 8 w 26"/>
                <a:gd name="T1" fmla="*/ 0 h 19"/>
                <a:gd name="T2" fmla="*/ 26 w 26"/>
                <a:gd name="T3" fmla="*/ 0 h 19"/>
                <a:gd name="T4" fmla="*/ 17 w 26"/>
                <a:gd name="T5" fmla="*/ 19 h 19"/>
                <a:gd name="T6" fmla="*/ 0 w 26"/>
                <a:gd name="T7" fmla="*/ 19 h 19"/>
                <a:gd name="T8" fmla="*/ 8 w 2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8" y="0"/>
                  </a:moveTo>
                  <a:lnTo>
                    <a:pt x="26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26" name="Freeform 64"/>
            <p:cNvSpPr>
              <a:spLocks/>
            </p:cNvSpPr>
            <p:nvPr/>
          </p:nvSpPr>
          <p:spPr bwMode="auto">
            <a:xfrm>
              <a:off x="1743" y="2958"/>
              <a:ext cx="26" cy="20"/>
            </a:xfrm>
            <a:custGeom>
              <a:avLst/>
              <a:gdLst>
                <a:gd name="T0" fmla="*/ 9 w 26"/>
                <a:gd name="T1" fmla="*/ 0 h 20"/>
                <a:gd name="T2" fmla="*/ 26 w 26"/>
                <a:gd name="T3" fmla="*/ 0 h 20"/>
                <a:gd name="T4" fmla="*/ 18 w 26"/>
                <a:gd name="T5" fmla="*/ 20 h 20"/>
                <a:gd name="T6" fmla="*/ 0 w 26"/>
                <a:gd name="T7" fmla="*/ 20 h 20"/>
                <a:gd name="T8" fmla="*/ 9 w 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9" y="0"/>
                  </a:moveTo>
                  <a:lnTo>
                    <a:pt x="26" y="0"/>
                  </a:lnTo>
                  <a:lnTo>
                    <a:pt x="18" y="20"/>
                  </a:lnTo>
                  <a:lnTo>
                    <a:pt x="0" y="2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27" name="Freeform 65"/>
            <p:cNvSpPr>
              <a:spLocks/>
            </p:cNvSpPr>
            <p:nvPr/>
          </p:nvSpPr>
          <p:spPr bwMode="auto">
            <a:xfrm>
              <a:off x="1752" y="2919"/>
              <a:ext cx="26" cy="20"/>
            </a:xfrm>
            <a:custGeom>
              <a:avLst/>
              <a:gdLst>
                <a:gd name="T0" fmla="*/ 9 w 26"/>
                <a:gd name="T1" fmla="*/ 0 h 20"/>
                <a:gd name="T2" fmla="*/ 26 w 26"/>
                <a:gd name="T3" fmla="*/ 0 h 20"/>
                <a:gd name="T4" fmla="*/ 17 w 26"/>
                <a:gd name="T5" fmla="*/ 20 h 20"/>
                <a:gd name="T6" fmla="*/ 0 w 26"/>
                <a:gd name="T7" fmla="*/ 20 h 20"/>
                <a:gd name="T8" fmla="*/ 9 w 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9" y="0"/>
                  </a:moveTo>
                  <a:lnTo>
                    <a:pt x="26" y="0"/>
                  </a:lnTo>
                  <a:lnTo>
                    <a:pt x="17" y="20"/>
                  </a:lnTo>
                  <a:lnTo>
                    <a:pt x="0" y="2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28" name="Freeform 66"/>
            <p:cNvSpPr>
              <a:spLocks/>
            </p:cNvSpPr>
            <p:nvPr/>
          </p:nvSpPr>
          <p:spPr bwMode="auto">
            <a:xfrm>
              <a:off x="1761" y="2881"/>
              <a:ext cx="25" cy="29"/>
            </a:xfrm>
            <a:custGeom>
              <a:avLst/>
              <a:gdLst>
                <a:gd name="T0" fmla="*/ 8 w 25"/>
                <a:gd name="T1" fmla="*/ 0 h 29"/>
                <a:gd name="T2" fmla="*/ 25 w 25"/>
                <a:gd name="T3" fmla="*/ 9 h 29"/>
                <a:gd name="T4" fmla="*/ 17 w 25"/>
                <a:gd name="T5" fmla="*/ 29 h 29"/>
                <a:gd name="T6" fmla="*/ 0 w 25"/>
                <a:gd name="T7" fmla="*/ 19 h 29"/>
                <a:gd name="T8" fmla="*/ 8 w 2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8" y="0"/>
                  </a:moveTo>
                  <a:lnTo>
                    <a:pt x="25" y="9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29" name="Freeform 67"/>
            <p:cNvSpPr>
              <a:spLocks/>
            </p:cNvSpPr>
            <p:nvPr/>
          </p:nvSpPr>
          <p:spPr bwMode="auto">
            <a:xfrm>
              <a:off x="1769" y="2842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10 h 29"/>
                <a:gd name="T4" fmla="*/ 17 w 26"/>
                <a:gd name="T5" fmla="*/ 29 h 29"/>
                <a:gd name="T6" fmla="*/ 0 w 26"/>
                <a:gd name="T7" fmla="*/ 19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10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30" name="Freeform 68"/>
            <p:cNvSpPr>
              <a:spLocks/>
            </p:cNvSpPr>
            <p:nvPr/>
          </p:nvSpPr>
          <p:spPr bwMode="auto">
            <a:xfrm>
              <a:off x="1786" y="2803"/>
              <a:ext cx="18" cy="29"/>
            </a:xfrm>
            <a:custGeom>
              <a:avLst/>
              <a:gdLst>
                <a:gd name="T0" fmla="*/ 0 w 18"/>
                <a:gd name="T1" fmla="*/ 0 h 29"/>
                <a:gd name="T2" fmla="*/ 18 w 18"/>
                <a:gd name="T3" fmla="*/ 10 h 29"/>
                <a:gd name="T4" fmla="*/ 9 w 18"/>
                <a:gd name="T5" fmla="*/ 29 h 29"/>
                <a:gd name="T6" fmla="*/ 0 w 18"/>
                <a:gd name="T7" fmla="*/ 20 h 29"/>
                <a:gd name="T8" fmla="*/ 0 w 1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0" y="0"/>
                  </a:moveTo>
                  <a:lnTo>
                    <a:pt x="18" y="10"/>
                  </a:lnTo>
                  <a:lnTo>
                    <a:pt x="9" y="29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31" name="Rectangle 69"/>
            <p:cNvSpPr>
              <a:spLocks noChangeArrowheads="1"/>
            </p:cNvSpPr>
            <p:nvPr/>
          </p:nvSpPr>
          <p:spPr bwMode="auto">
            <a:xfrm>
              <a:off x="1795" y="2774"/>
              <a:ext cx="17" cy="19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32" name="Rectangle 70"/>
            <p:cNvSpPr>
              <a:spLocks noChangeArrowheads="1"/>
            </p:cNvSpPr>
            <p:nvPr/>
          </p:nvSpPr>
          <p:spPr bwMode="auto">
            <a:xfrm>
              <a:off x="1804" y="2735"/>
              <a:ext cx="17" cy="20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33" name="Freeform 71"/>
            <p:cNvSpPr>
              <a:spLocks/>
            </p:cNvSpPr>
            <p:nvPr/>
          </p:nvSpPr>
          <p:spPr bwMode="auto">
            <a:xfrm>
              <a:off x="1812" y="2716"/>
              <a:ext cx="18" cy="1"/>
            </a:xfrm>
            <a:custGeom>
              <a:avLst/>
              <a:gdLst>
                <a:gd name="T0" fmla="*/ 18 w 18"/>
                <a:gd name="T1" fmla="*/ 0 h 1"/>
                <a:gd name="T2" fmla="*/ 0 w 18"/>
                <a:gd name="T3" fmla="*/ 0 h 1"/>
                <a:gd name="T4" fmla="*/ 0 w 18"/>
                <a:gd name="T5" fmla="*/ 0 h 1"/>
                <a:gd name="T6" fmla="*/ 18 w 18"/>
                <a:gd name="T7" fmla="*/ 0 h 1"/>
                <a:gd name="T8" fmla="*/ 18 w 18"/>
                <a:gd name="T9" fmla="*/ 0 h 1"/>
                <a:gd name="T10" fmla="*/ 18 w 1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"/>
                <a:gd name="T20" fmla="*/ 18 w 1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34" name="Rectangle 72"/>
            <p:cNvSpPr>
              <a:spLocks noChangeArrowheads="1"/>
            </p:cNvSpPr>
            <p:nvPr/>
          </p:nvSpPr>
          <p:spPr bwMode="auto">
            <a:xfrm>
              <a:off x="1812" y="2697"/>
              <a:ext cx="18" cy="19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35" name="Freeform 73"/>
            <p:cNvSpPr>
              <a:spLocks/>
            </p:cNvSpPr>
            <p:nvPr/>
          </p:nvSpPr>
          <p:spPr bwMode="auto">
            <a:xfrm>
              <a:off x="1821" y="2658"/>
              <a:ext cx="17" cy="29"/>
            </a:xfrm>
            <a:custGeom>
              <a:avLst/>
              <a:gdLst>
                <a:gd name="T0" fmla="*/ 0 w 17"/>
                <a:gd name="T1" fmla="*/ 0 h 29"/>
                <a:gd name="T2" fmla="*/ 17 w 17"/>
                <a:gd name="T3" fmla="*/ 10 h 29"/>
                <a:gd name="T4" fmla="*/ 17 w 17"/>
                <a:gd name="T5" fmla="*/ 29 h 29"/>
                <a:gd name="T6" fmla="*/ 0 w 17"/>
                <a:gd name="T7" fmla="*/ 19 h 29"/>
                <a:gd name="T8" fmla="*/ 0 w 1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0" y="0"/>
                  </a:moveTo>
                  <a:lnTo>
                    <a:pt x="17" y="10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36" name="Freeform 74"/>
            <p:cNvSpPr>
              <a:spLocks/>
            </p:cNvSpPr>
            <p:nvPr/>
          </p:nvSpPr>
          <p:spPr bwMode="auto">
            <a:xfrm>
              <a:off x="1830" y="2619"/>
              <a:ext cx="17" cy="29"/>
            </a:xfrm>
            <a:custGeom>
              <a:avLst/>
              <a:gdLst>
                <a:gd name="T0" fmla="*/ 0 w 17"/>
                <a:gd name="T1" fmla="*/ 0 h 29"/>
                <a:gd name="T2" fmla="*/ 17 w 17"/>
                <a:gd name="T3" fmla="*/ 10 h 29"/>
                <a:gd name="T4" fmla="*/ 17 w 17"/>
                <a:gd name="T5" fmla="*/ 29 h 29"/>
                <a:gd name="T6" fmla="*/ 0 w 17"/>
                <a:gd name="T7" fmla="*/ 19 h 29"/>
                <a:gd name="T8" fmla="*/ 0 w 1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0" y="0"/>
                  </a:moveTo>
                  <a:lnTo>
                    <a:pt x="17" y="10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37" name="Freeform 75"/>
            <p:cNvSpPr>
              <a:spLocks/>
            </p:cNvSpPr>
            <p:nvPr/>
          </p:nvSpPr>
          <p:spPr bwMode="auto">
            <a:xfrm>
              <a:off x="1838" y="2580"/>
              <a:ext cx="17" cy="29"/>
            </a:xfrm>
            <a:custGeom>
              <a:avLst/>
              <a:gdLst>
                <a:gd name="T0" fmla="*/ 9 w 17"/>
                <a:gd name="T1" fmla="*/ 0 h 29"/>
                <a:gd name="T2" fmla="*/ 17 w 17"/>
                <a:gd name="T3" fmla="*/ 10 h 29"/>
                <a:gd name="T4" fmla="*/ 17 w 17"/>
                <a:gd name="T5" fmla="*/ 29 h 29"/>
                <a:gd name="T6" fmla="*/ 0 w 17"/>
                <a:gd name="T7" fmla="*/ 20 h 29"/>
                <a:gd name="T8" fmla="*/ 9 w 1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9" y="0"/>
                  </a:moveTo>
                  <a:lnTo>
                    <a:pt x="17" y="10"/>
                  </a:lnTo>
                  <a:lnTo>
                    <a:pt x="17" y="29"/>
                  </a:lnTo>
                  <a:lnTo>
                    <a:pt x="0" y="2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38" name="Freeform 76"/>
            <p:cNvSpPr>
              <a:spLocks/>
            </p:cNvSpPr>
            <p:nvPr/>
          </p:nvSpPr>
          <p:spPr bwMode="auto">
            <a:xfrm>
              <a:off x="1855" y="2551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10 h 29"/>
                <a:gd name="T4" fmla="*/ 9 w 26"/>
                <a:gd name="T5" fmla="*/ 29 h 29"/>
                <a:gd name="T6" fmla="*/ 0 w 26"/>
                <a:gd name="T7" fmla="*/ 10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10"/>
                  </a:lnTo>
                  <a:lnTo>
                    <a:pt x="9" y="29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39" name="Freeform 77"/>
            <p:cNvSpPr>
              <a:spLocks/>
            </p:cNvSpPr>
            <p:nvPr/>
          </p:nvSpPr>
          <p:spPr bwMode="auto">
            <a:xfrm>
              <a:off x="1881" y="2522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20 h 29"/>
                <a:gd name="T4" fmla="*/ 9 w 26"/>
                <a:gd name="T5" fmla="*/ 29 h 29"/>
                <a:gd name="T6" fmla="*/ 0 w 26"/>
                <a:gd name="T7" fmla="*/ 20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20"/>
                  </a:lnTo>
                  <a:lnTo>
                    <a:pt x="9" y="29"/>
                  </a:lnTo>
                  <a:lnTo>
                    <a:pt x="0" y="2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40" name="Freeform 78"/>
            <p:cNvSpPr>
              <a:spLocks/>
            </p:cNvSpPr>
            <p:nvPr/>
          </p:nvSpPr>
          <p:spPr bwMode="auto">
            <a:xfrm>
              <a:off x="1907" y="2503"/>
              <a:ext cx="26" cy="19"/>
            </a:xfrm>
            <a:custGeom>
              <a:avLst/>
              <a:gdLst>
                <a:gd name="T0" fmla="*/ 9 w 26"/>
                <a:gd name="T1" fmla="*/ 0 h 19"/>
                <a:gd name="T2" fmla="*/ 26 w 26"/>
                <a:gd name="T3" fmla="*/ 10 h 19"/>
                <a:gd name="T4" fmla="*/ 9 w 26"/>
                <a:gd name="T5" fmla="*/ 19 h 19"/>
                <a:gd name="T6" fmla="*/ 0 w 26"/>
                <a:gd name="T7" fmla="*/ 10 h 19"/>
                <a:gd name="T8" fmla="*/ 9 w 2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9" y="0"/>
                  </a:moveTo>
                  <a:lnTo>
                    <a:pt x="26" y="10"/>
                  </a:lnTo>
                  <a:lnTo>
                    <a:pt x="9" y="19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41" name="Freeform 79"/>
            <p:cNvSpPr>
              <a:spLocks/>
            </p:cNvSpPr>
            <p:nvPr/>
          </p:nvSpPr>
          <p:spPr bwMode="auto">
            <a:xfrm>
              <a:off x="1933" y="2474"/>
              <a:ext cx="17" cy="29"/>
            </a:xfrm>
            <a:custGeom>
              <a:avLst/>
              <a:gdLst>
                <a:gd name="T0" fmla="*/ 8 w 17"/>
                <a:gd name="T1" fmla="*/ 0 h 29"/>
                <a:gd name="T2" fmla="*/ 17 w 17"/>
                <a:gd name="T3" fmla="*/ 9 h 29"/>
                <a:gd name="T4" fmla="*/ 8 w 17"/>
                <a:gd name="T5" fmla="*/ 29 h 29"/>
                <a:gd name="T6" fmla="*/ 0 w 17"/>
                <a:gd name="T7" fmla="*/ 9 h 29"/>
                <a:gd name="T8" fmla="*/ 8 w 1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8" y="0"/>
                  </a:moveTo>
                  <a:lnTo>
                    <a:pt x="17" y="9"/>
                  </a:lnTo>
                  <a:lnTo>
                    <a:pt x="8" y="29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42" name="Freeform 80"/>
            <p:cNvSpPr>
              <a:spLocks/>
            </p:cNvSpPr>
            <p:nvPr/>
          </p:nvSpPr>
          <p:spPr bwMode="auto">
            <a:xfrm>
              <a:off x="1959" y="2454"/>
              <a:ext cx="8" cy="20"/>
            </a:xfrm>
            <a:custGeom>
              <a:avLst/>
              <a:gdLst>
                <a:gd name="T0" fmla="*/ 8 w 8"/>
                <a:gd name="T1" fmla="*/ 20 h 20"/>
                <a:gd name="T2" fmla="*/ 0 w 8"/>
                <a:gd name="T3" fmla="*/ 0 h 20"/>
                <a:gd name="T4" fmla="*/ 0 w 8"/>
                <a:gd name="T5" fmla="*/ 10 h 20"/>
                <a:gd name="T6" fmla="*/ 8 w 8"/>
                <a:gd name="T7" fmla="*/ 20 h 20"/>
                <a:gd name="T8" fmla="*/ 8 w 8"/>
                <a:gd name="T9" fmla="*/ 20 h 20"/>
                <a:gd name="T10" fmla="*/ 8 w 8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0"/>
                <a:gd name="T20" fmla="*/ 8 w 8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0">
                  <a:moveTo>
                    <a:pt x="8" y="2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43" name="Freeform 81"/>
            <p:cNvSpPr>
              <a:spLocks/>
            </p:cNvSpPr>
            <p:nvPr/>
          </p:nvSpPr>
          <p:spPr bwMode="auto">
            <a:xfrm>
              <a:off x="1959" y="2445"/>
              <a:ext cx="17" cy="29"/>
            </a:xfrm>
            <a:custGeom>
              <a:avLst/>
              <a:gdLst>
                <a:gd name="T0" fmla="*/ 8 w 17"/>
                <a:gd name="T1" fmla="*/ 0 h 29"/>
                <a:gd name="T2" fmla="*/ 17 w 17"/>
                <a:gd name="T3" fmla="*/ 9 h 29"/>
                <a:gd name="T4" fmla="*/ 8 w 17"/>
                <a:gd name="T5" fmla="*/ 29 h 29"/>
                <a:gd name="T6" fmla="*/ 0 w 17"/>
                <a:gd name="T7" fmla="*/ 19 h 29"/>
                <a:gd name="T8" fmla="*/ 8 w 1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8" y="0"/>
                  </a:moveTo>
                  <a:lnTo>
                    <a:pt x="17" y="9"/>
                  </a:lnTo>
                  <a:lnTo>
                    <a:pt x="8" y="29"/>
                  </a:lnTo>
                  <a:lnTo>
                    <a:pt x="0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44" name="Freeform 82"/>
            <p:cNvSpPr>
              <a:spLocks/>
            </p:cNvSpPr>
            <p:nvPr/>
          </p:nvSpPr>
          <p:spPr bwMode="auto">
            <a:xfrm>
              <a:off x="1976" y="2416"/>
              <a:ext cx="26" cy="29"/>
            </a:xfrm>
            <a:custGeom>
              <a:avLst/>
              <a:gdLst>
                <a:gd name="T0" fmla="*/ 8 w 26"/>
                <a:gd name="T1" fmla="*/ 0 h 29"/>
                <a:gd name="T2" fmla="*/ 26 w 26"/>
                <a:gd name="T3" fmla="*/ 9 h 29"/>
                <a:gd name="T4" fmla="*/ 17 w 26"/>
                <a:gd name="T5" fmla="*/ 29 h 29"/>
                <a:gd name="T6" fmla="*/ 0 w 26"/>
                <a:gd name="T7" fmla="*/ 19 h 29"/>
                <a:gd name="T8" fmla="*/ 8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8" y="0"/>
                  </a:moveTo>
                  <a:lnTo>
                    <a:pt x="26" y="9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45" name="Freeform 83"/>
            <p:cNvSpPr>
              <a:spLocks/>
            </p:cNvSpPr>
            <p:nvPr/>
          </p:nvSpPr>
          <p:spPr bwMode="auto">
            <a:xfrm>
              <a:off x="1993" y="2387"/>
              <a:ext cx="26" cy="29"/>
            </a:xfrm>
            <a:custGeom>
              <a:avLst/>
              <a:gdLst>
                <a:gd name="T0" fmla="*/ 17 w 26"/>
                <a:gd name="T1" fmla="*/ 0 h 29"/>
                <a:gd name="T2" fmla="*/ 26 w 26"/>
                <a:gd name="T3" fmla="*/ 9 h 29"/>
                <a:gd name="T4" fmla="*/ 17 w 26"/>
                <a:gd name="T5" fmla="*/ 29 h 29"/>
                <a:gd name="T6" fmla="*/ 0 w 26"/>
                <a:gd name="T7" fmla="*/ 9 h 29"/>
                <a:gd name="T8" fmla="*/ 17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17" y="0"/>
                  </a:moveTo>
                  <a:lnTo>
                    <a:pt x="26" y="9"/>
                  </a:lnTo>
                  <a:lnTo>
                    <a:pt x="17" y="29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46" name="Freeform 84"/>
            <p:cNvSpPr>
              <a:spLocks/>
            </p:cNvSpPr>
            <p:nvPr/>
          </p:nvSpPr>
          <p:spPr bwMode="auto">
            <a:xfrm>
              <a:off x="2019" y="2358"/>
              <a:ext cx="26" cy="19"/>
            </a:xfrm>
            <a:custGeom>
              <a:avLst/>
              <a:gdLst>
                <a:gd name="T0" fmla="*/ 9 w 26"/>
                <a:gd name="T1" fmla="*/ 0 h 19"/>
                <a:gd name="T2" fmla="*/ 26 w 26"/>
                <a:gd name="T3" fmla="*/ 9 h 19"/>
                <a:gd name="T4" fmla="*/ 9 w 26"/>
                <a:gd name="T5" fmla="*/ 19 h 19"/>
                <a:gd name="T6" fmla="*/ 0 w 26"/>
                <a:gd name="T7" fmla="*/ 9 h 19"/>
                <a:gd name="T8" fmla="*/ 9 w 2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9" y="0"/>
                  </a:moveTo>
                  <a:lnTo>
                    <a:pt x="26" y="9"/>
                  </a:lnTo>
                  <a:lnTo>
                    <a:pt x="9" y="19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47" name="Freeform 85"/>
            <p:cNvSpPr>
              <a:spLocks/>
            </p:cNvSpPr>
            <p:nvPr/>
          </p:nvSpPr>
          <p:spPr bwMode="auto">
            <a:xfrm>
              <a:off x="2036" y="2348"/>
              <a:ext cx="26" cy="29"/>
            </a:xfrm>
            <a:custGeom>
              <a:avLst/>
              <a:gdLst>
                <a:gd name="T0" fmla="*/ 26 w 26"/>
                <a:gd name="T1" fmla="*/ 10 h 29"/>
                <a:gd name="T2" fmla="*/ 17 w 26"/>
                <a:gd name="T3" fmla="*/ 29 h 29"/>
                <a:gd name="T4" fmla="*/ 0 w 26"/>
                <a:gd name="T5" fmla="*/ 10 h 29"/>
                <a:gd name="T6" fmla="*/ 17 w 26"/>
                <a:gd name="T7" fmla="*/ 0 h 29"/>
                <a:gd name="T8" fmla="*/ 26 w 26"/>
                <a:gd name="T9" fmla="*/ 1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10"/>
                  </a:moveTo>
                  <a:lnTo>
                    <a:pt x="17" y="29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48" name="Freeform 86"/>
            <p:cNvSpPr>
              <a:spLocks/>
            </p:cNvSpPr>
            <p:nvPr/>
          </p:nvSpPr>
          <p:spPr bwMode="auto">
            <a:xfrm>
              <a:off x="2062" y="2367"/>
              <a:ext cx="26" cy="29"/>
            </a:xfrm>
            <a:custGeom>
              <a:avLst/>
              <a:gdLst>
                <a:gd name="T0" fmla="*/ 26 w 26"/>
                <a:gd name="T1" fmla="*/ 20 h 29"/>
                <a:gd name="T2" fmla="*/ 17 w 26"/>
                <a:gd name="T3" fmla="*/ 29 h 29"/>
                <a:gd name="T4" fmla="*/ 0 w 26"/>
                <a:gd name="T5" fmla="*/ 20 h 29"/>
                <a:gd name="T6" fmla="*/ 17 w 26"/>
                <a:gd name="T7" fmla="*/ 0 h 29"/>
                <a:gd name="T8" fmla="*/ 26 w 26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20"/>
                  </a:moveTo>
                  <a:lnTo>
                    <a:pt x="17" y="29"/>
                  </a:lnTo>
                  <a:lnTo>
                    <a:pt x="0" y="20"/>
                  </a:lnTo>
                  <a:lnTo>
                    <a:pt x="17" y="0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49" name="Freeform 87"/>
            <p:cNvSpPr>
              <a:spLocks/>
            </p:cNvSpPr>
            <p:nvPr/>
          </p:nvSpPr>
          <p:spPr bwMode="auto">
            <a:xfrm>
              <a:off x="2088" y="2396"/>
              <a:ext cx="26" cy="29"/>
            </a:xfrm>
            <a:custGeom>
              <a:avLst/>
              <a:gdLst>
                <a:gd name="T0" fmla="*/ 26 w 26"/>
                <a:gd name="T1" fmla="*/ 20 h 29"/>
                <a:gd name="T2" fmla="*/ 17 w 26"/>
                <a:gd name="T3" fmla="*/ 29 h 29"/>
                <a:gd name="T4" fmla="*/ 0 w 26"/>
                <a:gd name="T5" fmla="*/ 20 h 29"/>
                <a:gd name="T6" fmla="*/ 17 w 26"/>
                <a:gd name="T7" fmla="*/ 0 h 29"/>
                <a:gd name="T8" fmla="*/ 26 w 26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20"/>
                  </a:moveTo>
                  <a:lnTo>
                    <a:pt x="17" y="29"/>
                  </a:lnTo>
                  <a:lnTo>
                    <a:pt x="0" y="20"/>
                  </a:lnTo>
                  <a:lnTo>
                    <a:pt x="17" y="0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50" name="Freeform 88"/>
            <p:cNvSpPr>
              <a:spLocks/>
            </p:cNvSpPr>
            <p:nvPr/>
          </p:nvSpPr>
          <p:spPr bwMode="auto">
            <a:xfrm>
              <a:off x="2114" y="2425"/>
              <a:ext cx="17" cy="20"/>
            </a:xfrm>
            <a:custGeom>
              <a:avLst/>
              <a:gdLst>
                <a:gd name="T0" fmla="*/ 17 w 17"/>
                <a:gd name="T1" fmla="*/ 10 h 20"/>
                <a:gd name="T2" fmla="*/ 17 w 17"/>
                <a:gd name="T3" fmla="*/ 0 h 20"/>
                <a:gd name="T4" fmla="*/ 8 w 17"/>
                <a:gd name="T5" fmla="*/ 0 h 20"/>
                <a:gd name="T6" fmla="*/ 0 w 17"/>
                <a:gd name="T7" fmla="*/ 10 h 20"/>
                <a:gd name="T8" fmla="*/ 8 w 17"/>
                <a:gd name="T9" fmla="*/ 20 h 20"/>
                <a:gd name="T10" fmla="*/ 17 w 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0"/>
                <a:gd name="T20" fmla="*/ 17 w 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0">
                  <a:moveTo>
                    <a:pt x="17" y="10"/>
                  </a:moveTo>
                  <a:lnTo>
                    <a:pt x="17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8" y="2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51" name="Freeform 89"/>
            <p:cNvSpPr>
              <a:spLocks/>
            </p:cNvSpPr>
            <p:nvPr/>
          </p:nvSpPr>
          <p:spPr bwMode="auto">
            <a:xfrm>
              <a:off x="2114" y="2435"/>
              <a:ext cx="25" cy="19"/>
            </a:xfrm>
            <a:custGeom>
              <a:avLst/>
              <a:gdLst>
                <a:gd name="T0" fmla="*/ 25 w 25"/>
                <a:gd name="T1" fmla="*/ 10 h 19"/>
                <a:gd name="T2" fmla="*/ 8 w 25"/>
                <a:gd name="T3" fmla="*/ 19 h 19"/>
                <a:gd name="T4" fmla="*/ 0 w 25"/>
                <a:gd name="T5" fmla="*/ 10 h 19"/>
                <a:gd name="T6" fmla="*/ 17 w 25"/>
                <a:gd name="T7" fmla="*/ 0 h 19"/>
                <a:gd name="T8" fmla="*/ 25 w 25"/>
                <a:gd name="T9" fmla="*/ 1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9"/>
                <a:gd name="T17" fmla="*/ 25 w 2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9">
                  <a:moveTo>
                    <a:pt x="25" y="10"/>
                  </a:moveTo>
                  <a:lnTo>
                    <a:pt x="8" y="19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52" name="Freeform 90"/>
            <p:cNvSpPr>
              <a:spLocks/>
            </p:cNvSpPr>
            <p:nvPr/>
          </p:nvSpPr>
          <p:spPr bwMode="auto">
            <a:xfrm>
              <a:off x="2131" y="2454"/>
              <a:ext cx="26" cy="29"/>
            </a:xfrm>
            <a:custGeom>
              <a:avLst/>
              <a:gdLst>
                <a:gd name="T0" fmla="*/ 26 w 26"/>
                <a:gd name="T1" fmla="*/ 20 h 29"/>
                <a:gd name="T2" fmla="*/ 17 w 26"/>
                <a:gd name="T3" fmla="*/ 29 h 29"/>
                <a:gd name="T4" fmla="*/ 0 w 26"/>
                <a:gd name="T5" fmla="*/ 10 h 29"/>
                <a:gd name="T6" fmla="*/ 17 w 26"/>
                <a:gd name="T7" fmla="*/ 0 h 29"/>
                <a:gd name="T8" fmla="*/ 26 w 26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20"/>
                  </a:moveTo>
                  <a:lnTo>
                    <a:pt x="17" y="29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53" name="Freeform 91"/>
            <p:cNvSpPr>
              <a:spLocks/>
            </p:cNvSpPr>
            <p:nvPr/>
          </p:nvSpPr>
          <p:spPr bwMode="auto">
            <a:xfrm>
              <a:off x="2157" y="2483"/>
              <a:ext cx="25" cy="30"/>
            </a:xfrm>
            <a:custGeom>
              <a:avLst/>
              <a:gdLst>
                <a:gd name="T0" fmla="*/ 25 w 25"/>
                <a:gd name="T1" fmla="*/ 20 h 30"/>
                <a:gd name="T2" fmla="*/ 8 w 25"/>
                <a:gd name="T3" fmla="*/ 30 h 30"/>
                <a:gd name="T4" fmla="*/ 0 w 25"/>
                <a:gd name="T5" fmla="*/ 20 h 30"/>
                <a:gd name="T6" fmla="*/ 8 w 25"/>
                <a:gd name="T7" fmla="*/ 0 h 30"/>
                <a:gd name="T8" fmla="*/ 25 w 25"/>
                <a:gd name="T9" fmla="*/ 2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0"/>
                <a:gd name="T17" fmla="*/ 25 w 25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0">
                  <a:moveTo>
                    <a:pt x="25" y="20"/>
                  </a:moveTo>
                  <a:lnTo>
                    <a:pt x="8" y="30"/>
                  </a:lnTo>
                  <a:lnTo>
                    <a:pt x="0" y="20"/>
                  </a:lnTo>
                  <a:lnTo>
                    <a:pt x="8" y="0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54" name="Freeform 92"/>
            <p:cNvSpPr>
              <a:spLocks/>
            </p:cNvSpPr>
            <p:nvPr/>
          </p:nvSpPr>
          <p:spPr bwMode="auto">
            <a:xfrm>
              <a:off x="2174" y="2522"/>
              <a:ext cx="26" cy="20"/>
            </a:xfrm>
            <a:custGeom>
              <a:avLst/>
              <a:gdLst>
                <a:gd name="T0" fmla="*/ 26 w 26"/>
                <a:gd name="T1" fmla="*/ 10 h 20"/>
                <a:gd name="T2" fmla="*/ 8 w 26"/>
                <a:gd name="T3" fmla="*/ 20 h 20"/>
                <a:gd name="T4" fmla="*/ 0 w 26"/>
                <a:gd name="T5" fmla="*/ 10 h 20"/>
                <a:gd name="T6" fmla="*/ 17 w 26"/>
                <a:gd name="T7" fmla="*/ 0 h 20"/>
                <a:gd name="T8" fmla="*/ 26 w 26"/>
                <a:gd name="T9" fmla="*/ 1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26" y="10"/>
                  </a:moveTo>
                  <a:lnTo>
                    <a:pt x="8" y="20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55" name="Rectangle 93"/>
            <p:cNvSpPr>
              <a:spLocks noChangeArrowheads="1"/>
            </p:cNvSpPr>
            <p:nvPr/>
          </p:nvSpPr>
          <p:spPr bwMode="auto">
            <a:xfrm>
              <a:off x="2208" y="2542"/>
              <a:ext cx="18" cy="19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56" name="Rectangle 94"/>
            <p:cNvSpPr>
              <a:spLocks noChangeArrowheads="1"/>
            </p:cNvSpPr>
            <p:nvPr/>
          </p:nvSpPr>
          <p:spPr bwMode="auto">
            <a:xfrm>
              <a:off x="2243" y="2542"/>
              <a:ext cx="17" cy="19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57" name="Freeform 95"/>
            <p:cNvSpPr>
              <a:spLocks/>
            </p:cNvSpPr>
            <p:nvPr/>
          </p:nvSpPr>
          <p:spPr bwMode="auto">
            <a:xfrm>
              <a:off x="2277" y="2551"/>
              <a:ext cx="9" cy="20"/>
            </a:xfrm>
            <a:custGeom>
              <a:avLst/>
              <a:gdLst>
                <a:gd name="T0" fmla="*/ 9 w 9"/>
                <a:gd name="T1" fmla="*/ 10 h 20"/>
                <a:gd name="T2" fmla="*/ 0 w 9"/>
                <a:gd name="T3" fmla="*/ 0 h 20"/>
                <a:gd name="T4" fmla="*/ 0 w 9"/>
                <a:gd name="T5" fmla="*/ 0 h 20"/>
                <a:gd name="T6" fmla="*/ 0 w 9"/>
                <a:gd name="T7" fmla="*/ 20 h 20"/>
                <a:gd name="T8" fmla="*/ 0 w 9"/>
                <a:gd name="T9" fmla="*/ 20 h 20"/>
                <a:gd name="T10" fmla="*/ 9 w 9"/>
                <a:gd name="T11" fmla="*/ 10 h 20"/>
                <a:gd name="T12" fmla="*/ 0 w 9"/>
                <a:gd name="T13" fmla="*/ 20 h 20"/>
                <a:gd name="T14" fmla="*/ 0 w 9"/>
                <a:gd name="T15" fmla="*/ 20 h 20"/>
                <a:gd name="T16" fmla="*/ 9 w 9"/>
                <a:gd name="T17" fmla="*/ 1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20"/>
                <a:gd name="T29" fmla="*/ 9 w 9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20">
                  <a:moveTo>
                    <a:pt x="9" y="1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9" y="10"/>
                  </a:lnTo>
                  <a:lnTo>
                    <a:pt x="0" y="2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58" name="Freeform 96"/>
            <p:cNvSpPr>
              <a:spLocks/>
            </p:cNvSpPr>
            <p:nvPr/>
          </p:nvSpPr>
          <p:spPr bwMode="auto">
            <a:xfrm>
              <a:off x="2269" y="2542"/>
              <a:ext cx="25" cy="19"/>
            </a:xfrm>
            <a:custGeom>
              <a:avLst/>
              <a:gdLst>
                <a:gd name="T0" fmla="*/ 8 w 25"/>
                <a:gd name="T1" fmla="*/ 0 h 19"/>
                <a:gd name="T2" fmla="*/ 25 w 25"/>
                <a:gd name="T3" fmla="*/ 9 h 19"/>
                <a:gd name="T4" fmla="*/ 17 w 25"/>
                <a:gd name="T5" fmla="*/ 19 h 19"/>
                <a:gd name="T6" fmla="*/ 0 w 25"/>
                <a:gd name="T7" fmla="*/ 9 h 19"/>
                <a:gd name="T8" fmla="*/ 8 w 2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9"/>
                <a:gd name="T17" fmla="*/ 25 w 2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9">
                  <a:moveTo>
                    <a:pt x="8" y="0"/>
                  </a:moveTo>
                  <a:lnTo>
                    <a:pt x="25" y="9"/>
                  </a:lnTo>
                  <a:lnTo>
                    <a:pt x="17" y="19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59" name="Freeform 97"/>
            <p:cNvSpPr>
              <a:spLocks/>
            </p:cNvSpPr>
            <p:nvPr/>
          </p:nvSpPr>
          <p:spPr bwMode="auto">
            <a:xfrm>
              <a:off x="2294" y="2513"/>
              <a:ext cx="18" cy="29"/>
            </a:xfrm>
            <a:custGeom>
              <a:avLst/>
              <a:gdLst>
                <a:gd name="T0" fmla="*/ 9 w 18"/>
                <a:gd name="T1" fmla="*/ 0 h 29"/>
                <a:gd name="T2" fmla="*/ 18 w 18"/>
                <a:gd name="T3" fmla="*/ 9 h 29"/>
                <a:gd name="T4" fmla="*/ 9 w 18"/>
                <a:gd name="T5" fmla="*/ 29 h 29"/>
                <a:gd name="T6" fmla="*/ 0 w 18"/>
                <a:gd name="T7" fmla="*/ 9 h 29"/>
                <a:gd name="T8" fmla="*/ 9 w 1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9" y="0"/>
                  </a:moveTo>
                  <a:lnTo>
                    <a:pt x="18" y="9"/>
                  </a:lnTo>
                  <a:lnTo>
                    <a:pt x="9" y="29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60" name="Freeform 98"/>
            <p:cNvSpPr>
              <a:spLocks/>
            </p:cNvSpPr>
            <p:nvPr/>
          </p:nvSpPr>
          <p:spPr bwMode="auto">
            <a:xfrm>
              <a:off x="2312" y="2483"/>
              <a:ext cx="25" cy="20"/>
            </a:xfrm>
            <a:custGeom>
              <a:avLst/>
              <a:gdLst>
                <a:gd name="T0" fmla="*/ 8 w 25"/>
                <a:gd name="T1" fmla="*/ 0 h 20"/>
                <a:gd name="T2" fmla="*/ 25 w 25"/>
                <a:gd name="T3" fmla="*/ 10 h 20"/>
                <a:gd name="T4" fmla="*/ 17 w 25"/>
                <a:gd name="T5" fmla="*/ 20 h 20"/>
                <a:gd name="T6" fmla="*/ 0 w 25"/>
                <a:gd name="T7" fmla="*/ 10 h 20"/>
                <a:gd name="T8" fmla="*/ 8 w 25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0"/>
                <a:gd name="T17" fmla="*/ 25 w 2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0">
                  <a:moveTo>
                    <a:pt x="8" y="0"/>
                  </a:moveTo>
                  <a:lnTo>
                    <a:pt x="25" y="10"/>
                  </a:lnTo>
                  <a:lnTo>
                    <a:pt x="17" y="20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61" name="Freeform 99"/>
            <p:cNvSpPr>
              <a:spLocks/>
            </p:cNvSpPr>
            <p:nvPr/>
          </p:nvSpPr>
          <p:spPr bwMode="auto">
            <a:xfrm>
              <a:off x="2337" y="2454"/>
              <a:ext cx="18" cy="20"/>
            </a:xfrm>
            <a:custGeom>
              <a:avLst/>
              <a:gdLst>
                <a:gd name="T0" fmla="*/ 9 w 18"/>
                <a:gd name="T1" fmla="*/ 0 h 20"/>
                <a:gd name="T2" fmla="*/ 18 w 18"/>
                <a:gd name="T3" fmla="*/ 10 h 20"/>
                <a:gd name="T4" fmla="*/ 9 w 18"/>
                <a:gd name="T5" fmla="*/ 20 h 20"/>
                <a:gd name="T6" fmla="*/ 0 w 18"/>
                <a:gd name="T7" fmla="*/ 10 h 20"/>
                <a:gd name="T8" fmla="*/ 9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0"/>
                <a:gd name="T17" fmla="*/ 18 w 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0">
                  <a:moveTo>
                    <a:pt x="9" y="0"/>
                  </a:moveTo>
                  <a:lnTo>
                    <a:pt x="18" y="10"/>
                  </a:lnTo>
                  <a:lnTo>
                    <a:pt x="9" y="20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62" name="Rectangle 100"/>
            <p:cNvSpPr>
              <a:spLocks noChangeArrowheads="1"/>
            </p:cNvSpPr>
            <p:nvPr/>
          </p:nvSpPr>
          <p:spPr bwMode="auto">
            <a:xfrm>
              <a:off x="2363" y="2435"/>
              <a:ext cx="17" cy="19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63" name="Rectangle 101"/>
            <p:cNvSpPr>
              <a:spLocks noChangeArrowheads="1"/>
            </p:cNvSpPr>
            <p:nvPr/>
          </p:nvSpPr>
          <p:spPr bwMode="auto">
            <a:xfrm>
              <a:off x="2398" y="2435"/>
              <a:ext cx="17" cy="19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64" name="Rectangle 102"/>
            <p:cNvSpPr>
              <a:spLocks noChangeArrowheads="1"/>
            </p:cNvSpPr>
            <p:nvPr/>
          </p:nvSpPr>
          <p:spPr bwMode="auto">
            <a:xfrm>
              <a:off x="2432" y="2435"/>
              <a:ext cx="17" cy="19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65" name="Freeform 103"/>
            <p:cNvSpPr>
              <a:spLocks/>
            </p:cNvSpPr>
            <p:nvPr/>
          </p:nvSpPr>
          <p:spPr bwMode="auto">
            <a:xfrm>
              <a:off x="2467" y="2435"/>
              <a:ext cx="8" cy="19"/>
            </a:xfrm>
            <a:custGeom>
              <a:avLst/>
              <a:gdLst>
                <a:gd name="T0" fmla="*/ 8 w 8"/>
                <a:gd name="T1" fmla="*/ 0 h 19"/>
                <a:gd name="T2" fmla="*/ 0 w 8"/>
                <a:gd name="T3" fmla="*/ 0 h 19"/>
                <a:gd name="T4" fmla="*/ 0 w 8"/>
                <a:gd name="T5" fmla="*/ 0 h 19"/>
                <a:gd name="T6" fmla="*/ 0 w 8"/>
                <a:gd name="T7" fmla="*/ 19 h 19"/>
                <a:gd name="T8" fmla="*/ 0 w 8"/>
                <a:gd name="T9" fmla="*/ 19 h 19"/>
                <a:gd name="T10" fmla="*/ 8 w 8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9"/>
                <a:gd name="T20" fmla="*/ 8 w 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9">
                  <a:moveTo>
                    <a:pt x="8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66" name="Freeform 104"/>
            <p:cNvSpPr>
              <a:spLocks/>
            </p:cNvSpPr>
            <p:nvPr/>
          </p:nvSpPr>
          <p:spPr bwMode="auto">
            <a:xfrm>
              <a:off x="2458" y="2435"/>
              <a:ext cx="26" cy="29"/>
            </a:xfrm>
            <a:custGeom>
              <a:avLst/>
              <a:gdLst>
                <a:gd name="T0" fmla="*/ 26 w 26"/>
                <a:gd name="T1" fmla="*/ 10 h 29"/>
                <a:gd name="T2" fmla="*/ 17 w 26"/>
                <a:gd name="T3" fmla="*/ 29 h 29"/>
                <a:gd name="T4" fmla="*/ 0 w 26"/>
                <a:gd name="T5" fmla="*/ 10 h 29"/>
                <a:gd name="T6" fmla="*/ 17 w 26"/>
                <a:gd name="T7" fmla="*/ 0 h 29"/>
                <a:gd name="T8" fmla="*/ 26 w 26"/>
                <a:gd name="T9" fmla="*/ 1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10"/>
                  </a:moveTo>
                  <a:lnTo>
                    <a:pt x="17" y="29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67" name="Freeform 105"/>
            <p:cNvSpPr>
              <a:spLocks/>
            </p:cNvSpPr>
            <p:nvPr/>
          </p:nvSpPr>
          <p:spPr bwMode="auto">
            <a:xfrm>
              <a:off x="2484" y="2464"/>
              <a:ext cx="26" cy="29"/>
            </a:xfrm>
            <a:custGeom>
              <a:avLst/>
              <a:gdLst>
                <a:gd name="T0" fmla="*/ 26 w 26"/>
                <a:gd name="T1" fmla="*/ 10 h 29"/>
                <a:gd name="T2" fmla="*/ 8 w 26"/>
                <a:gd name="T3" fmla="*/ 29 h 29"/>
                <a:gd name="T4" fmla="*/ 0 w 26"/>
                <a:gd name="T5" fmla="*/ 10 h 29"/>
                <a:gd name="T6" fmla="*/ 8 w 26"/>
                <a:gd name="T7" fmla="*/ 0 h 29"/>
                <a:gd name="T8" fmla="*/ 26 w 26"/>
                <a:gd name="T9" fmla="*/ 1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10"/>
                  </a:moveTo>
                  <a:lnTo>
                    <a:pt x="8" y="29"/>
                  </a:lnTo>
                  <a:lnTo>
                    <a:pt x="0" y="10"/>
                  </a:lnTo>
                  <a:lnTo>
                    <a:pt x="8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68" name="Freeform 106"/>
            <p:cNvSpPr>
              <a:spLocks/>
            </p:cNvSpPr>
            <p:nvPr/>
          </p:nvSpPr>
          <p:spPr bwMode="auto">
            <a:xfrm>
              <a:off x="2510" y="2493"/>
              <a:ext cx="25" cy="20"/>
            </a:xfrm>
            <a:custGeom>
              <a:avLst/>
              <a:gdLst>
                <a:gd name="T0" fmla="*/ 25 w 25"/>
                <a:gd name="T1" fmla="*/ 10 h 20"/>
                <a:gd name="T2" fmla="*/ 8 w 25"/>
                <a:gd name="T3" fmla="*/ 20 h 20"/>
                <a:gd name="T4" fmla="*/ 0 w 25"/>
                <a:gd name="T5" fmla="*/ 10 h 20"/>
                <a:gd name="T6" fmla="*/ 8 w 25"/>
                <a:gd name="T7" fmla="*/ 0 h 20"/>
                <a:gd name="T8" fmla="*/ 25 w 25"/>
                <a:gd name="T9" fmla="*/ 1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0"/>
                <a:gd name="T17" fmla="*/ 25 w 2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0">
                  <a:moveTo>
                    <a:pt x="25" y="10"/>
                  </a:moveTo>
                  <a:lnTo>
                    <a:pt x="8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69" name="Freeform 107"/>
            <p:cNvSpPr>
              <a:spLocks/>
            </p:cNvSpPr>
            <p:nvPr/>
          </p:nvSpPr>
          <p:spPr bwMode="auto">
            <a:xfrm>
              <a:off x="2535" y="2513"/>
              <a:ext cx="18" cy="29"/>
            </a:xfrm>
            <a:custGeom>
              <a:avLst/>
              <a:gdLst>
                <a:gd name="T0" fmla="*/ 18 w 18"/>
                <a:gd name="T1" fmla="*/ 19 h 29"/>
                <a:gd name="T2" fmla="*/ 9 w 18"/>
                <a:gd name="T3" fmla="*/ 29 h 29"/>
                <a:gd name="T4" fmla="*/ 0 w 18"/>
                <a:gd name="T5" fmla="*/ 19 h 29"/>
                <a:gd name="T6" fmla="*/ 9 w 18"/>
                <a:gd name="T7" fmla="*/ 0 h 29"/>
                <a:gd name="T8" fmla="*/ 18 w 18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18" y="19"/>
                  </a:moveTo>
                  <a:lnTo>
                    <a:pt x="9" y="29"/>
                  </a:lnTo>
                  <a:lnTo>
                    <a:pt x="0" y="19"/>
                  </a:lnTo>
                  <a:lnTo>
                    <a:pt x="9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70" name="Freeform 108"/>
            <p:cNvSpPr>
              <a:spLocks/>
            </p:cNvSpPr>
            <p:nvPr/>
          </p:nvSpPr>
          <p:spPr bwMode="auto">
            <a:xfrm>
              <a:off x="2561" y="2542"/>
              <a:ext cx="9" cy="19"/>
            </a:xfrm>
            <a:custGeom>
              <a:avLst/>
              <a:gdLst>
                <a:gd name="T0" fmla="*/ 9 w 9"/>
                <a:gd name="T1" fmla="*/ 19 h 19"/>
                <a:gd name="T2" fmla="*/ 9 w 9"/>
                <a:gd name="T3" fmla="*/ 0 h 19"/>
                <a:gd name="T4" fmla="*/ 9 w 9"/>
                <a:gd name="T5" fmla="*/ 0 h 19"/>
                <a:gd name="T6" fmla="*/ 0 w 9"/>
                <a:gd name="T7" fmla="*/ 19 h 19"/>
                <a:gd name="T8" fmla="*/ 0 w 9"/>
                <a:gd name="T9" fmla="*/ 19 h 19"/>
                <a:gd name="T10" fmla="*/ 9 w 9"/>
                <a:gd name="T11" fmla="*/ 19 h 19"/>
                <a:gd name="T12" fmla="*/ 0 w 9"/>
                <a:gd name="T13" fmla="*/ 19 h 19"/>
                <a:gd name="T14" fmla="*/ 0 w 9"/>
                <a:gd name="T15" fmla="*/ 19 h 19"/>
                <a:gd name="T16" fmla="*/ 9 w 9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9"/>
                <a:gd name="T29" fmla="*/ 9 w 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9">
                  <a:moveTo>
                    <a:pt x="9" y="19"/>
                  </a:moveTo>
                  <a:lnTo>
                    <a:pt x="9" y="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71" name="Freeform 109"/>
            <p:cNvSpPr>
              <a:spLocks/>
            </p:cNvSpPr>
            <p:nvPr/>
          </p:nvSpPr>
          <p:spPr bwMode="auto">
            <a:xfrm>
              <a:off x="2561" y="2542"/>
              <a:ext cx="18" cy="19"/>
            </a:xfrm>
            <a:custGeom>
              <a:avLst/>
              <a:gdLst>
                <a:gd name="T0" fmla="*/ 18 w 18"/>
                <a:gd name="T1" fmla="*/ 0 h 19"/>
                <a:gd name="T2" fmla="*/ 18 w 18"/>
                <a:gd name="T3" fmla="*/ 19 h 19"/>
                <a:gd name="T4" fmla="*/ 9 w 18"/>
                <a:gd name="T5" fmla="*/ 19 h 19"/>
                <a:gd name="T6" fmla="*/ 0 w 18"/>
                <a:gd name="T7" fmla="*/ 0 h 19"/>
                <a:gd name="T8" fmla="*/ 18 w 1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9"/>
                <a:gd name="T17" fmla="*/ 18 w 1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9">
                  <a:moveTo>
                    <a:pt x="18" y="0"/>
                  </a:moveTo>
                  <a:lnTo>
                    <a:pt x="18" y="19"/>
                  </a:lnTo>
                  <a:lnTo>
                    <a:pt x="9" y="19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72" name="Rectangle 110"/>
            <p:cNvSpPr>
              <a:spLocks noChangeArrowheads="1"/>
            </p:cNvSpPr>
            <p:nvPr/>
          </p:nvSpPr>
          <p:spPr bwMode="auto">
            <a:xfrm>
              <a:off x="2596" y="2532"/>
              <a:ext cx="17" cy="19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73" name="Rectangle 111"/>
            <p:cNvSpPr>
              <a:spLocks noChangeArrowheads="1"/>
            </p:cNvSpPr>
            <p:nvPr/>
          </p:nvSpPr>
          <p:spPr bwMode="auto">
            <a:xfrm>
              <a:off x="2630" y="2522"/>
              <a:ext cx="17" cy="20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74" name="Freeform 112"/>
            <p:cNvSpPr>
              <a:spLocks/>
            </p:cNvSpPr>
            <p:nvPr/>
          </p:nvSpPr>
          <p:spPr bwMode="auto">
            <a:xfrm>
              <a:off x="2665" y="2513"/>
              <a:ext cx="17" cy="19"/>
            </a:xfrm>
            <a:custGeom>
              <a:avLst/>
              <a:gdLst>
                <a:gd name="T0" fmla="*/ 17 w 17"/>
                <a:gd name="T1" fmla="*/ 19 h 19"/>
                <a:gd name="T2" fmla="*/ 8 w 17"/>
                <a:gd name="T3" fmla="*/ 0 h 19"/>
                <a:gd name="T4" fmla="*/ 0 w 17"/>
                <a:gd name="T5" fmla="*/ 9 h 19"/>
                <a:gd name="T6" fmla="*/ 0 w 17"/>
                <a:gd name="T7" fmla="*/ 19 h 19"/>
                <a:gd name="T8" fmla="*/ 8 w 17"/>
                <a:gd name="T9" fmla="*/ 19 h 19"/>
                <a:gd name="T10" fmla="*/ 17 w 17"/>
                <a:gd name="T11" fmla="*/ 19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9"/>
                <a:gd name="T20" fmla="*/ 17 w 17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9">
                  <a:moveTo>
                    <a:pt x="17" y="19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8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75" name="Freeform 113"/>
            <p:cNvSpPr>
              <a:spLocks/>
            </p:cNvSpPr>
            <p:nvPr/>
          </p:nvSpPr>
          <p:spPr bwMode="auto">
            <a:xfrm>
              <a:off x="2673" y="2513"/>
              <a:ext cx="9" cy="19"/>
            </a:xfrm>
            <a:custGeom>
              <a:avLst/>
              <a:gdLst>
                <a:gd name="T0" fmla="*/ 0 w 9"/>
                <a:gd name="T1" fmla="*/ 0 h 19"/>
                <a:gd name="T2" fmla="*/ 9 w 9"/>
                <a:gd name="T3" fmla="*/ 19 h 19"/>
                <a:gd name="T4" fmla="*/ 9 w 9"/>
                <a:gd name="T5" fmla="*/ 19 h 19"/>
                <a:gd name="T6" fmla="*/ 0 w 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9"/>
                <a:gd name="T14" fmla="*/ 9 w 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9">
                  <a:moveTo>
                    <a:pt x="0" y="0"/>
                  </a:move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76" name="Freeform 114"/>
            <p:cNvSpPr>
              <a:spLocks/>
            </p:cNvSpPr>
            <p:nvPr/>
          </p:nvSpPr>
          <p:spPr bwMode="auto">
            <a:xfrm>
              <a:off x="2690" y="2503"/>
              <a:ext cx="26" cy="19"/>
            </a:xfrm>
            <a:custGeom>
              <a:avLst/>
              <a:gdLst>
                <a:gd name="T0" fmla="*/ 18 w 26"/>
                <a:gd name="T1" fmla="*/ 0 h 19"/>
                <a:gd name="T2" fmla="*/ 26 w 26"/>
                <a:gd name="T3" fmla="*/ 10 h 19"/>
                <a:gd name="T4" fmla="*/ 9 w 26"/>
                <a:gd name="T5" fmla="*/ 19 h 19"/>
                <a:gd name="T6" fmla="*/ 0 w 26"/>
                <a:gd name="T7" fmla="*/ 0 h 19"/>
                <a:gd name="T8" fmla="*/ 18 w 2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18" y="0"/>
                  </a:moveTo>
                  <a:lnTo>
                    <a:pt x="26" y="10"/>
                  </a:lnTo>
                  <a:lnTo>
                    <a:pt x="9" y="19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77" name="Freeform 115"/>
            <p:cNvSpPr>
              <a:spLocks/>
            </p:cNvSpPr>
            <p:nvPr/>
          </p:nvSpPr>
          <p:spPr bwMode="auto">
            <a:xfrm>
              <a:off x="2725" y="2483"/>
              <a:ext cx="17" cy="30"/>
            </a:xfrm>
            <a:custGeom>
              <a:avLst/>
              <a:gdLst>
                <a:gd name="T0" fmla="*/ 17 w 17"/>
                <a:gd name="T1" fmla="*/ 0 h 30"/>
                <a:gd name="T2" fmla="*/ 17 w 17"/>
                <a:gd name="T3" fmla="*/ 20 h 30"/>
                <a:gd name="T4" fmla="*/ 8 w 17"/>
                <a:gd name="T5" fmla="*/ 30 h 30"/>
                <a:gd name="T6" fmla="*/ 0 w 17"/>
                <a:gd name="T7" fmla="*/ 10 h 30"/>
                <a:gd name="T8" fmla="*/ 17 w 17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0"/>
                <a:gd name="T17" fmla="*/ 17 w 1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0">
                  <a:moveTo>
                    <a:pt x="17" y="0"/>
                  </a:moveTo>
                  <a:lnTo>
                    <a:pt x="17" y="20"/>
                  </a:lnTo>
                  <a:lnTo>
                    <a:pt x="8" y="30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78" name="Freeform 116"/>
            <p:cNvSpPr>
              <a:spLocks/>
            </p:cNvSpPr>
            <p:nvPr/>
          </p:nvSpPr>
          <p:spPr bwMode="auto">
            <a:xfrm>
              <a:off x="2759" y="2474"/>
              <a:ext cx="18" cy="19"/>
            </a:xfrm>
            <a:custGeom>
              <a:avLst/>
              <a:gdLst>
                <a:gd name="T0" fmla="*/ 9 w 18"/>
                <a:gd name="T1" fmla="*/ 0 h 19"/>
                <a:gd name="T2" fmla="*/ 18 w 18"/>
                <a:gd name="T3" fmla="*/ 9 h 19"/>
                <a:gd name="T4" fmla="*/ 0 w 18"/>
                <a:gd name="T5" fmla="*/ 19 h 19"/>
                <a:gd name="T6" fmla="*/ 0 w 18"/>
                <a:gd name="T7" fmla="*/ 0 h 19"/>
                <a:gd name="T8" fmla="*/ 9 w 1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9"/>
                <a:gd name="T17" fmla="*/ 18 w 1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9">
                  <a:moveTo>
                    <a:pt x="9" y="0"/>
                  </a:moveTo>
                  <a:lnTo>
                    <a:pt x="18" y="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79" name="Freeform 117"/>
            <p:cNvSpPr>
              <a:spLocks/>
            </p:cNvSpPr>
            <p:nvPr/>
          </p:nvSpPr>
          <p:spPr bwMode="auto">
            <a:xfrm>
              <a:off x="2785" y="2454"/>
              <a:ext cx="17" cy="29"/>
            </a:xfrm>
            <a:custGeom>
              <a:avLst/>
              <a:gdLst>
                <a:gd name="T0" fmla="*/ 17 w 17"/>
                <a:gd name="T1" fmla="*/ 0 h 29"/>
                <a:gd name="T2" fmla="*/ 17 w 17"/>
                <a:gd name="T3" fmla="*/ 0 h 29"/>
                <a:gd name="T4" fmla="*/ 0 w 17"/>
                <a:gd name="T5" fmla="*/ 10 h 29"/>
                <a:gd name="T6" fmla="*/ 9 w 17"/>
                <a:gd name="T7" fmla="*/ 29 h 29"/>
                <a:gd name="T8" fmla="*/ 17 w 17"/>
                <a:gd name="T9" fmla="*/ 20 h 29"/>
                <a:gd name="T10" fmla="*/ 17 w 17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9"/>
                <a:gd name="T20" fmla="*/ 17 w 1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9">
                  <a:moveTo>
                    <a:pt x="17" y="0"/>
                  </a:moveTo>
                  <a:lnTo>
                    <a:pt x="17" y="0"/>
                  </a:lnTo>
                  <a:lnTo>
                    <a:pt x="0" y="10"/>
                  </a:lnTo>
                  <a:lnTo>
                    <a:pt x="9" y="29"/>
                  </a:lnTo>
                  <a:lnTo>
                    <a:pt x="17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80" name="Freeform 118"/>
            <p:cNvSpPr>
              <a:spLocks/>
            </p:cNvSpPr>
            <p:nvPr/>
          </p:nvSpPr>
          <p:spPr bwMode="auto">
            <a:xfrm>
              <a:off x="2802" y="2454"/>
              <a:ext cx="9" cy="20"/>
            </a:xfrm>
            <a:custGeom>
              <a:avLst/>
              <a:gdLst>
                <a:gd name="T0" fmla="*/ 0 w 9"/>
                <a:gd name="T1" fmla="*/ 0 h 20"/>
                <a:gd name="T2" fmla="*/ 9 w 9"/>
                <a:gd name="T3" fmla="*/ 20 h 20"/>
                <a:gd name="T4" fmla="*/ 0 w 9"/>
                <a:gd name="T5" fmla="*/ 20 h 20"/>
                <a:gd name="T6" fmla="*/ 0 w 9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0"/>
                <a:gd name="T14" fmla="*/ 9 w 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0">
                  <a:moveTo>
                    <a:pt x="0" y="0"/>
                  </a:moveTo>
                  <a:lnTo>
                    <a:pt x="9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81" name="Freeform 119"/>
            <p:cNvSpPr>
              <a:spLocks/>
            </p:cNvSpPr>
            <p:nvPr/>
          </p:nvSpPr>
          <p:spPr bwMode="auto">
            <a:xfrm>
              <a:off x="2820" y="2445"/>
              <a:ext cx="25" cy="29"/>
            </a:xfrm>
            <a:custGeom>
              <a:avLst/>
              <a:gdLst>
                <a:gd name="T0" fmla="*/ 17 w 25"/>
                <a:gd name="T1" fmla="*/ 0 h 29"/>
                <a:gd name="T2" fmla="*/ 25 w 25"/>
                <a:gd name="T3" fmla="*/ 19 h 29"/>
                <a:gd name="T4" fmla="*/ 8 w 25"/>
                <a:gd name="T5" fmla="*/ 29 h 29"/>
                <a:gd name="T6" fmla="*/ 0 w 25"/>
                <a:gd name="T7" fmla="*/ 9 h 29"/>
                <a:gd name="T8" fmla="*/ 17 w 2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17" y="0"/>
                  </a:moveTo>
                  <a:lnTo>
                    <a:pt x="25" y="19"/>
                  </a:lnTo>
                  <a:lnTo>
                    <a:pt x="8" y="29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82" name="Freeform 120"/>
            <p:cNvSpPr>
              <a:spLocks/>
            </p:cNvSpPr>
            <p:nvPr/>
          </p:nvSpPr>
          <p:spPr bwMode="auto">
            <a:xfrm>
              <a:off x="2854" y="2445"/>
              <a:ext cx="17" cy="19"/>
            </a:xfrm>
            <a:custGeom>
              <a:avLst/>
              <a:gdLst>
                <a:gd name="T0" fmla="*/ 17 w 17"/>
                <a:gd name="T1" fmla="*/ 0 h 19"/>
                <a:gd name="T2" fmla="*/ 17 w 17"/>
                <a:gd name="T3" fmla="*/ 19 h 19"/>
                <a:gd name="T4" fmla="*/ 9 w 17"/>
                <a:gd name="T5" fmla="*/ 19 h 19"/>
                <a:gd name="T6" fmla="*/ 0 w 17"/>
                <a:gd name="T7" fmla="*/ 0 h 19"/>
                <a:gd name="T8" fmla="*/ 17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7" y="0"/>
                  </a:moveTo>
                  <a:lnTo>
                    <a:pt x="17" y="19"/>
                  </a:lnTo>
                  <a:lnTo>
                    <a:pt x="9" y="19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83" name="Rectangle 121"/>
            <p:cNvSpPr>
              <a:spLocks noChangeArrowheads="1"/>
            </p:cNvSpPr>
            <p:nvPr/>
          </p:nvSpPr>
          <p:spPr bwMode="auto">
            <a:xfrm>
              <a:off x="2888" y="2435"/>
              <a:ext cx="18" cy="19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84" name="Freeform 122"/>
            <p:cNvSpPr>
              <a:spLocks/>
            </p:cNvSpPr>
            <p:nvPr/>
          </p:nvSpPr>
          <p:spPr bwMode="auto">
            <a:xfrm>
              <a:off x="2923" y="2435"/>
              <a:ext cx="17" cy="29"/>
            </a:xfrm>
            <a:custGeom>
              <a:avLst/>
              <a:gdLst>
                <a:gd name="T0" fmla="*/ 17 w 17"/>
                <a:gd name="T1" fmla="*/ 10 h 29"/>
                <a:gd name="T2" fmla="*/ 8 w 17"/>
                <a:gd name="T3" fmla="*/ 29 h 29"/>
                <a:gd name="T4" fmla="*/ 0 w 17"/>
                <a:gd name="T5" fmla="*/ 19 h 29"/>
                <a:gd name="T6" fmla="*/ 0 w 17"/>
                <a:gd name="T7" fmla="*/ 0 h 29"/>
                <a:gd name="T8" fmla="*/ 17 w 17"/>
                <a:gd name="T9" fmla="*/ 1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17" y="10"/>
                  </a:moveTo>
                  <a:lnTo>
                    <a:pt x="8" y="2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85" name="Freeform 123"/>
            <p:cNvSpPr>
              <a:spLocks/>
            </p:cNvSpPr>
            <p:nvPr/>
          </p:nvSpPr>
          <p:spPr bwMode="auto">
            <a:xfrm>
              <a:off x="2949" y="2454"/>
              <a:ext cx="26" cy="29"/>
            </a:xfrm>
            <a:custGeom>
              <a:avLst/>
              <a:gdLst>
                <a:gd name="T0" fmla="*/ 26 w 26"/>
                <a:gd name="T1" fmla="*/ 10 h 29"/>
                <a:gd name="T2" fmla="*/ 17 w 26"/>
                <a:gd name="T3" fmla="*/ 29 h 29"/>
                <a:gd name="T4" fmla="*/ 0 w 26"/>
                <a:gd name="T5" fmla="*/ 20 h 29"/>
                <a:gd name="T6" fmla="*/ 8 w 26"/>
                <a:gd name="T7" fmla="*/ 0 h 29"/>
                <a:gd name="T8" fmla="*/ 26 w 26"/>
                <a:gd name="T9" fmla="*/ 1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10"/>
                  </a:moveTo>
                  <a:lnTo>
                    <a:pt x="17" y="29"/>
                  </a:lnTo>
                  <a:lnTo>
                    <a:pt x="0" y="20"/>
                  </a:lnTo>
                  <a:lnTo>
                    <a:pt x="8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86" name="Freeform 124"/>
            <p:cNvSpPr>
              <a:spLocks/>
            </p:cNvSpPr>
            <p:nvPr/>
          </p:nvSpPr>
          <p:spPr bwMode="auto">
            <a:xfrm>
              <a:off x="2983" y="2474"/>
              <a:ext cx="26" cy="19"/>
            </a:xfrm>
            <a:custGeom>
              <a:avLst/>
              <a:gdLst>
                <a:gd name="T0" fmla="*/ 26 w 26"/>
                <a:gd name="T1" fmla="*/ 9 h 19"/>
                <a:gd name="T2" fmla="*/ 17 w 26"/>
                <a:gd name="T3" fmla="*/ 19 h 19"/>
                <a:gd name="T4" fmla="*/ 0 w 26"/>
                <a:gd name="T5" fmla="*/ 19 h 19"/>
                <a:gd name="T6" fmla="*/ 9 w 26"/>
                <a:gd name="T7" fmla="*/ 0 h 19"/>
                <a:gd name="T8" fmla="*/ 26 w 26"/>
                <a:gd name="T9" fmla="*/ 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26" y="9"/>
                  </a:moveTo>
                  <a:lnTo>
                    <a:pt x="17" y="19"/>
                  </a:lnTo>
                  <a:lnTo>
                    <a:pt x="0" y="19"/>
                  </a:lnTo>
                  <a:lnTo>
                    <a:pt x="9" y="0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87" name="Freeform 125"/>
            <p:cNvSpPr>
              <a:spLocks/>
            </p:cNvSpPr>
            <p:nvPr/>
          </p:nvSpPr>
          <p:spPr bwMode="auto">
            <a:xfrm>
              <a:off x="3018" y="2483"/>
              <a:ext cx="17" cy="20"/>
            </a:xfrm>
            <a:custGeom>
              <a:avLst/>
              <a:gdLst>
                <a:gd name="T0" fmla="*/ 17 w 17"/>
                <a:gd name="T1" fmla="*/ 10 h 20"/>
                <a:gd name="T2" fmla="*/ 17 w 17"/>
                <a:gd name="T3" fmla="*/ 20 h 20"/>
                <a:gd name="T4" fmla="*/ 0 w 17"/>
                <a:gd name="T5" fmla="*/ 20 h 20"/>
                <a:gd name="T6" fmla="*/ 0 w 17"/>
                <a:gd name="T7" fmla="*/ 0 h 20"/>
                <a:gd name="T8" fmla="*/ 17 w 17"/>
                <a:gd name="T9" fmla="*/ 1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17" y="10"/>
                  </a:moveTo>
                  <a:lnTo>
                    <a:pt x="17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88" name="Rectangle 126"/>
            <p:cNvSpPr>
              <a:spLocks noChangeArrowheads="1"/>
            </p:cNvSpPr>
            <p:nvPr/>
          </p:nvSpPr>
          <p:spPr bwMode="auto">
            <a:xfrm>
              <a:off x="3052" y="2493"/>
              <a:ext cx="17" cy="20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89" name="Freeform 127"/>
            <p:cNvSpPr>
              <a:spLocks/>
            </p:cNvSpPr>
            <p:nvPr/>
          </p:nvSpPr>
          <p:spPr bwMode="auto">
            <a:xfrm>
              <a:off x="3086" y="2493"/>
              <a:ext cx="18" cy="29"/>
            </a:xfrm>
            <a:custGeom>
              <a:avLst/>
              <a:gdLst>
                <a:gd name="T0" fmla="*/ 18 w 18"/>
                <a:gd name="T1" fmla="*/ 10 h 29"/>
                <a:gd name="T2" fmla="*/ 18 w 18"/>
                <a:gd name="T3" fmla="*/ 29 h 29"/>
                <a:gd name="T4" fmla="*/ 0 w 18"/>
                <a:gd name="T5" fmla="*/ 20 h 29"/>
                <a:gd name="T6" fmla="*/ 0 w 18"/>
                <a:gd name="T7" fmla="*/ 0 h 29"/>
                <a:gd name="T8" fmla="*/ 18 w 18"/>
                <a:gd name="T9" fmla="*/ 1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18" y="10"/>
                  </a:moveTo>
                  <a:lnTo>
                    <a:pt x="18" y="29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90" name="Freeform 128"/>
            <p:cNvSpPr>
              <a:spLocks/>
            </p:cNvSpPr>
            <p:nvPr/>
          </p:nvSpPr>
          <p:spPr bwMode="auto">
            <a:xfrm>
              <a:off x="3121" y="2503"/>
              <a:ext cx="8" cy="19"/>
            </a:xfrm>
            <a:custGeom>
              <a:avLst/>
              <a:gdLst>
                <a:gd name="T0" fmla="*/ 8 w 8"/>
                <a:gd name="T1" fmla="*/ 19 h 19"/>
                <a:gd name="T2" fmla="*/ 8 w 8"/>
                <a:gd name="T3" fmla="*/ 0 h 19"/>
                <a:gd name="T4" fmla="*/ 0 w 8"/>
                <a:gd name="T5" fmla="*/ 0 h 19"/>
                <a:gd name="T6" fmla="*/ 0 w 8"/>
                <a:gd name="T7" fmla="*/ 19 h 19"/>
                <a:gd name="T8" fmla="*/ 0 w 8"/>
                <a:gd name="T9" fmla="*/ 19 h 19"/>
                <a:gd name="T10" fmla="*/ 8 w 8"/>
                <a:gd name="T11" fmla="*/ 19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9"/>
                <a:gd name="T20" fmla="*/ 8 w 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9">
                  <a:moveTo>
                    <a:pt x="8" y="19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91" name="Freeform 129"/>
            <p:cNvSpPr>
              <a:spLocks/>
            </p:cNvSpPr>
            <p:nvPr/>
          </p:nvSpPr>
          <p:spPr bwMode="auto">
            <a:xfrm>
              <a:off x="3121" y="2493"/>
              <a:ext cx="17" cy="29"/>
            </a:xfrm>
            <a:custGeom>
              <a:avLst/>
              <a:gdLst>
                <a:gd name="T0" fmla="*/ 8 w 17"/>
                <a:gd name="T1" fmla="*/ 0 h 29"/>
                <a:gd name="T2" fmla="*/ 17 w 17"/>
                <a:gd name="T3" fmla="*/ 20 h 29"/>
                <a:gd name="T4" fmla="*/ 8 w 17"/>
                <a:gd name="T5" fmla="*/ 29 h 29"/>
                <a:gd name="T6" fmla="*/ 0 w 17"/>
                <a:gd name="T7" fmla="*/ 10 h 29"/>
                <a:gd name="T8" fmla="*/ 8 w 1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8" y="0"/>
                  </a:moveTo>
                  <a:lnTo>
                    <a:pt x="17" y="20"/>
                  </a:lnTo>
                  <a:lnTo>
                    <a:pt x="8" y="29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92" name="Freeform 130"/>
            <p:cNvSpPr>
              <a:spLocks/>
            </p:cNvSpPr>
            <p:nvPr/>
          </p:nvSpPr>
          <p:spPr bwMode="auto">
            <a:xfrm>
              <a:off x="3147" y="2483"/>
              <a:ext cx="26" cy="20"/>
            </a:xfrm>
            <a:custGeom>
              <a:avLst/>
              <a:gdLst>
                <a:gd name="T0" fmla="*/ 17 w 26"/>
                <a:gd name="T1" fmla="*/ 0 h 20"/>
                <a:gd name="T2" fmla="*/ 26 w 26"/>
                <a:gd name="T3" fmla="*/ 10 h 20"/>
                <a:gd name="T4" fmla="*/ 8 w 26"/>
                <a:gd name="T5" fmla="*/ 20 h 20"/>
                <a:gd name="T6" fmla="*/ 0 w 26"/>
                <a:gd name="T7" fmla="*/ 10 h 20"/>
                <a:gd name="T8" fmla="*/ 17 w 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17" y="0"/>
                  </a:moveTo>
                  <a:lnTo>
                    <a:pt x="26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93" name="Freeform 131"/>
            <p:cNvSpPr>
              <a:spLocks/>
            </p:cNvSpPr>
            <p:nvPr/>
          </p:nvSpPr>
          <p:spPr bwMode="auto">
            <a:xfrm>
              <a:off x="3181" y="2464"/>
              <a:ext cx="17" cy="29"/>
            </a:xfrm>
            <a:custGeom>
              <a:avLst/>
              <a:gdLst>
                <a:gd name="T0" fmla="*/ 9 w 17"/>
                <a:gd name="T1" fmla="*/ 0 h 29"/>
                <a:gd name="T2" fmla="*/ 17 w 17"/>
                <a:gd name="T3" fmla="*/ 19 h 29"/>
                <a:gd name="T4" fmla="*/ 0 w 17"/>
                <a:gd name="T5" fmla="*/ 29 h 29"/>
                <a:gd name="T6" fmla="*/ 0 w 17"/>
                <a:gd name="T7" fmla="*/ 10 h 29"/>
                <a:gd name="T8" fmla="*/ 9 w 1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9" y="0"/>
                  </a:moveTo>
                  <a:lnTo>
                    <a:pt x="17" y="19"/>
                  </a:lnTo>
                  <a:lnTo>
                    <a:pt x="0" y="29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94" name="Freeform 132"/>
            <p:cNvSpPr>
              <a:spLocks/>
            </p:cNvSpPr>
            <p:nvPr/>
          </p:nvSpPr>
          <p:spPr bwMode="auto">
            <a:xfrm>
              <a:off x="3207" y="2445"/>
              <a:ext cx="26" cy="29"/>
            </a:xfrm>
            <a:custGeom>
              <a:avLst/>
              <a:gdLst>
                <a:gd name="T0" fmla="*/ 17 w 26"/>
                <a:gd name="T1" fmla="*/ 0 h 29"/>
                <a:gd name="T2" fmla="*/ 26 w 26"/>
                <a:gd name="T3" fmla="*/ 19 h 29"/>
                <a:gd name="T4" fmla="*/ 9 w 26"/>
                <a:gd name="T5" fmla="*/ 29 h 29"/>
                <a:gd name="T6" fmla="*/ 0 w 26"/>
                <a:gd name="T7" fmla="*/ 9 h 29"/>
                <a:gd name="T8" fmla="*/ 17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17" y="0"/>
                  </a:moveTo>
                  <a:lnTo>
                    <a:pt x="26" y="19"/>
                  </a:lnTo>
                  <a:lnTo>
                    <a:pt x="9" y="29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95" name="Freeform 133"/>
            <p:cNvSpPr>
              <a:spLocks/>
            </p:cNvSpPr>
            <p:nvPr/>
          </p:nvSpPr>
          <p:spPr bwMode="auto">
            <a:xfrm>
              <a:off x="3241" y="2435"/>
              <a:ext cx="9" cy="19"/>
            </a:xfrm>
            <a:custGeom>
              <a:avLst/>
              <a:gdLst>
                <a:gd name="T0" fmla="*/ 9 w 9"/>
                <a:gd name="T1" fmla="*/ 0 h 19"/>
                <a:gd name="T2" fmla="*/ 0 w 9"/>
                <a:gd name="T3" fmla="*/ 0 h 19"/>
                <a:gd name="T4" fmla="*/ 0 w 9"/>
                <a:gd name="T5" fmla="*/ 0 h 19"/>
                <a:gd name="T6" fmla="*/ 9 w 9"/>
                <a:gd name="T7" fmla="*/ 19 h 19"/>
                <a:gd name="T8" fmla="*/ 9 w 9"/>
                <a:gd name="T9" fmla="*/ 19 h 19"/>
                <a:gd name="T10" fmla="*/ 9 w 9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9"/>
                <a:gd name="T20" fmla="*/ 9 w 9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9">
                  <a:moveTo>
                    <a:pt x="9" y="0"/>
                  </a:moveTo>
                  <a:lnTo>
                    <a:pt x="0" y="0"/>
                  </a:lnTo>
                  <a:lnTo>
                    <a:pt x="9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96" name="Rectangle 134"/>
            <p:cNvSpPr>
              <a:spLocks noChangeArrowheads="1"/>
            </p:cNvSpPr>
            <p:nvPr/>
          </p:nvSpPr>
          <p:spPr bwMode="auto">
            <a:xfrm>
              <a:off x="3250" y="2435"/>
              <a:ext cx="9" cy="19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97" name="Rectangle 135"/>
            <p:cNvSpPr>
              <a:spLocks noChangeArrowheads="1"/>
            </p:cNvSpPr>
            <p:nvPr/>
          </p:nvSpPr>
          <p:spPr bwMode="auto">
            <a:xfrm>
              <a:off x="3276" y="2425"/>
              <a:ext cx="17" cy="20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98" name="Freeform 136"/>
            <p:cNvSpPr>
              <a:spLocks/>
            </p:cNvSpPr>
            <p:nvPr/>
          </p:nvSpPr>
          <p:spPr bwMode="auto">
            <a:xfrm>
              <a:off x="3310" y="2416"/>
              <a:ext cx="17" cy="29"/>
            </a:xfrm>
            <a:custGeom>
              <a:avLst/>
              <a:gdLst>
                <a:gd name="T0" fmla="*/ 17 w 17"/>
                <a:gd name="T1" fmla="*/ 0 h 29"/>
                <a:gd name="T2" fmla="*/ 17 w 17"/>
                <a:gd name="T3" fmla="*/ 19 h 29"/>
                <a:gd name="T4" fmla="*/ 0 w 17"/>
                <a:gd name="T5" fmla="*/ 29 h 29"/>
                <a:gd name="T6" fmla="*/ 0 w 17"/>
                <a:gd name="T7" fmla="*/ 9 h 29"/>
                <a:gd name="T8" fmla="*/ 17 w 1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17" y="0"/>
                  </a:moveTo>
                  <a:lnTo>
                    <a:pt x="17" y="19"/>
                  </a:lnTo>
                  <a:lnTo>
                    <a:pt x="0" y="29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399" name="Freeform 137"/>
            <p:cNvSpPr>
              <a:spLocks/>
            </p:cNvSpPr>
            <p:nvPr/>
          </p:nvSpPr>
          <p:spPr bwMode="auto">
            <a:xfrm>
              <a:off x="3336" y="2406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10 h 29"/>
                <a:gd name="T4" fmla="*/ 17 w 26"/>
                <a:gd name="T5" fmla="*/ 29 h 29"/>
                <a:gd name="T6" fmla="*/ 0 w 26"/>
                <a:gd name="T7" fmla="*/ 19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10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00" name="Freeform 138"/>
            <p:cNvSpPr>
              <a:spLocks/>
            </p:cNvSpPr>
            <p:nvPr/>
          </p:nvSpPr>
          <p:spPr bwMode="auto">
            <a:xfrm>
              <a:off x="3353" y="2377"/>
              <a:ext cx="26" cy="19"/>
            </a:xfrm>
            <a:custGeom>
              <a:avLst/>
              <a:gdLst>
                <a:gd name="T0" fmla="*/ 9 w 26"/>
                <a:gd name="T1" fmla="*/ 0 h 19"/>
                <a:gd name="T2" fmla="*/ 26 w 26"/>
                <a:gd name="T3" fmla="*/ 10 h 19"/>
                <a:gd name="T4" fmla="*/ 18 w 26"/>
                <a:gd name="T5" fmla="*/ 19 h 19"/>
                <a:gd name="T6" fmla="*/ 0 w 26"/>
                <a:gd name="T7" fmla="*/ 10 h 19"/>
                <a:gd name="T8" fmla="*/ 9 w 2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9" y="0"/>
                  </a:moveTo>
                  <a:lnTo>
                    <a:pt x="26" y="10"/>
                  </a:lnTo>
                  <a:lnTo>
                    <a:pt x="18" y="19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01" name="Freeform 139"/>
            <p:cNvSpPr>
              <a:spLocks/>
            </p:cNvSpPr>
            <p:nvPr/>
          </p:nvSpPr>
          <p:spPr bwMode="auto">
            <a:xfrm>
              <a:off x="3371" y="2338"/>
              <a:ext cx="25" cy="29"/>
            </a:xfrm>
            <a:custGeom>
              <a:avLst/>
              <a:gdLst>
                <a:gd name="T0" fmla="*/ 25 w 25"/>
                <a:gd name="T1" fmla="*/ 10 h 29"/>
                <a:gd name="T2" fmla="*/ 8 w 25"/>
                <a:gd name="T3" fmla="*/ 0 h 29"/>
                <a:gd name="T4" fmla="*/ 0 w 25"/>
                <a:gd name="T5" fmla="*/ 20 h 29"/>
                <a:gd name="T6" fmla="*/ 17 w 25"/>
                <a:gd name="T7" fmla="*/ 29 h 29"/>
                <a:gd name="T8" fmla="*/ 25 w 25"/>
                <a:gd name="T9" fmla="*/ 10 h 29"/>
                <a:gd name="T10" fmla="*/ 25 w 25"/>
                <a:gd name="T11" fmla="*/ 1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9"/>
                <a:gd name="T20" fmla="*/ 25 w 2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9">
                  <a:moveTo>
                    <a:pt x="25" y="1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17" y="29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02" name="Freeform 140"/>
            <p:cNvSpPr>
              <a:spLocks/>
            </p:cNvSpPr>
            <p:nvPr/>
          </p:nvSpPr>
          <p:spPr bwMode="auto">
            <a:xfrm>
              <a:off x="3379" y="2338"/>
              <a:ext cx="17" cy="10"/>
            </a:xfrm>
            <a:custGeom>
              <a:avLst/>
              <a:gdLst>
                <a:gd name="T0" fmla="*/ 0 w 17"/>
                <a:gd name="T1" fmla="*/ 0 h 10"/>
                <a:gd name="T2" fmla="*/ 17 w 17"/>
                <a:gd name="T3" fmla="*/ 10 h 10"/>
                <a:gd name="T4" fmla="*/ 17 w 17"/>
                <a:gd name="T5" fmla="*/ 10 h 10"/>
                <a:gd name="T6" fmla="*/ 0 w 17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0"/>
                <a:gd name="T14" fmla="*/ 17 w 1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0">
                  <a:moveTo>
                    <a:pt x="0" y="0"/>
                  </a:moveTo>
                  <a:lnTo>
                    <a:pt x="1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03" name="Freeform 141"/>
            <p:cNvSpPr>
              <a:spLocks/>
            </p:cNvSpPr>
            <p:nvPr/>
          </p:nvSpPr>
          <p:spPr bwMode="auto">
            <a:xfrm>
              <a:off x="3388" y="2309"/>
              <a:ext cx="26" cy="19"/>
            </a:xfrm>
            <a:custGeom>
              <a:avLst/>
              <a:gdLst>
                <a:gd name="T0" fmla="*/ 8 w 26"/>
                <a:gd name="T1" fmla="*/ 0 h 19"/>
                <a:gd name="T2" fmla="*/ 26 w 26"/>
                <a:gd name="T3" fmla="*/ 10 h 19"/>
                <a:gd name="T4" fmla="*/ 17 w 26"/>
                <a:gd name="T5" fmla="*/ 19 h 19"/>
                <a:gd name="T6" fmla="*/ 0 w 26"/>
                <a:gd name="T7" fmla="*/ 19 h 19"/>
                <a:gd name="T8" fmla="*/ 8 w 2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8" y="0"/>
                  </a:moveTo>
                  <a:lnTo>
                    <a:pt x="26" y="1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04" name="Freeform 142"/>
            <p:cNvSpPr>
              <a:spLocks/>
            </p:cNvSpPr>
            <p:nvPr/>
          </p:nvSpPr>
          <p:spPr bwMode="auto">
            <a:xfrm>
              <a:off x="3405" y="2270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10 h 29"/>
                <a:gd name="T4" fmla="*/ 17 w 26"/>
                <a:gd name="T5" fmla="*/ 29 h 29"/>
                <a:gd name="T6" fmla="*/ 0 w 26"/>
                <a:gd name="T7" fmla="*/ 20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10"/>
                  </a:lnTo>
                  <a:lnTo>
                    <a:pt x="17" y="29"/>
                  </a:lnTo>
                  <a:lnTo>
                    <a:pt x="0" y="2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05" name="Freeform 143"/>
            <p:cNvSpPr>
              <a:spLocks/>
            </p:cNvSpPr>
            <p:nvPr/>
          </p:nvSpPr>
          <p:spPr bwMode="auto">
            <a:xfrm>
              <a:off x="3422" y="2241"/>
              <a:ext cx="17" cy="20"/>
            </a:xfrm>
            <a:custGeom>
              <a:avLst/>
              <a:gdLst>
                <a:gd name="T0" fmla="*/ 9 w 17"/>
                <a:gd name="T1" fmla="*/ 0 h 20"/>
                <a:gd name="T2" fmla="*/ 17 w 17"/>
                <a:gd name="T3" fmla="*/ 0 h 20"/>
                <a:gd name="T4" fmla="*/ 17 w 17"/>
                <a:gd name="T5" fmla="*/ 20 h 20"/>
                <a:gd name="T6" fmla="*/ 0 w 17"/>
                <a:gd name="T7" fmla="*/ 10 h 20"/>
                <a:gd name="T8" fmla="*/ 9 w 1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9" y="0"/>
                  </a:moveTo>
                  <a:lnTo>
                    <a:pt x="17" y="0"/>
                  </a:lnTo>
                  <a:lnTo>
                    <a:pt x="17" y="20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06" name="Freeform 144"/>
            <p:cNvSpPr>
              <a:spLocks/>
            </p:cNvSpPr>
            <p:nvPr/>
          </p:nvSpPr>
          <p:spPr bwMode="auto">
            <a:xfrm>
              <a:off x="3431" y="2212"/>
              <a:ext cx="17" cy="20"/>
            </a:xfrm>
            <a:custGeom>
              <a:avLst/>
              <a:gdLst>
                <a:gd name="T0" fmla="*/ 8 w 17"/>
                <a:gd name="T1" fmla="*/ 0 h 20"/>
                <a:gd name="T2" fmla="*/ 0 w 17"/>
                <a:gd name="T3" fmla="*/ 10 h 20"/>
                <a:gd name="T4" fmla="*/ 0 w 17"/>
                <a:gd name="T5" fmla="*/ 10 h 20"/>
                <a:gd name="T6" fmla="*/ 17 w 17"/>
                <a:gd name="T7" fmla="*/ 20 h 20"/>
                <a:gd name="T8" fmla="*/ 17 w 17"/>
                <a:gd name="T9" fmla="*/ 20 h 20"/>
                <a:gd name="T10" fmla="*/ 8 w 17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0"/>
                <a:gd name="T20" fmla="*/ 17 w 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0">
                  <a:moveTo>
                    <a:pt x="8" y="0"/>
                  </a:moveTo>
                  <a:lnTo>
                    <a:pt x="0" y="10"/>
                  </a:lnTo>
                  <a:lnTo>
                    <a:pt x="17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07" name="Freeform 145"/>
            <p:cNvSpPr>
              <a:spLocks/>
            </p:cNvSpPr>
            <p:nvPr/>
          </p:nvSpPr>
          <p:spPr bwMode="auto">
            <a:xfrm>
              <a:off x="3439" y="2203"/>
              <a:ext cx="18" cy="29"/>
            </a:xfrm>
            <a:custGeom>
              <a:avLst/>
              <a:gdLst>
                <a:gd name="T0" fmla="*/ 9 w 18"/>
                <a:gd name="T1" fmla="*/ 0 h 29"/>
                <a:gd name="T2" fmla="*/ 18 w 18"/>
                <a:gd name="T3" fmla="*/ 9 h 29"/>
                <a:gd name="T4" fmla="*/ 9 w 18"/>
                <a:gd name="T5" fmla="*/ 29 h 29"/>
                <a:gd name="T6" fmla="*/ 0 w 18"/>
                <a:gd name="T7" fmla="*/ 9 h 29"/>
                <a:gd name="T8" fmla="*/ 9 w 1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9" y="0"/>
                  </a:moveTo>
                  <a:lnTo>
                    <a:pt x="18" y="9"/>
                  </a:lnTo>
                  <a:lnTo>
                    <a:pt x="9" y="29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08" name="Freeform 146"/>
            <p:cNvSpPr>
              <a:spLocks/>
            </p:cNvSpPr>
            <p:nvPr/>
          </p:nvSpPr>
          <p:spPr bwMode="auto">
            <a:xfrm>
              <a:off x="3457" y="2173"/>
              <a:ext cx="25" cy="30"/>
            </a:xfrm>
            <a:custGeom>
              <a:avLst/>
              <a:gdLst>
                <a:gd name="T0" fmla="*/ 17 w 25"/>
                <a:gd name="T1" fmla="*/ 0 h 30"/>
                <a:gd name="T2" fmla="*/ 25 w 25"/>
                <a:gd name="T3" fmla="*/ 20 h 30"/>
                <a:gd name="T4" fmla="*/ 17 w 25"/>
                <a:gd name="T5" fmla="*/ 30 h 30"/>
                <a:gd name="T6" fmla="*/ 0 w 25"/>
                <a:gd name="T7" fmla="*/ 20 h 30"/>
                <a:gd name="T8" fmla="*/ 17 w 25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0"/>
                <a:gd name="T17" fmla="*/ 25 w 25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0">
                  <a:moveTo>
                    <a:pt x="17" y="0"/>
                  </a:moveTo>
                  <a:lnTo>
                    <a:pt x="25" y="20"/>
                  </a:lnTo>
                  <a:lnTo>
                    <a:pt x="17" y="30"/>
                  </a:lnTo>
                  <a:lnTo>
                    <a:pt x="0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09" name="Freeform 147"/>
            <p:cNvSpPr>
              <a:spLocks/>
            </p:cNvSpPr>
            <p:nvPr/>
          </p:nvSpPr>
          <p:spPr bwMode="auto">
            <a:xfrm>
              <a:off x="3482" y="2144"/>
              <a:ext cx="26" cy="29"/>
            </a:xfrm>
            <a:custGeom>
              <a:avLst/>
              <a:gdLst>
                <a:gd name="T0" fmla="*/ 18 w 26"/>
                <a:gd name="T1" fmla="*/ 0 h 29"/>
                <a:gd name="T2" fmla="*/ 26 w 26"/>
                <a:gd name="T3" fmla="*/ 20 h 29"/>
                <a:gd name="T4" fmla="*/ 18 w 26"/>
                <a:gd name="T5" fmla="*/ 29 h 29"/>
                <a:gd name="T6" fmla="*/ 0 w 26"/>
                <a:gd name="T7" fmla="*/ 20 h 29"/>
                <a:gd name="T8" fmla="*/ 18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18" y="0"/>
                  </a:moveTo>
                  <a:lnTo>
                    <a:pt x="26" y="20"/>
                  </a:lnTo>
                  <a:lnTo>
                    <a:pt x="18" y="29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10" name="Freeform 148"/>
            <p:cNvSpPr>
              <a:spLocks/>
            </p:cNvSpPr>
            <p:nvPr/>
          </p:nvSpPr>
          <p:spPr bwMode="auto">
            <a:xfrm>
              <a:off x="3508" y="2125"/>
              <a:ext cx="26" cy="29"/>
            </a:xfrm>
            <a:custGeom>
              <a:avLst/>
              <a:gdLst>
                <a:gd name="T0" fmla="*/ 17 w 26"/>
                <a:gd name="T1" fmla="*/ 0 h 29"/>
                <a:gd name="T2" fmla="*/ 26 w 26"/>
                <a:gd name="T3" fmla="*/ 10 h 29"/>
                <a:gd name="T4" fmla="*/ 17 w 26"/>
                <a:gd name="T5" fmla="*/ 29 h 29"/>
                <a:gd name="T6" fmla="*/ 0 w 26"/>
                <a:gd name="T7" fmla="*/ 10 h 29"/>
                <a:gd name="T8" fmla="*/ 17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17" y="0"/>
                  </a:moveTo>
                  <a:lnTo>
                    <a:pt x="26" y="10"/>
                  </a:lnTo>
                  <a:lnTo>
                    <a:pt x="17" y="29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11" name="Freeform 149"/>
            <p:cNvSpPr>
              <a:spLocks/>
            </p:cNvSpPr>
            <p:nvPr/>
          </p:nvSpPr>
          <p:spPr bwMode="auto">
            <a:xfrm>
              <a:off x="3534" y="2096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9 w 26"/>
                <a:gd name="T3" fmla="*/ 0 h 29"/>
                <a:gd name="T4" fmla="*/ 0 w 26"/>
                <a:gd name="T5" fmla="*/ 10 h 29"/>
                <a:gd name="T6" fmla="*/ 9 w 26"/>
                <a:gd name="T7" fmla="*/ 29 h 29"/>
                <a:gd name="T8" fmla="*/ 26 w 26"/>
                <a:gd name="T9" fmla="*/ 19 h 29"/>
                <a:gd name="T10" fmla="*/ 9 w 26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9"/>
                <a:gd name="T20" fmla="*/ 26 w 26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9">
                  <a:moveTo>
                    <a:pt x="9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9" y="29"/>
                  </a:lnTo>
                  <a:lnTo>
                    <a:pt x="26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12" name="Freeform 150"/>
            <p:cNvSpPr>
              <a:spLocks/>
            </p:cNvSpPr>
            <p:nvPr/>
          </p:nvSpPr>
          <p:spPr bwMode="auto">
            <a:xfrm>
              <a:off x="3543" y="2096"/>
              <a:ext cx="17" cy="19"/>
            </a:xfrm>
            <a:custGeom>
              <a:avLst/>
              <a:gdLst>
                <a:gd name="T0" fmla="*/ 8 w 17"/>
                <a:gd name="T1" fmla="*/ 0 h 19"/>
                <a:gd name="T2" fmla="*/ 17 w 17"/>
                <a:gd name="T3" fmla="*/ 19 h 19"/>
                <a:gd name="T4" fmla="*/ 8 w 17"/>
                <a:gd name="T5" fmla="*/ 19 h 19"/>
                <a:gd name="T6" fmla="*/ 0 w 17"/>
                <a:gd name="T7" fmla="*/ 0 h 19"/>
                <a:gd name="T8" fmla="*/ 8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8" y="0"/>
                  </a:moveTo>
                  <a:lnTo>
                    <a:pt x="17" y="19"/>
                  </a:lnTo>
                  <a:lnTo>
                    <a:pt x="8" y="19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13" name="Freeform 151"/>
            <p:cNvSpPr>
              <a:spLocks/>
            </p:cNvSpPr>
            <p:nvPr/>
          </p:nvSpPr>
          <p:spPr bwMode="auto">
            <a:xfrm>
              <a:off x="3560" y="2077"/>
              <a:ext cx="26" cy="29"/>
            </a:xfrm>
            <a:custGeom>
              <a:avLst/>
              <a:gdLst>
                <a:gd name="T0" fmla="*/ 17 w 26"/>
                <a:gd name="T1" fmla="*/ 0 h 29"/>
                <a:gd name="T2" fmla="*/ 26 w 26"/>
                <a:gd name="T3" fmla="*/ 19 h 29"/>
                <a:gd name="T4" fmla="*/ 9 w 26"/>
                <a:gd name="T5" fmla="*/ 29 h 29"/>
                <a:gd name="T6" fmla="*/ 0 w 26"/>
                <a:gd name="T7" fmla="*/ 9 h 29"/>
                <a:gd name="T8" fmla="*/ 17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17" y="0"/>
                  </a:moveTo>
                  <a:lnTo>
                    <a:pt x="26" y="19"/>
                  </a:lnTo>
                  <a:lnTo>
                    <a:pt x="9" y="29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14" name="Freeform 152"/>
            <p:cNvSpPr>
              <a:spLocks/>
            </p:cNvSpPr>
            <p:nvPr/>
          </p:nvSpPr>
          <p:spPr bwMode="auto">
            <a:xfrm>
              <a:off x="3594" y="2057"/>
              <a:ext cx="26" cy="29"/>
            </a:xfrm>
            <a:custGeom>
              <a:avLst/>
              <a:gdLst>
                <a:gd name="T0" fmla="*/ 18 w 26"/>
                <a:gd name="T1" fmla="*/ 0 h 29"/>
                <a:gd name="T2" fmla="*/ 26 w 26"/>
                <a:gd name="T3" fmla="*/ 20 h 29"/>
                <a:gd name="T4" fmla="*/ 9 w 26"/>
                <a:gd name="T5" fmla="*/ 29 h 29"/>
                <a:gd name="T6" fmla="*/ 0 w 26"/>
                <a:gd name="T7" fmla="*/ 10 h 29"/>
                <a:gd name="T8" fmla="*/ 18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18" y="0"/>
                  </a:moveTo>
                  <a:lnTo>
                    <a:pt x="26" y="20"/>
                  </a:lnTo>
                  <a:lnTo>
                    <a:pt x="9" y="29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15" name="Freeform 153"/>
            <p:cNvSpPr>
              <a:spLocks/>
            </p:cNvSpPr>
            <p:nvPr/>
          </p:nvSpPr>
          <p:spPr bwMode="auto">
            <a:xfrm>
              <a:off x="3620" y="2038"/>
              <a:ext cx="26" cy="29"/>
            </a:xfrm>
            <a:custGeom>
              <a:avLst/>
              <a:gdLst>
                <a:gd name="T0" fmla="*/ 17 w 26"/>
                <a:gd name="T1" fmla="*/ 0 h 29"/>
                <a:gd name="T2" fmla="*/ 26 w 26"/>
                <a:gd name="T3" fmla="*/ 19 h 29"/>
                <a:gd name="T4" fmla="*/ 9 w 26"/>
                <a:gd name="T5" fmla="*/ 29 h 29"/>
                <a:gd name="T6" fmla="*/ 0 w 26"/>
                <a:gd name="T7" fmla="*/ 10 h 29"/>
                <a:gd name="T8" fmla="*/ 17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17" y="0"/>
                  </a:moveTo>
                  <a:lnTo>
                    <a:pt x="26" y="19"/>
                  </a:lnTo>
                  <a:lnTo>
                    <a:pt x="9" y="29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16" name="Freeform 154"/>
            <p:cNvSpPr>
              <a:spLocks/>
            </p:cNvSpPr>
            <p:nvPr/>
          </p:nvSpPr>
          <p:spPr bwMode="auto">
            <a:xfrm>
              <a:off x="3646" y="2009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9 h 29"/>
                <a:gd name="T4" fmla="*/ 17 w 26"/>
                <a:gd name="T5" fmla="*/ 29 h 29"/>
                <a:gd name="T6" fmla="*/ 0 w 26"/>
                <a:gd name="T7" fmla="*/ 19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9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17" name="Freeform 155"/>
            <p:cNvSpPr>
              <a:spLocks/>
            </p:cNvSpPr>
            <p:nvPr/>
          </p:nvSpPr>
          <p:spPr bwMode="auto">
            <a:xfrm>
              <a:off x="3663" y="1970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10 h 29"/>
                <a:gd name="T4" fmla="*/ 17 w 26"/>
                <a:gd name="T5" fmla="*/ 29 h 29"/>
                <a:gd name="T6" fmla="*/ 0 w 26"/>
                <a:gd name="T7" fmla="*/ 19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10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18" name="Freeform 156"/>
            <p:cNvSpPr>
              <a:spLocks/>
            </p:cNvSpPr>
            <p:nvPr/>
          </p:nvSpPr>
          <p:spPr bwMode="auto">
            <a:xfrm>
              <a:off x="3680" y="1941"/>
              <a:ext cx="18" cy="29"/>
            </a:xfrm>
            <a:custGeom>
              <a:avLst/>
              <a:gdLst>
                <a:gd name="T0" fmla="*/ 9 w 18"/>
                <a:gd name="T1" fmla="*/ 0 h 29"/>
                <a:gd name="T2" fmla="*/ 18 w 18"/>
                <a:gd name="T3" fmla="*/ 10 h 29"/>
                <a:gd name="T4" fmla="*/ 9 w 18"/>
                <a:gd name="T5" fmla="*/ 29 h 29"/>
                <a:gd name="T6" fmla="*/ 0 w 18"/>
                <a:gd name="T7" fmla="*/ 19 h 29"/>
                <a:gd name="T8" fmla="*/ 9 w 1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9" y="0"/>
                  </a:moveTo>
                  <a:lnTo>
                    <a:pt x="18" y="10"/>
                  </a:lnTo>
                  <a:lnTo>
                    <a:pt x="9" y="29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19" name="Freeform 157"/>
            <p:cNvSpPr>
              <a:spLocks/>
            </p:cNvSpPr>
            <p:nvPr/>
          </p:nvSpPr>
          <p:spPr bwMode="auto">
            <a:xfrm>
              <a:off x="3698" y="1902"/>
              <a:ext cx="17" cy="29"/>
            </a:xfrm>
            <a:custGeom>
              <a:avLst/>
              <a:gdLst>
                <a:gd name="T0" fmla="*/ 8 w 17"/>
                <a:gd name="T1" fmla="*/ 0 h 29"/>
                <a:gd name="T2" fmla="*/ 17 w 17"/>
                <a:gd name="T3" fmla="*/ 10 h 29"/>
                <a:gd name="T4" fmla="*/ 8 w 17"/>
                <a:gd name="T5" fmla="*/ 29 h 29"/>
                <a:gd name="T6" fmla="*/ 0 w 17"/>
                <a:gd name="T7" fmla="*/ 20 h 29"/>
                <a:gd name="T8" fmla="*/ 8 w 1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8" y="0"/>
                  </a:moveTo>
                  <a:lnTo>
                    <a:pt x="17" y="10"/>
                  </a:lnTo>
                  <a:lnTo>
                    <a:pt x="8" y="29"/>
                  </a:lnTo>
                  <a:lnTo>
                    <a:pt x="0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20" name="Freeform 158"/>
            <p:cNvSpPr>
              <a:spLocks/>
            </p:cNvSpPr>
            <p:nvPr/>
          </p:nvSpPr>
          <p:spPr bwMode="auto">
            <a:xfrm>
              <a:off x="3715" y="1873"/>
              <a:ext cx="17" cy="29"/>
            </a:xfrm>
            <a:custGeom>
              <a:avLst/>
              <a:gdLst>
                <a:gd name="T0" fmla="*/ 8 w 17"/>
                <a:gd name="T1" fmla="*/ 0 h 29"/>
                <a:gd name="T2" fmla="*/ 17 w 17"/>
                <a:gd name="T3" fmla="*/ 10 h 29"/>
                <a:gd name="T4" fmla="*/ 8 w 17"/>
                <a:gd name="T5" fmla="*/ 29 h 29"/>
                <a:gd name="T6" fmla="*/ 0 w 17"/>
                <a:gd name="T7" fmla="*/ 20 h 29"/>
                <a:gd name="T8" fmla="*/ 8 w 1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8" y="0"/>
                  </a:moveTo>
                  <a:lnTo>
                    <a:pt x="17" y="10"/>
                  </a:lnTo>
                  <a:lnTo>
                    <a:pt x="8" y="29"/>
                  </a:lnTo>
                  <a:lnTo>
                    <a:pt x="0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21" name="Freeform 159"/>
            <p:cNvSpPr>
              <a:spLocks/>
            </p:cNvSpPr>
            <p:nvPr/>
          </p:nvSpPr>
          <p:spPr bwMode="auto">
            <a:xfrm>
              <a:off x="3723" y="1834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10 h 29"/>
                <a:gd name="T4" fmla="*/ 18 w 26"/>
                <a:gd name="T5" fmla="*/ 29 h 29"/>
                <a:gd name="T6" fmla="*/ 0 w 26"/>
                <a:gd name="T7" fmla="*/ 20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10"/>
                  </a:lnTo>
                  <a:lnTo>
                    <a:pt x="18" y="29"/>
                  </a:lnTo>
                  <a:lnTo>
                    <a:pt x="0" y="2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22" name="Freeform 160"/>
            <p:cNvSpPr>
              <a:spLocks/>
            </p:cNvSpPr>
            <p:nvPr/>
          </p:nvSpPr>
          <p:spPr bwMode="auto">
            <a:xfrm>
              <a:off x="3741" y="1805"/>
              <a:ext cx="26" cy="20"/>
            </a:xfrm>
            <a:custGeom>
              <a:avLst/>
              <a:gdLst>
                <a:gd name="T0" fmla="*/ 8 w 26"/>
                <a:gd name="T1" fmla="*/ 0 h 20"/>
                <a:gd name="T2" fmla="*/ 26 w 26"/>
                <a:gd name="T3" fmla="*/ 10 h 20"/>
                <a:gd name="T4" fmla="*/ 17 w 26"/>
                <a:gd name="T5" fmla="*/ 20 h 20"/>
                <a:gd name="T6" fmla="*/ 0 w 26"/>
                <a:gd name="T7" fmla="*/ 20 h 20"/>
                <a:gd name="T8" fmla="*/ 8 w 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8" y="0"/>
                  </a:moveTo>
                  <a:lnTo>
                    <a:pt x="26" y="10"/>
                  </a:lnTo>
                  <a:lnTo>
                    <a:pt x="17" y="20"/>
                  </a:lnTo>
                  <a:lnTo>
                    <a:pt x="0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23" name="Freeform 161"/>
            <p:cNvSpPr>
              <a:spLocks/>
            </p:cNvSpPr>
            <p:nvPr/>
          </p:nvSpPr>
          <p:spPr bwMode="auto">
            <a:xfrm>
              <a:off x="3758" y="1767"/>
              <a:ext cx="17" cy="29"/>
            </a:xfrm>
            <a:custGeom>
              <a:avLst/>
              <a:gdLst>
                <a:gd name="T0" fmla="*/ 0 w 17"/>
                <a:gd name="T1" fmla="*/ 0 h 29"/>
                <a:gd name="T2" fmla="*/ 17 w 17"/>
                <a:gd name="T3" fmla="*/ 9 h 29"/>
                <a:gd name="T4" fmla="*/ 17 w 17"/>
                <a:gd name="T5" fmla="*/ 29 h 29"/>
                <a:gd name="T6" fmla="*/ 0 w 17"/>
                <a:gd name="T7" fmla="*/ 19 h 29"/>
                <a:gd name="T8" fmla="*/ 0 w 1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0" y="0"/>
                  </a:moveTo>
                  <a:lnTo>
                    <a:pt x="17" y="9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24" name="Freeform 162"/>
            <p:cNvSpPr>
              <a:spLocks/>
            </p:cNvSpPr>
            <p:nvPr/>
          </p:nvSpPr>
          <p:spPr bwMode="auto">
            <a:xfrm>
              <a:off x="3767" y="1728"/>
              <a:ext cx="25" cy="29"/>
            </a:xfrm>
            <a:custGeom>
              <a:avLst/>
              <a:gdLst>
                <a:gd name="T0" fmla="*/ 8 w 25"/>
                <a:gd name="T1" fmla="*/ 0 h 29"/>
                <a:gd name="T2" fmla="*/ 25 w 25"/>
                <a:gd name="T3" fmla="*/ 10 h 29"/>
                <a:gd name="T4" fmla="*/ 17 w 25"/>
                <a:gd name="T5" fmla="*/ 29 h 29"/>
                <a:gd name="T6" fmla="*/ 0 w 25"/>
                <a:gd name="T7" fmla="*/ 19 h 29"/>
                <a:gd name="T8" fmla="*/ 8 w 2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8" y="0"/>
                  </a:moveTo>
                  <a:lnTo>
                    <a:pt x="25" y="10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25" name="Freeform 163"/>
            <p:cNvSpPr>
              <a:spLocks/>
            </p:cNvSpPr>
            <p:nvPr/>
          </p:nvSpPr>
          <p:spPr bwMode="auto">
            <a:xfrm>
              <a:off x="3784" y="1699"/>
              <a:ext cx="17" cy="19"/>
            </a:xfrm>
            <a:custGeom>
              <a:avLst/>
              <a:gdLst>
                <a:gd name="T0" fmla="*/ 0 w 17"/>
                <a:gd name="T1" fmla="*/ 0 h 19"/>
                <a:gd name="T2" fmla="*/ 17 w 17"/>
                <a:gd name="T3" fmla="*/ 9 h 19"/>
                <a:gd name="T4" fmla="*/ 17 w 17"/>
                <a:gd name="T5" fmla="*/ 19 h 19"/>
                <a:gd name="T6" fmla="*/ 0 w 17"/>
                <a:gd name="T7" fmla="*/ 19 h 19"/>
                <a:gd name="T8" fmla="*/ 0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0" y="0"/>
                  </a:moveTo>
                  <a:lnTo>
                    <a:pt x="17" y="9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26" name="Freeform 164"/>
            <p:cNvSpPr>
              <a:spLocks/>
            </p:cNvSpPr>
            <p:nvPr/>
          </p:nvSpPr>
          <p:spPr bwMode="auto">
            <a:xfrm>
              <a:off x="3792" y="1660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10 h 29"/>
                <a:gd name="T4" fmla="*/ 18 w 26"/>
                <a:gd name="T5" fmla="*/ 29 h 29"/>
                <a:gd name="T6" fmla="*/ 0 w 26"/>
                <a:gd name="T7" fmla="*/ 19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10"/>
                  </a:lnTo>
                  <a:lnTo>
                    <a:pt x="18" y="29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27" name="Freeform 165"/>
            <p:cNvSpPr>
              <a:spLocks/>
            </p:cNvSpPr>
            <p:nvPr/>
          </p:nvSpPr>
          <p:spPr bwMode="auto">
            <a:xfrm>
              <a:off x="3810" y="1621"/>
              <a:ext cx="17" cy="29"/>
            </a:xfrm>
            <a:custGeom>
              <a:avLst/>
              <a:gdLst>
                <a:gd name="T0" fmla="*/ 0 w 17"/>
                <a:gd name="T1" fmla="*/ 0 h 29"/>
                <a:gd name="T2" fmla="*/ 17 w 17"/>
                <a:gd name="T3" fmla="*/ 10 h 29"/>
                <a:gd name="T4" fmla="*/ 8 w 17"/>
                <a:gd name="T5" fmla="*/ 29 h 29"/>
                <a:gd name="T6" fmla="*/ 0 w 17"/>
                <a:gd name="T7" fmla="*/ 20 h 29"/>
                <a:gd name="T8" fmla="*/ 0 w 1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0" y="0"/>
                  </a:moveTo>
                  <a:lnTo>
                    <a:pt x="17" y="10"/>
                  </a:lnTo>
                  <a:lnTo>
                    <a:pt x="8" y="29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28" name="Freeform 166"/>
            <p:cNvSpPr>
              <a:spLocks/>
            </p:cNvSpPr>
            <p:nvPr/>
          </p:nvSpPr>
          <p:spPr bwMode="auto">
            <a:xfrm>
              <a:off x="3818" y="1592"/>
              <a:ext cx="26" cy="20"/>
            </a:xfrm>
            <a:custGeom>
              <a:avLst/>
              <a:gdLst>
                <a:gd name="T0" fmla="*/ 26 w 26"/>
                <a:gd name="T1" fmla="*/ 0 h 20"/>
                <a:gd name="T2" fmla="*/ 9 w 26"/>
                <a:gd name="T3" fmla="*/ 0 h 20"/>
                <a:gd name="T4" fmla="*/ 0 w 26"/>
                <a:gd name="T5" fmla="*/ 20 h 20"/>
                <a:gd name="T6" fmla="*/ 17 w 26"/>
                <a:gd name="T7" fmla="*/ 20 h 20"/>
                <a:gd name="T8" fmla="*/ 26 w 26"/>
                <a:gd name="T9" fmla="*/ 0 h 20"/>
                <a:gd name="T10" fmla="*/ 26 w 26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0"/>
                <a:gd name="T20" fmla="*/ 26 w 26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0">
                  <a:moveTo>
                    <a:pt x="26" y="0"/>
                  </a:moveTo>
                  <a:lnTo>
                    <a:pt x="9" y="0"/>
                  </a:lnTo>
                  <a:lnTo>
                    <a:pt x="0" y="20"/>
                  </a:lnTo>
                  <a:lnTo>
                    <a:pt x="17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29" name="Rectangle 167"/>
            <p:cNvSpPr>
              <a:spLocks noChangeArrowheads="1"/>
            </p:cNvSpPr>
            <p:nvPr/>
          </p:nvSpPr>
          <p:spPr bwMode="auto">
            <a:xfrm>
              <a:off x="3827" y="1592"/>
              <a:ext cx="17" cy="1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30" name="Freeform 168"/>
            <p:cNvSpPr>
              <a:spLocks/>
            </p:cNvSpPr>
            <p:nvPr/>
          </p:nvSpPr>
          <p:spPr bwMode="auto">
            <a:xfrm>
              <a:off x="3835" y="1553"/>
              <a:ext cx="18" cy="30"/>
            </a:xfrm>
            <a:custGeom>
              <a:avLst/>
              <a:gdLst>
                <a:gd name="T0" fmla="*/ 0 w 18"/>
                <a:gd name="T1" fmla="*/ 0 h 30"/>
                <a:gd name="T2" fmla="*/ 18 w 18"/>
                <a:gd name="T3" fmla="*/ 10 h 30"/>
                <a:gd name="T4" fmla="*/ 9 w 18"/>
                <a:gd name="T5" fmla="*/ 30 h 30"/>
                <a:gd name="T6" fmla="*/ 0 w 18"/>
                <a:gd name="T7" fmla="*/ 20 h 30"/>
                <a:gd name="T8" fmla="*/ 0 w 1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0"/>
                <a:gd name="T17" fmla="*/ 18 w 1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0">
                  <a:moveTo>
                    <a:pt x="0" y="0"/>
                  </a:moveTo>
                  <a:lnTo>
                    <a:pt x="18" y="10"/>
                  </a:lnTo>
                  <a:lnTo>
                    <a:pt x="9" y="3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31" name="Freeform 169"/>
            <p:cNvSpPr>
              <a:spLocks/>
            </p:cNvSpPr>
            <p:nvPr/>
          </p:nvSpPr>
          <p:spPr bwMode="auto">
            <a:xfrm>
              <a:off x="3844" y="1515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9 h 29"/>
                <a:gd name="T4" fmla="*/ 17 w 26"/>
                <a:gd name="T5" fmla="*/ 29 h 29"/>
                <a:gd name="T6" fmla="*/ 0 w 26"/>
                <a:gd name="T7" fmla="*/ 19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9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32" name="Freeform 170"/>
            <p:cNvSpPr>
              <a:spLocks/>
            </p:cNvSpPr>
            <p:nvPr/>
          </p:nvSpPr>
          <p:spPr bwMode="auto">
            <a:xfrm>
              <a:off x="3861" y="1486"/>
              <a:ext cx="17" cy="19"/>
            </a:xfrm>
            <a:custGeom>
              <a:avLst/>
              <a:gdLst>
                <a:gd name="T0" fmla="*/ 0 w 17"/>
                <a:gd name="T1" fmla="*/ 0 h 19"/>
                <a:gd name="T2" fmla="*/ 17 w 17"/>
                <a:gd name="T3" fmla="*/ 0 h 19"/>
                <a:gd name="T4" fmla="*/ 9 w 17"/>
                <a:gd name="T5" fmla="*/ 19 h 19"/>
                <a:gd name="T6" fmla="*/ 0 w 17"/>
                <a:gd name="T7" fmla="*/ 9 h 19"/>
                <a:gd name="T8" fmla="*/ 0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0" y="0"/>
                  </a:moveTo>
                  <a:lnTo>
                    <a:pt x="17" y="0"/>
                  </a:lnTo>
                  <a:lnTo>
                    <a:pt x="9" y="1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33" name="Freeform 171"/>
            <p:cNvSpPr>
              <a:spLocks/>
            </p:cNvSpPr>
            <p:nvPr/>
          </p:nvSpPr>
          <p:spPr bwMode="auto">
            <a:xfrm>
              <a:off x="3870" y="1447"/>
              <a:ext cx="26" cy="19"/>
            </a:xfrm>
            <a:custGeom>
              <a:avLst/>
              <a:gdLst>
                <a:gd name="T0" fmla="*/ 8 w 26"/>
                <a:gd name="T1" fmla="*/ 0 h 19"/>
                <a:gd name="T2" fmla="*/ 26 w 26"/>
                <a:gd name="T3" fmla="*/ 10 h 19"/>
                <a:gd name="T4" fmla="*/ 17 w 26"/>
                <a:gd name="T5" fmla="*/ 19 h 19"/>
                <a:gd name="T6" fmla="*/ 0 w 26"/>
                <a:gd name="T7" fmla="*/ 19 h 19"/>
                <a:gd name="T8" fmla="*/ 8 w 2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8" y="0"/>
                  </a:moveTo>
                  <a:lnTo>
                    <a:pt x="26" y="1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34" name="Freeform 172"/>
            <p:cNvSpPr>
              <a:spLocks/>
            </p:cNvSpPr>
            <p:nvPr/>
          </p:nvSpPr>
          <p:spPr bwMode="auto">
            <a:xfrm>
              <a:off x="3887" y="1408"/>
              <a:ext cx="17" cy="29"/>
            </a:xfrm>
            <a:custGeom>
              <a:avLst/>
              <a:gdLst>
                <a:gd name="T0" fmla="*/ 0 w 17"/>
                <a:gd name="T1" fmla="*/ 0 h 29"/>
                <a:gd name="T2" fmla="*/ 17 w 17"/>
                <a:gd name="T3" fmla="*/ 10 h 29"/>
                <a:gd name="T4" fmla="*/ 9 w 17"/>
                <a:gd name="T5" fmla="*/ 29 h 29"/>
                <a:gd name="T6" fmla="*/ 0 w 17"/>
                <a:gd name="T7" fmla="*/ 20 h 29"/>
                <a:gd name="T8" fmla="*/ 0 w 1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0" y="0"/>
                  </a:moveTo>
                  <a:lnTo>
                    <a:pt x="17" y="10"/>
                  </a:lnTo>
                  <a:lnTo>
                    <a:pt x="9" y="29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35" name="Freeform 173"/>
            <p:cNvSpPr>
              <a:spLocks/>
            </p:cNvSpPr>
            <p:nvPr/>
          </p:nvSpPr>
          <p:spPr bwMode="auto">
            <a:xfrm>
              <a:off x="3896" y="1369"/>
              <a:ext cx="25" cy="29"/>
            </a:xfrm>
            <a:custGeom>
              <a:avLst/>
              <a:gdLst>
                <a:gd name="T0" fmla="*/ 8 w 25"/>
                <a:gd name="T1" fmla="*/ 0 h 29"/>
                <a:gd name="T2" fmla="*/ 25 w 25"/>
                <a:gd name="T3" fmla="*/ 10 h 29"/>
                <a:gd name="T4" fmla="*/ 17 w 25"/>
                <a:gd name="T5" fmla="*/ 29 h 29"/>
                <a:gd name="T6" fmla="*/ 0 w 25"/>
                <a:gd name="T7" fmla="*/ 20 h 29"/>
                <a:gd name="T8" fmla="*/ 8 w 2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8" y="0"/>
                  </a:moveTo>
                  <a:lnTo>
                    <a:pt x="25" y="10"/>
                  </a:lnTo>
                  <a:lnTo>
                    <a:pt x="17" y="29"/>
                  </a:lnTo>
                  <a:lnTo>
                    <a:pt x="0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36" name="Freeform 174"/>
            <p:cNvSpPr>
              <a:spLocks/>
            </p:cNvSpPr>
            <p:nvPr/>
          </p:nvSpPr>
          <p:spPr bwMode="auto">
            <a:xfrm>
              <a:off x="3904" y="1340"/>
              <a:ext cx="26" cy="20"/>
            </a:xfrm>
            <a:custGeom>
              <a:avLst/>
              <a:gdLst>
                <a:gd name="T0" fmla="*/ 9 w 26"/>
                <a:gd name="T1" fmla="*/ 0 h 20"/>
                <a:gd name="T2" fmla="*/ 26 w 26"/>
                <a:gd name="T3" fmla="*/ 0 h 20"/>
                <a:gd name="T4" fmla="*/ 17 w 26"/>
                <a:gd name="T5" fmla="*/ 20 h 20"/>
                <a:gd name="T6" fmla="*/ 0 w 26"/>
                <a:gd name="T7" fmla="*/ 20 h 20"/>
                <a:gd name="T8" fmla="*/ 9 w 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9" y="0"/>
                  </a:moveTo>
                  <a:lnTo>
                    <a:pt x="26" y="0"/>
                  </a:lnTo>
                  <a:lnTo>
                    <a:pt x="17" y="20"/>
                  </a:lnTo>
                  <a:lnTo>
                    <a:pt x="0" y="2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37" name="Freeform 175"/>
            <p:cNvSpPr>
              <a:spLocks/>
            </p:cNvSpPr>
            <p:nvPr/>
          </p:nvSpPr>
          <p:spPr bwMode="auto">
            <a:xfrm>
              <a:off x="3921" y="1302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9 h 29"/>
                <a:gd name="T4" fmla="*/ 18 w 26"/>
                <a:gd name="T5" fmla="*/ 29 h 29"/>
                <a:gd name="T6" fmla="*/ 0 w 26"/>
                <a:gd name="T7" fmla="*/ 19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9"/>
                  </a:lnTo>
                  <a:lnTo>
                    <a:pt x="18" y="29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38" name="Freeform 176"/>
            <p:cNvSpPr>
              <a:spLocks/>
            </p:cNvSpPr>
            <p:nvPr/>
          </p:nvSpPr>
          <p:spPr bwMode="auto">
            <a:xfrm>
              <a:off x="3930" y="1263"/>
              <a:ext cx="17" cy="29"/>
            </a:xfrm>
            <a:custGeom>
              <a:avLst/>
              <a:gdLst>
                <a:gd name="T0" fmla="*/ 17 w 17"/>
                <a:gd name="T1" fmla="*/ 19 h 29"/>
                <a:gd name="T2" fmla="*/ 0 w 17"/>
                <a:gd name="T3" fmla="*/ 19 h 29"/>
                <a:gd name="T4" fmla="*/ 0 w 17"/>
                <a:gd name="T5" fmla="*/ 19 h 29"/>
                <a:gd name="T6" fmla="*/ 17 w 17"/>
                <a:gd name="T7" fmla="*/ 29 h 29"/>
                <a:gd name="T8" fmla="*/ 17 w 17"/>
                <a:gd name="T9" fmla="*/ 29 h 29"/>
                <a:gd name="T10" fmla="*/ 17 w 17"/>
                <a:gd name="T11" fmla="*/ 19 h 29"/>
                <a:gd name="T12" fmla="*/ 17 w 17"/>
                <a:gd name="T13" fmla="*/ 19 h 29"/>
                <a:gd name="T14" fmla="*/ 9 w 17"/>
                <a:gd name="T15" fmla="*/ 0 h 29"/>
                <a:gd name="T16" fmla="*/ 0 w 17"/>
                <a:gd name="T17" fmla="*/ 19 h 29"/>
                <a:gd name="T18" fmla="*/ 17 w 17"/>
                <a:gd name="T19" fmla="*/ 19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9"/>
                <a:gd name="T32" fmla="*/ 17 w 17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9">
                  <a:moveTo>
                    <a:pt x="17" y="19"/>
                  </a:moveTo>
                  <a:lnTo>
                    <a:pt x="0" y="19"/>
                  </a:lnTo>
                  <a:lnTo>
                    <a:pt x="17" y="29"/>
                  </a:lnTo>
                  <a:lnTo>
                    <a:pt x="17" y="19"/>
                  </a:lnTo>
                  <a:lnTo>
                    <a:pt x="9" y="0"/>
                  </a:lnTo>
                  <a:lnTo>
                    <a:pt x="0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39" name="Freeform 177"/>
            <p:cNvSpPr>
              <a:spLocks/>
            </p:cNvSpPr>
            <p:nvPr/>
          </p:nvSpPr>
          <p:spPr bwMode="auto">
            <a:xfrm>
              <a:off x="3939" y="1282"/>
              <a:ext cx="17" cy="20"/>
            </a:xfrm>
            <a:custGeom>
              <a:avLst/>
              <a:gdLst>
                <a:gd name="T0" fmla="*/ 17 w 17"/>
                <a:gd name="T1" fmla="*/ 10 h 20"/>
                <a:gd name="T2" fmla="*/ 8 w 17"/>
                <a:gd name="T3" fmla="*/ 20 h 20"/>
                <a:gd name="T4" fmla="*/ 0 w 17"/>
                <a:gd name="T5" fmla="*/ 10 h 20"/>
                <a:gd name="T6" fmla="*/ 8 w 17"/>
                <a:gd name="T7" fmla="*/ 0 h 20"/>
                <a:gd name="T8" fmla="*/ 17 w 17"/>
                <a:gd name="T9" fmla="*/ 1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17" y="10"/>
                  </a:moveTo>
                  <a:lnTo>
                    <a:pt x="8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40" name="Freeform 178"/>
            <p:cNvSpPr>
              <a:spLocks/>
            </p:cNvSpPr>
            <p:nvPr/>
          </p:nvSpPr>
          <p:spPr bwMode="auto">
            <a:xfrm>
              <a:off x="3956" y="1311"/>
              <a:ext cx="17" cy="29"/>
            </a:xfrm>
            <a:custGeom>
              <a:avLst/>
              <a:gdLst>
                <a:gd name="T0" fmla="*/ 17 w 17"/>
                <a:gd name="T1" fmla="*/ 20 h 29"/>
                <a:gd name="T2" fmla="*/ 9 w 17"/>
                <a:gd name="T3" fmla="*/ 29 h 29"/>
                <a:gd name="T4" fmla="*/ 0 w 17"/>
                <a:gd name="T5" fmla="*/ 10 h 29"/>
                <a:gd name="T6" fmla="*/ 9 w 17"/>
                <a:gd name="T7" fmla="*/ 0 h 29"/>
                <a:gd name="T8" fmla="*/ 17 w 17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17" y="20"/>
                  </a:moveTo>
                  <a:lnTo>
                    <a:pt x="9" y="29"/>
                  </a:lnTo>
                  <a:lnTo>
                    <a:pt x="0" y="10"/>
                  </a:lnTo>
                  <a:lnTo>
                    <a:pt x="9" y="0"/>
                  </a:lnTo>
                  <a:lnTo>
                    <a:pt x="17" y="2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41" name="Freeform 179"/>
            <p:cNvSpPr>
              <a:spLocks/>
            </p:cNvSpPr>
            <p:nvPr/>
          </p:nvSpPr>
          <p:spPr bwMode="auto">
            <a:xfrm>
              <a:off x="3973" y="1340"/>
              <a:ext cx="17" cy="29"/>
            </a:xfrm>
            <a:custGeom>
              <a:avLst/>
              <a:gdLst>
                <a:gd name="T0" fmla="*/ 17 w 17"/>
                <a:gd name="T1" fmla="*/ 20 h 29"/>
                <a:gd name="T2" fmla="*/ 9 w 17"/>
                <a:gd name="T3" fmla="*/ 29 h 29"/>
                <a:gd name="T4" fmla="*/ 0 w 17"/>
                <a:gd name="T5" fmla="*/ 10 h 29"/>
                <a:gd name="T6" fmla="*/ 9 w 17"/>
                <a:gd name="T7" fmla="*/ 0 h 29"/>
                <a:gd name="T8" fmla="*/ 17 w 17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17" y="20"/>
                  </a:moveTo>
                  <a:lnTo>
                    <a:pt x="9" y="29"/>
                  </a:lnTo>
                  <a:lnTo>
                    <a:pt x="0" y="10"/>
                  </a:lnTo>
                  <a:lnTo>
                    <a:pt x="9" y="0"/>
                  </a:lnTo>
                  <a:lnTo>
                    <a:pt x="17" y="2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42" name="Freeform 180"/>
            <p:cNvSpPr>
              <a:spLocks/>
            </p:cNvSpPr>
            <p:nvPr/>
          </p:nvSpPr>
          <p:spPr bwMode="auto">
            <a:xfrm>
              <a:off x="3990" y="1379"/>
              <a:ext cx="26" cy="19"/>
            </a:xfrm>
            <a:custGeom>
              <a:avLst/>
              <a:gdLst>
                <a:gd name="T0" fmla="*/ 26 w 26"/>
                <a:gd name="T1" fmla="*/ 10 h 19"/>
                <a:gd name="T2" fmla="*/ 9 w 26"/>
                <a:gd name="T3" fmla="*/ 19 h 19"/>
                <a:gd name="T4" fmla="*/ 0 w 26"/>
                <a:gd name="T5" fmla="*/ 10 h 19"/>
                <a:gd name="T6" fmla="*/ 18 w 26"/>
                <a:gd name="T7" fmla="*/ 0 h 19"/>
                <a:gd name="T8" fmla="*/ 26 w 26"/>
                <a:gd name="T9" fmla="*/ 1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26" y="10"/>
                  </a:moveTo>
                  <a:lnTo>
                    <a:pt x="9" y="19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43" name="Freeform 181"/>
            <p:cNvSpPr>
              <a:spLocks/>
            </p:cNvSpPr>
            <p:nvPr/>
          </p:nvSpPr>
          <p:spPr bwMode="auto">
            <a:xfrm>
              <a:off x="4008" y="1408"/>
              <a:ext cx="25" cy="29"/>
            </a:xfrm>
            <a:custGeom>
              <a:avLst/>
              <a:gdLst>
                <a:gd name="T0" fmla="*/ 25 w 25"/>
                <a:gd name="T1" fmla="*/ 20 h 29"/>
                <a:gd name="T2" fmla="*/ 8 w 25"/>
                <a:gd name="T3" fmla="*/ 29 h 29"/>
                <a:gd name="T4" fmla="*/ 0 w 25"/>
                <a:gd name="T5" fmla="*/ 10 h 29"/>
                <a:gd name="T6" fmla="*/ 17 w 25"/>
                <a:gd name="T7" fmla="*/ 0 h 29"/>
                <a:gd name="T8" fmla="*/ 25 w 25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25" y="20"/>
                  </a:moveTo>
                  <a:lnTo>
                    <a:pt x="8" y="29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44" name="Freeform 182"/>
            <p:cNvSpPr>
              <a:spLocks/>
            </p:cNvSpPr>
            <p:nvPr/>
          </p:nvSpPr>
          <p:spPr bwMode="auto">
            <a:xfrm>
              <a:off x="4025" y="1437"/>
              <a:ext cx="26" cy="39"/>
            </a:xfrm>
            <a:custGeom>
              <a:avLst/>
              <a:gdLst>
                <a:gd name="T0" fmla="*/ 26 w 26"/>
                <a:gd name="T1" fmla="*/ 20 h 39"/>
                <a:gd name="T2" fmla="*/ 26 w 26"/>
                <a:gd name="T3" fmla="*/ 10 h 39"/>
                <a:gd name="T4" fmla="*/ 17 w 26"/>
                <a:gd name="T5" fmla="*/ 0 h 39"/>
                <a:gd name="T6" fmla="*/ 0 w 26"/>
                <a:gd name="T7" fmla="*/ 10 h 39"/>
                <a:gd name="T8" fmla="*/ 8 w 26"/>
                <a:gd name="T9" fmla="*/ 20 h 39"/>
                <a:gd name="T10" fmla="*/ 26 w 26"/>
                <a:gd name="T11" fmla="*/ 20 h 39"/>
                <a:gd name="T12" fmla="*/ 8 w 26"/>
                <a:gd name="T13" fmla="*/ 20 h 39"/>
                <a:gd name="T14" fmla="*/ 17 w 26"/>
                <a:gd name="T15" fmla="*/ 39 h 39"/>
                <a:gd name="T16" fmla="*/ 26 w 26"/>
                <a:gd name="T17" fmla="*/ 2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39"/>
                <a:gd name="T29" fmla="*/ 26 w 26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39">
                  <a:moveTo>
                    <a:pt x="26" y="20"/>
                  </a:moveTo>
                  <a:lnTo>
                    <a:pt x="26" y="10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8" y="20"/>
                  </a:lnTo>
                  <a:lnTo>
                    <a:pt x="26" y="20"/>
                  </a:lnTo>
                  <a:lnTo>
                    <a:pt x="8" y="20"/>
                  </a:lnTo>
                  <a:lnTo>
                    <a:pt x="17" y="39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45" name="Freeform 183"/>
            <p:cNvSpPr>
              <a:spLocks/>
            </p:cNvSpPr>
            <p:nvPr/>
          </p:nvSpPr>
          <p:spPr bwMode="auto">
            <a:xfrm>
              <a:off x="4033" y="1447"/>
              <a:ext cx="18" cy="10"/>
            </a:xfrm>
            <a:custGeom>
              <a:avLst/>
              <a:gdLst>
                <a:gd name="T0" fmla="*/ 0 w 18"/>
                <a:gd name="T1" fmla="*/ 0 h 10"/>
                <a:gd name="T2" fmla="*/ 18 w 18"/>
                <a:gd name="T3" fmla="*/ 10 h 10"/>
                <a:gd name="T4" fmla="*/ 18 w 18"/>
                <a:gd name="T5" fmla="*/ 10 h 10"/>
                <a:gd name="T6" fmla="*/ 0 w 18"/>
                <a:gd name="T7" fmla="*/ 10 h 10"/>
                <a:gd name="T8" fmla="*/ 0 w 1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0" y="0"/>
                  </a:moveTo>
                  <a:lnTo>
                    <a:pt x="18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46" name="Freeform 184"/>
            <p:cNvSpPr>
              <a:spLocks/>
            </p:cNvSpPr>
            <p:nvPr/>
          </p:nvSpPr>
          <p:spPr bwMode="auto">
            <a:xfrm>
              <a:off x="4042" y="1408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10 h 29"/>
                <a:gd name="T4" fmla="*/ 17 w 26"/>
                <a:gd name="T5" fmla="*/ 29 h 29"/>
                <a:gd name="T6" fmla="*/ 0 w 26"/>
                <a:gd name="T7" fmla="*/ 20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10"/>
                  </a:lnTo>
                  <a:lnTo>
                    <a:pt x="17" y="29"/>
                  </a:lnTo>
                  <a:lnTo>
                    <a:pt x="0" y="2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47" name="Freeform 185"/>
            <p:cNvSpPr>
              <a:spLocks/>
            </p:cNvSpPr>
            <p:nvPr/>
          </p:nvSpPr>
          <p:spPr bwMode="auto">
            <a:xfrm>
              <a:off x="4059" y="1379"/>
              <a:ext cx="17" cy="19"/>
            </a:xfrm>
            <a:custGeom>
              <a:avLst/>
              <a:gdLst>
                <a:gd name="T0" fmla="*/ 9 w 17"/>
                <a:gd name="T1" fmla="*/ 0 h 19"/>
                <a:gd name="T2" fmla="*/ 17 w 17"/>
                <a:gd name="T3" fmla="*/ 10 h 19"/>
                <a:gd name="T4" fmla="*/ 17 w 17"/>
                <a:gd name="T5" fmla="*/ 19 h 19"/>
                <a:gd name="T6" fmla="*/ 0 w 17"/>
                <a:gd name="T7" fmla="*/ 19 h 19"/>
                <a:gd name="T8" fmla="*/ 9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9" y="0"/>
                  </a:moveTo>
                  <a:lnTo>
                    <a:pt x="17" y="1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48" name="Freeform 186"/>
            <p:cNvSpPr>
              <a:spLocks/>
            </p:cNvSpPr>
            <p:nvPr/>
          </p:nvSpPr>
          <p:spPr bwMode="auto">
            <a:xfrm>
              <a:off x="4076" y="1340"/>
              <a:ext cx="18" cy="29"/>
            </a:xfrm>
            <a:custGeom>
              <a:avLst/>
              <a:gdLst>
                <a:gd name="T0" fmla="*/ 0 w 18"/>
                <a:gd name="T1" fmla="*/ 0 h 29"/>
                <a:gd name="T2" fmla="*/ 18 w 18"/>
                <a:gd name="T3" fmla="*/ 10 h 29"/>
                <a:gd name="T4" fmla="*/ 9 w 18"/>
                <a:gd name="T5" fmla="*/ 29 h 29"/>
                <a:gd name="T6" fmla="*/ 0 w 18"/>
                <a:gd name="T7" fmla="*/ 20 h 29"/>
                <a:gd name="T8" fmla="*/ 0 w 1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0" y="0"/>
                  </a:moveTo>
                  <a:lnTo>
                    <a:pt x="18" y="10"/>
                  </a:lnTo>
                  <a:lnTo>
                    <a:pt x="9" y="29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49" name="Freeform 187"/>
            <p:cNvSpPr>
              <a:spLocks/>
            </p:cNvSpPr>
            <p:nvPr/>
          </p:nvSpPr>
          <p:spPr bwMode="auto">
            <a:xfrm>
              <a:off x="4085" y="1311"/>
              <a:ext cx="26" cy="20"/>
            </a:xfrm>
            <a:custGeom>
              <a:avLst/>
              <a:gdLst>
                <a:gd name="T0" fmla="*/ 9 w 26"/>
                <a:gd name="T1" fmla="*/ 0 h 20"/>
                <a:gd name="T2" fmla="*/ 26 w 26"/>
                <a:gd name="T3" fmla="*/ 0 h 20"/>
                <a:gd name="T4" fmla="*/ 17 w 26"/>
                <a:gd name="T5" fmla="*/ 20 h 20"/>
                <a:gd name="T6" fmla="*/ 0 w 26"/>
                <a:gd name="T7" fmla="*/ 10 h 20"/>
                <a:gd name="T8" fmla="*/ 9 w 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9" y="0"/>
                  </a:moveTo>
                  <a:lnTo>
                    <a:pt x="26" y="0"/>
                  </a:lnTo>
                  <a:lnTo>
                    <a:pt x="17" y="20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50" name="Freeform 188"/>
            <p:cNvSpPr>
              <a:spLocks/>
            </p:cNvSpPr>
            <p:nvPr/>
          </p:nvSpPr>
          <p:spPr bwMode="auto">
            <a:xfrm>
              <a:off x="4102" y="1273"/>
              <a:ext cx="26" cy="29"/>
            </a:xfrm>
            <a:custGeom>
              <a:avLst/>
              <a:gdLst>
                <a:gd name="T0" fmla="*/ 9 w 26"/>
                <a:gd name="T1" fmla="*/ 0 h 29"/>
                <a:gd name="T2" fmla="*/ 26 w 26"/>
                <a:gd name="T3" fmla="*/ 9 h 29"/>
                <a:gd name="T4" fmla="*/ 17 w 26"/>
                <a:gd name="T5" fmla="*/ 29 h 29"/>
                <a:gd name="T6" fmla="*/ 0 w 26"/>
                <a:gd name="T7" fmla="*/ 19 h 29"/>
                <a:gd name="T8" fmla="*/ 9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9" y="0"/>
                  </a:moveTo>
                  <a:lnTo>
                    <a:pt x="26" y="9"/>
                  </a:lnTo>
                  <a:lnTo>
                    <a:pt x="17" y="29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51" name="Freeform 189"/>
            <p:cNvSpPr>
              <a:spLocks/>
            </p:cNvSpPr>
            <p:nvPr/>
          </p:nvSpPr>
          <p:spPr bwMode="auto">
            <a:xfrm>
              <a:off x="4119" y="1234"/>
              <a:ext cx="18" cy="29"/>
            </a:xfrm>
            <a:custGeom>
              <a:avLst/>
              <a:gdLst>
                <a:gd name="T0" fmla="*/ 9 w 18"/>
                <a:gd name="T1" fmla="*/ 0 h 29"/>
                <a:gd name="T2" fmla="*/ 18 w 18"/>
                <a:gd name="T3" fmla="*/ 9 h 29"/>
                <a:gd name="T4" fmla="*/ 18 w 18"/>
                <a:gd name="T5" fmla="*/ 29 h 29"/>
                <a:gd name="T6" fmla="*/ 0 w 18"/>
                <a:gd name="T7" fmla="*/ 19 h 29"/>
                <a:gd name="T8" fmla="*/ 9 w 1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9" y="0"/>
                  </a:moveTo>
                  <a:lnTo>
                    <a:pt x="18" y="9"/>
                  </a:lnTo>
                  <a:lnTo>
                    <a:pt x="18" y="29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52" name="Freeform 190"/>
            <p:cNvSpPr>
              <a:spLocks/>
            </p:cNvSpPr>
            <p:nvPr/>
          </p:nvSpPr>
          <p:spPr bwMode="auto">
            <a:xfrm>
              <a:off x="4137" y="1205"/>
              <a:ext cx="26" cy="29"/>
            </a:xfrm>
            <a:custGeom>
              <a:avLst/>
              <a:gdLst>
                <a:gd name="T0" fmla="*/ 17 w 26"/>
                <a:gd name="T1" fmla="*/ 0 h 29"/>
                <a:gd name="T2" fmla="*/ 26 w 26"/>
                <a:gd name="T3" fmla="*/ 19 h 29"/>
                <a:gd name="T4" fmla="*/ 8 w 26"/>
                <a:gd name="T5" fmla="*/ 29 h 29"/>
                <a:gd name="T6" fmla="*/ 0 w 26"/>
                <a:gd name="T7" fmla="*/ 9 h 29"/>
                <a:gd name="T8" fmla="*/ 17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17" y="0"/>
                  </a:moveTo>
                  <a:lnTo>
                    <a:pt x="26" y="19"/>
                  </a:lnTo>
                  <a:lnTo>
                    <a:pt x="8" y="29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53" name="Freeform 191"/>
            <p:cNvSpPr>
              <a:spLocks/>
            </p:cNvSpPr>
            <p:nvPr/>
          </p:nvSpPr>
          <p:spPr bwMode="auto">
            <a:xfrm>
              <a:off x="4163" y="1185"/>
              <a:ext cx="25" cy="29"/>
            </a:xfrm>
            <a:custGeom>
              <a:avLst/>
              <a:gdLst>
                <a:gd name="T0" fmla="*/ 17 w 25"/>
                <a:gd name="T1" fmla="*/ 0 h 29"/>
                <a:gd name="T2" fmla="*/ 25 w 25"/>
                <a:gd name="T3" fmla="*/ 10 h 29"/>
                <a:gd name="T4" fmla="*/ 8 w 25"/>
                <a:gd name="T5" fmla="*/ 29 h 29"/>
                <a:gd name="T6" fmla="*/ 0 w 25"/>
                <a:gd name="T7" fmla="*/ 10 h 29"/>
                <a:gd name="T8" fmla="*/ 17 w 2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17" y="0"/>
                  </a:moveTo>
                  <a:lnTo>
                    <a:pt x="25" y="10"/>
                  </a:lnTo>
                  <a:lnTo>
                    <a:pt x="8" y="29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54" name="Freeform 192"/>
            <p:cNvSpPr>
              <a:spLocks/>
            </p:cNvSpPr>
            <p:nvPr/>
          </p:nvSpPr>
          <p:spPr bwMode="auto">
            <a:xfrm>
              <a:off x="4188" y="1156"/>
              <a:ext cx="26" cy="29"/>
            </a:xfrm>
            <a:custGeom>
              <a:avLst/>
              <a:gdLst>
                <a:gd name="T0" fmla="*/ 18 w 26"/>
                <a:gd name="T1" fmla="*/ 0 h 29"/>
                <a:gd name="T2" fmla="*/ 26 w 26"/>
                <a:gd name="T3" fmla="*/ 20 h 29"/>
                <a:gd name="T4" fmla="*/ 18 w 26"/>
                <a:gd name="T5" fmla="*/ 29 h 29"/>
                <a:gd name="T6" fmla="*/ 0 w 26"/>
                <a:gd name="T7" fmla="*/ 20 h 29"/>
                <a:gd name="T8" fmla="*/ 18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18" y="0"/>
                  </a:moveTo>
                  <a:lnTo>
                    <a:pt x="26" y="20"/>
                  </a:lnTo>
                  <a:lnTo>
                    <a:pt x="18" y="29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55" name="Freeform 193"/>
            <p:cNvSpPr>
              <a:spLocks/>
            </p:cNvSpPr>
            <p:nvPr/>
          </p:nvSpPr>
          <p:spPr bwMode="auto">
            <a:xfrm>
              <a:off x="4214" y="1137"/>
              <a:ext cx="26" cy="29"/>
            </a:xfrm>
            <a:custGeom>
              <a:avLst/>
              <a:gdLst>
                <a:gd name="T0" fmla="*/ 17 w 26"/>
                <a:gd name="T1" fmla="*/ 0 h 29"/>
                <a:gd name="T2" fmla="*/ 17 w 26"/>
                <a:gd name="T3" fmla="*/ 0 h 29"/>
                <a:gd name="T4" fmla="*/ 0 w 26"/>
                <a:gd name="T5" fmla="*/ 10 h 29"/>
                <a:gd name="T6" fmla="*/ 17 w 26"/>
                <a:gd name="T7" fmla="*/ 29 h 29"/>
                <a:gd name="T8" fmla="*/ 26 w 26"/>
                <a:gd name="T9" fmla="*/ 19 h 29"/>
                <a:gd name="T10" fmla="*/ 17 w 26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9"/>
                <a:gd name="T20" fmla="*/ 26 w 26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9">
                  <a:moveTo>
                    <a:pt x="17" y="0"/>
                  </a:moveTo>
                  <a:lnTo>
                    <a:pt x="17" y="0"/>
                  </a:lnTo>
                  <a:lnTo>
                    <a:pt x="0" y="10"/>
                  </a:lnTo>
                  <a:lnTo>
                    <a:pt x="17" y="29"/>
                  </a:lnTo>
                  <a:lnTo>
                    <a:pt x="26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56" name="Freeform 194"/>
            <p:cNvSpPr>
              <a:spLocks/>
            </p:cNvSpPr>
            <p:nvPr/>
          </p:nvSpPr>
          <p:spPr bwMode="auto">
            <a:xfrm>
              <a:off x="4231" y="1137"/>
              <a:ext cx="9" cy="19"/>
            </a:xfrm>
            <a:custGeom>
              <a:avLst/>
              <a:gdLst>
                <a:gd name="T0" fmla="*/ 0 w 9"/>
                <a:gd name="T1" fmla="*/ 0 h 19"/>
                <a:gd name="T2" fmla="*/ 9 w 9"/>
                <a:gd name="T3" fmla="*/ 19 h 19"/>
                <a:gd name="T4" fmla="*/ 9 w 9"/>
                <a:gd name="T5" fmla="*/ 19 h 19"/>
                <a:gd name="T6" fmla="*/ 0 w 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9"/>
                <a:gd name="T14" fmla="*/ 9 w 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9">
                  <a:moveTo>
                    <a:pt x="0" y="0"/>
                  </a:move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57" name="Freeform 195"/>
            <p:cNvSpPr>
              <a:spLocks/>
            </p:cNvSpPr>
            <p:nvPr/>
          </p:nvSpPr>
          <p:spPr bwMode="auto">
            <a:xfrm>
              <a:off x="4249" y="1127"/>
              <a:ext cx="25" cy="20"/>
            </a:xfrm>
            <a:custGeom>
              <a:avLst/>
              <a:gdLst>
                <a:gd name="T0" fmla="*/ 17 w 25"/>
                <a:gd name="T1" fmla="*/ 0 h 20"/>
                <a:gd name="T2" fmla="*/ 25 w 25"/>
                <a:gd name="T3" fmla="*/ 20 h 20"/>
                <a:gd name="T4" fmla="*/ 8 w 25"/>
                <a:gd name="T5" fmla="*/ 20 h 20"/>
                <a:gd name="T6" fmla="*/ 0 w 25"/>
                <a:gd name="T7" fmla="*/ 0 h 20"/>
                <a:gd name="T8" fmla="*/ 17 w 25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0"/>
                <a:gd name="T17" fmla="*/ 25 w 2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0">
                  <a:moveTo>
                    <a:pt x="17" y="0"/>
                  </a:moveTo>
                  <a:lnTo>
                    <a:pt x="25" y="20"/>
                  </a:lnTo>
                  <a:lnTo>
                    <a:pt x="8" y="2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58" name="Freeform 196"/>
            <p:cNvSpPr>
              <a:spLocks/>
            </p:cNvSpPr>
            <p:nvPr/>
          </p:nvSpPr>
          <p:spPr bwMode="auto">
            <a:xfrm>
              <a:off x="4283" y="1108"/>
              <a:ext cx="26" cy="29"/>
            </a:xfrm>
            <a:custGeom>
              <a:avLst/>
              <a:gdLst>
                <a:gd name="T0" fmla="*/ 17 w 26"/>
                <a:gd name="T1" fmla="*/ 0 h 29"/>
                <a:gd name="T2" fmla="*/ 26 w 26"/>
                <a:gd name="T3" fmla="*/ 19 h 29"/>
                <a:gd name="T4" fmla="*/ 9 w 26"/>
                <a:gd name="T5" fmla="*/ 29 h 29"/>
                <a:gd name="T6" fmla="*/ 0 w 26"/>
                <a:gd name="T7" fmla="*/ 10 h 29"/>
                <a:gd name="T8" fmla="*/ 17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17" y="0"/>
                  </a:moveTo>
                  <a:lnTo>
                    <a:pt x="26" y="19"/>
                  </a:lnTo>
                  <a:lnTo>
                    <a:pt x="9" y="29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59" name="Freeform 197"/>
            <p:cNvSpPr>
              <a:spLocks/>
            </p:cNvSpPr>
            <p:nvPr/>
          </p:nvSpPr>
          <p:spPr bwMode="auto">
            <a:xfrm>
              <a:off x="4317" y="1098"/>
              <a:ext cx="18" cy="29"/>
            </a:xfrm>
            <a:custGeom>
              <a:avLst/>
              <a:gdLst>
                <a:gd name="T0" fmla="*/ 18 w 18"/>
                <a:gd name="T1" fmla="*/ 0 h 29"/>
                <a:gd name="T2" fmla="*/ 18 w 18"/>
                <a:gd name="T3" fmla="*/ 20 h 29"/>
                <a:gd name="T4" fmla="*/ 9 w 18"/>
                <a:gd name="T5" fmla="*/ 29 h 29"/>
                <a:gd name="T6" fmla="*/ 0 w 18"/>
                <a:gd name="T7" fmla="*/ 10 h 29"/>
                <a:gd name="T8" fmla="*/ 18 w 1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18" y="0"/>
                  </a:moveTo>
                  <a:lnTo>
                    <a:pt x="18" y="20"/>
                  </a:lnTo>
                  <a:lnTo>
                    <a:pt x="9" y="29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60" name="Freeform 198"/>
            <p:cNvSpPr>
              <a:spLocks/>
            </p:cNvSpPr>
            <p:nvPr/>
          </p:nvSpPr>
          <p:spPr bwMode="auto">
            <a:xfrm>
              <a:off x="4335" y="1118"/>
              <a:ext cx="26" cy="29"/>
            </a:xfrm>
            <a:custGeom>
              <a:avLst/>
              <a:gdLst>
                <a:gd name="T0" fmla="*/ 26 w 26"/>
                <a:gd name="T1" fmla="*/ 19 h 29"/>
                <a:gd name="T2" fmla="*/ 8 w 26"/>
                <a:gd name="T3" fmla="*/ 29 h 29"/>
                <a:gd name="T4" fmla="*/ 0 w 26"/>
                <a:gd name="T5" fmla="*/ 9 h 29"/>
                <a:gd name="T6" fmla="*/ 17 w 26"/>
                <a:gd name="T7" fmla="*/ 0 h 29"/>
                <a:gd name="T8" fmla="*/ 26 w 26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19"/>
                  </a:moveTo>
                  <a:lnTo>
                    <a:pt x="8" y="29"/>
                  </a:lnTo>
                  <a:lnTo>
                    <a:pt x="0" y="9"/>
                  </a:lnTo>
                  <a:lnTo>
                    <a:pt x="17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61" name="Freeform 199"/>
            <p:cNvSpPr>
              <a:spLocks/>
            </p:cNvSpPr>
            <p:nvPr/>
          </p:nvSpPr>
          <p:spPr bwMode="auto">
            <a:xfrm>
              <a:off x="4343" y="1156"/>
              <a:ext cx="26" cy="29"/>
            </a:xfrm>
            <a:custGeom>
              <a:avLst/>
              <a:gdLst>
                <a:gd name="T0" fmla="*/ 26 w 26"/>
                <a:gd name="T1" fmla="*/ 20 h 29"/>
                <a:gd name="T2" fmla="*/ 9 w 26"/>
                <a:gd name="T3" fmla="*/ 29 h 29"/>
                <a:gd name="T4" fmla="*/ 0 w 26"/>
                <a:gd name="T5" fmla="*/ 10 h 29"/>
                <a:gd name="T6" fmla="*/ 18 w 26"/>
                <a:gd name="T7" fmla="*/ 0 h 29"/>
                <a:gd name="T8" fmla="*/ 26 w 26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20"/>
                  </a:moveTo>
                  <a:lnTo>
                    <a:pt x="9" y="29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62" name="Freeform 200"/>
            <p:cNvSpPr>
              <a:spLocks/>
            </p:cNvSpPr>
            <p:nvPr/>
          </p:nvSpPr>
          <p:spPr bwMode="auto">
            <a:xfrm>
              <a:off x="4361" y="1195"/>
              <a:ext cx="17" cy="29"/>
            </a:xfrm>
            <a:custGeom>
              <a:avLst/>
              <a:gdLst>
                <a:gd name="T0" fmla="*/ 17 w 17"/>
                <a:gd name="T1" fmla="*/ 19 h 29"/>
                <a:gd name="T2" fmla="*/ 0 w 17"/>
                <a:gd name="T3" fmla="*/ 29 h 29"/>
                <a:gd name="T4" fmla="*/ 0 w 17"/>
                <a:gd name="T5" fmla="*/ 10 h 29"/>
                <a:gd name="T6" fmla="*/ 8 w 17"/>
                <a:gd name="T7" fmla="*/ 0 h 29"/>
                <a:gd name="T8" fmla="*/ 17 w 17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17" y="19"/>
                  </a:moveTo>
                  <a:lnTo>
                    <a:pt x="0" y="29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63" name="Rectangle 201"/>
            <p:cNvSpPr>
              <a:spLocks noChangeArrowheads="1"/>
            </p:cNvSpPr>
            <p:nvPr/>
          </p:nvSpPr>
          <p:spPr bwMode="auto">
            <a:xfrm>
              <a:off x="4369" y="1234"/>
              <a:ext cx="17" cy="19"/>
            </a:xfrm>
            <a:prstGeom prst="rect">
              <a:avLst/>
            </a:prstGeom>
            <a:solidFill>
              <a:srgbClr val="0089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64" name="Freeform 202"/>
            <p:cNvSpPr>
              <a:spLocks/>
            </p:cNvSpPr>
            <p:nvPr/>
          </p:nvSpPr>
          <p:spPr bwMode="auto">
            <a:xfrm>
              <a:off x="4378" y="1273"/>
              <a:ext cx="26" cy="19"/>
            </a:xfrm>
            <a:custGeom>
              <a:avLst/>
              <a:gdLst>
                <a:gd name="T0" fmla="*/ 26 w 26"/>
                <a:gd name="T1" fmla="*/ 9 h 19"/>
                <a:gd name="T2" fmla="*/ 8 w 26"/>
                <a:gd name="T3" fmla="*/ 19 h 19"/>
                <a:gd name="T4" fmla="*/ 0 w 26"/>
                <a:gd name="T5" fmla="*/ 0 h 19"/>
                <a:gd name="T6" fmla="*/ 17 w 26"/>
                <a:gd name="T7" fmla="*/ 0 h 19"/>
                <a:gd name="T8" fmla="*/ 26 w 26"/>
                <a:gd name="T9" fmla="*/ 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26" y="9"/>
                  </a:moveTo>
                  <a:lnTo>
                    <a:pt x="8" y="1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65" name="Freeform 203"/>
            <p:cNvSpPr>
              <a:spLocks/>
            </p:cNvSpPr>
            <p:nvPr/>
          </p:nvSpPr>
          <p:spPr bwMode="auto">
            <a:xfrm>
              <a:off x="4386" y="1302"/>
              <a:ext cx="26" cy="29"/>
            </a:xfrm>
            <a:custGeom>
              <a:avLst/>
              <a:gdLst>
                <a:gd name="T0" fmla="*/ 26 w 26"/>
                <a:gd name="T1" fmla="*/ 19 h 29"/>
                <a:gd name="T2" fmla="*/ 9 w 26"/>
                <a:gd name="T3" fmla="*/ 29 h 29"/>
                <a:gd name="T4" fmla="*/ 0 w 26"/>
                <a:gd name="T5" fmla="*/ 9 h 29"/>
                <a:gd name="T6" fmla="*/ 18 w 26"/>
                <a:gd name="T7" fmla="*/ 0 h 29"/>
                <a:gd name="T8" fmla="*/ 26 w 26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19"/>
                  </a:moveTo>
                  <a:lnTo>
                    <a:pt x="9" y="29"/>
                  </a:lnTo>
                  <a:lnTo>
                    <a:pt x="0" y="9"/>
                  </a:lnTo>
                  <a:lnTo>
                    <a:pt x="18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66" name="Freeform 204"/>
            <p:cNvSpPr>
              <a:spLocks/>
            </p:cNvSpPr>
            <p:nvPr/>
          </p:nvSpPr>
          <p:spPr bwMode="auto">
            <a:xfrm>
              <a:off x="4404" y="1340"/>
              <a:ext cx="17" cy="29"/>
            </a:xfrm>
            <a:custGeom>
              <a:avLst/>
              <a:gdLst>
                <a:gd name="T0" fmla="*/ 17 w 17"/>
                <a:gd name="T1" fmla="*/ 20 h 29"/>
                <a:gd name="T2" fmla="*/ 0 w 17"/>
                <a:gd name="T3" fmla="*/ 29 h 29"/>
                <a:gd name="T4" fmla="*/ 0 w 17"/>
                <a:gd name="T5" fmla="*/ 10 h 29"/>
                <a:gd name="T6" fmla="*/ 8 w 17"/>
                <a:gd name="T7" fmla="*/ 0 h 29"/>
                <a:gd name="T8" fmla="*/ 17 w 17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17" y="20"/>
                  </a:moveTo>
                  <a:lnTo>
                    <a:pt x="0" y="29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7" y="2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67" name="Freeform 205"/>
            <p:cNvSpPr>
              <a:spLocks/>
            </p:cNvSpPr>
            <p:nvPr/>
          </p:nvSpPr>
          <p:spPr bwMode="auto">
            <a:xfrm>
              <a:off x="4412" y="1379"/>
              <a:ext cx="17" cy="19"/>
            </a:xfrm>
            <a:custGeom>
              <a:avLst/>
              <a:gdLst>
                <a:gd name="T0" fmla="*/ 17 w 17"/>
                <a:gd name="T1" fmla="*/ 19 h 19"/>
                <a:gd name="T2" fmla="*/ 0 w 17"/>
                <a:gd name="T3" fmla="*/ 19 h 19"/>
                <a:gd name="T4" fmla="*/ 0 w 17"/>
                <a:gd name="T5" fmla="*/ 10 h 19"/>
                <a:gd name="T6" fmla="*/ 17 w 17"/>
                <a:gd name="T7" fmla="*/ 0 h 19"/>
                <a:gd name="T8" fmla="*/ 17 w 17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7" y="19"/>
                  </a:moveTo>
                  <a:lnTo>
                    <a:pt x="0" y="19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68" name="Freeform 206"/>
            <p:cNvSpPr>
              <a:spLocks/>
            </p:cNvSpPr>
            <p:nvPr/>
          </p:nvSpPr>
          <p:spPr bwMode="auto">
            <a:xfrm>
              <a:off x="4421" y="1418"/>
              <a:ext cx="26" cy="19"/>
            </a:xfrm>
            <a:custGeom>
              <a:avLst/>
              <a:gdLst>
                <a:gd name="T0" fmla="*/ 26 w 26"/>
                <a:gd name="T1" fmla="*/ 19 h 19"/>
                <a:gd name="T2" fmla="*/ 8 w 26"/>
                <a:gd name="T3" fmla="*/ 19 h 19"/>
                <a:gd name="T4" fmla="*/ 0 w 26"/>
                <a:gd name="T5" fmla="*/ 0 h 19"/>
                <a:gd name="T6" fmla="*/ 17 w 26"/>
                <a:gd name="T7" fmla="*/ 0 h 19"/>
                <a:gd name="T8" fmla="*/ 26 w 26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26" y="19"/>
                  </a:moveTo>
                  <a:lnTo>
                    <a:pt x="8" y="1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69" name="Freeform 207"/>
            <p:cNvSpPr>
              <a:spLocks/>
            </p:cNvSpPr>
            <p:nvPr/>
          </p:nvSpPr>
          <p:spPr bwMode="auto">
            <a:xfrm>
              <a:off x="4429" y="1447"/>
              <a:ext cx="26" cy="29"/>
            </a:xfrm>
            <a:custGeom>
              <a:avLst/>
              <a:gdLst>
                <a:gd name="T0" fmla="*/ 26 w 26"/>
                <a:gd name="T1" fmla="*/ 19 h 29"/>
                <a:gd name="T2" fmla="*/ 9 w 26"/>
                <a:gd name="T3" fmla="*/ 29 h 29"/>
                <a:gd name="T4" fmla="*/ 0 w 26"/>
                <a:gd name="T5" fmla="*/ 10 h 29"/>
                <a:gd name="T6" fmla="*/ 18 w 26"/>
                <a:gd name="T7" fmla="*/ 0 h 29"/>
                <a:gd name="T8" fmla="*/ 26 w 26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19"/>
                  </a:moveTo>
                  <a:lnTo>
                    <a:pt x="9" y="29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70" name="Freeform 209"/>
            <p:cNvSpPr>
              <a:spLocks/>
            </p:cNvSpPr>
            <p:nvPr/>
          </p:nvSpPr>
          <p:spPr bwMode="auto">
            <a:xfrm>
              <a:off x="4447" y="1486"/>
              <a:ext cx="25" cy="29"/>
            </a:xfrm>
            <a:custGeom>
              <a:avLst/>
              <a:gdLst>
                <a:gd name="T0" fmla="*/ 25 w 25"/>
                <a:gd name="T1" fmla="*/ 19 h 29"/>
                <a:gd name="T2" fmla="*/ 8 w 25"/>
                <a:gd name="T3" fmla="*/ 29 h 29"/>
                <a:gd name="T4" fmla="*/ 0 w 25"/>
                <a:gd name="T5" fmla="*/ 9 h 29"/>
                <a:gd name="T6" fmla="*/ 17 w 25"/>
                <a:gd name="T7" fmla="*/ 0 h 29"/>
                <a:gd name="T8" fmla="*/ 25 w 25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25" y="19"/>
                  </a:moveTo>
                  <a:lnTo>
                    <a:pt x="8" y="29"/>
                  </a:lnTo>
                  <a:lnTo>
                    <a:pt x="0" y="9"/>
                  </a:lnTo>
                  <a:lnTo>
                    <a:pt x="17" y="0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71" name="Freeform 210"/>
            <p:cNvSpPr>
              <a:spLocks/>
            </p:cNvSpPr>
            <p:nvPr/>
          </p:nvSpPr>
          <p:spPr bwMode="auto">
            <a:xfrm>
              <a:off x="4455" y="1524"/>
              <a:ext cx="26" cy="20"/>
            </a:xfrm>
            <a:custGeom>
              <a:avLst/>
              <a:gdLst>
                <a:gd name="T0" fmla="*/ 26 w 26"/>
                <a:gd name="T1" fmla="*/ 20 h 20"/>
                <a:gd name="T2" fmla="*/ 9 w 26"/>
                <a:gd name="T3" fmla="*/ 20 h 20"/>
                <a:gd name="T4" fmla="*/ 0 w 26"/>
                <a:gd name="T5" fmla="*/ 10 h 20"/>
                <a:gd name="T6" fmla="*/ 17 w 26"/>
                <a:gd name="T7" fmla="*/ 0 h 20"/>
                <a:gd name="T8" fmla="*/ 26 w 26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26" y="20"/>
                  </a:moveTo>
                  <a:lnTo>
                    <a:pt x="9" y="20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72" name="Freeform 211"/>
            <p:cNvSpPr>
              <a:spLocks/>
            </p:cNvSpPr>
            <p:nvPr/>
          </p:nvSpPr>
          <p:spPr bwMode="auto">
            <a:xfrm>
              <a:off x="4472" y="1563"/>
              <a:ext cx="26" cy="20"/>
            </a:xfrm>
            <a:custGeom>
              <a:avLst/>
              <a:gdLst>
                <a:gd name="T0" fmla="*/ 26 w 26"/>
                <a:gd name="T1" fmla="*/ 10 h 20"/>
                <a:gd name="T2" fmla="*/ 9 w 26"/>
                <a:gd name="T3" fmla="*/ 20 h 20"/>
                <a:gd name="T4" fmla="*/ 0 w 26"/>
                <a:gd name="T5" fmla="*/ 0 h 20"/>
                <a:gd name="T6" fmla="*/ 18 w 26"/>
                <a:gd name="T7" fmla="*/ 0 h 20"/>
                <a:gd name="T8" fmla="*/ 26 w 26"/>
                <a:gd name="T9" fmla="*/ 1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26" y="10"/>
                  </a:moveTo>
                  <a:lnTo>
                    <a:pt x="9" y="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73" name="Freeform 212"/>
            <p:cNvSpPr>
              <a:spLocks/>
            </p:cNvSpPr>
            <p:nvPr/>
          </p:nvSpPr>
          <p:spPr bwMode="auto">
            <a:xfrm>
              <a:off x="4481" y="1592"/>
              <a:ext cx="26" cy="29"/>
            </a:xfrm>
            <a:custGeom>
              <a:avLst/>
              <a:gdLst>
                <a:gd name="T0" fmla="*/ 26 w 26"/>
                <a:gd name="T1" fmla="*/ 20 h 29"/>
                <a:gd name="T2" fmla="*/ 9 w 26"/>
                <a:gd name="T3" fmla="*/ 29 h 29"/>
                <a:gd name="T4" fmla="*/ 0 w 26"/>
                <a:gd name="T5" fmla="*/ 10 h 29"/>
                <a:gd name="T6" fmla="*/ 17 w 26"/>
                <a:gd name="T7" fmla="*/ 0 h 29"/>
                <a:gd name="T8" fmla="*/ 26 w 26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20"/>
                  </a:moveTo>
                  <a:lnTo>
                    <a:pt x="9" y="29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74" name="Freeform 213"/>
            <p:cNvSpPr>
              <a:spLocks/>
            </p:cNvSpPr>
            <p:nvPr/>
          </p:nvSpPr>
          <p:spPr bwMode="auto">
            <a:xfrm>
              <a:off x="4498" y="1631"/>
              <a:ext cx="26" cy="29"/>
            </a:xfrm>
            <a:custGeom>
              <a:avLst/>
              <a:gdLst>
                <a:gd name="T0" fmla="*/ 26 w 26"/>
                <a:gd name="T1" fmla="*/ 19 h 29"/>
                <a:gd name="T2" fmla="*/ 9 w 26"/>
                <a:gd name="T3" fmla="*/ 29 h 29"/>
                <a:gd name="T4" fmla="*/ 0 w 26"/>
                <a:gd name="T5" fmla="*/ 10 h 29"/>
                <a:gd name="T6" fmla="*/ 17 w 26"/>
                <a:gd name="T7" fmla="*/ 0 h 29"/>
                <a:gd name="T8" fmla="*/ 26 w 26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19"/>
                  </a:moveTo>
                  <a:lnTo>
                    <a:pt x="9" y="29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75" name="Freeform 214"/>
            <p:cNvSpPr>
              <a:spLocks/>
            </p:cNvSpPr>
            <p:nvPr/>
          </p:nvSpPr>
          <p:spPr bwMode="auto">
            <a:xfrm>
              <a:off x="4507" y="1670"/>
              <a:ext cx="26" cy="19"/>
            </a:xfrm>
            <a:custGeom>
              <a:avLst/>
              <a:gdLst>
                <a:gd name="T0" fmla="*/ 26 w 26"/>
                <a:gd name="T1" fmla="*/ 9 h 19"/>
                <a:gd name="T2" fmla="*/ 8 w 26"/>
                <a:gd name="T3" fmla="*/ 19 h 19"/>
                <a:gd name="T4" fmla="*/ 0 w 26"/>
                <a:gd name="T5" fmla="*/ 0 h 19"/>
                <a:gd name="T6" fmla="*/ 17 w 26"/>
                <a:gd name="T7" fmla="*/ 0 h 19"/>
                <a:gd name="T8" fmla="*/ 26 w 26"/>
                <a:gd name="T9" fmla="*/ 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26" y="9"/>
                  </a:moveTo>
                  <a:lnTo>
                    <a:pt x="8" y="1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76" name="Freeform 215"/>
            <p:cNvSpPr>
              <a:spLocks/>
            </p:cNvSpPr>
            <p:nvPr/>
          </p:nvSpPr>
          <p:spPr bwMode="auto">
            <a:xfrm>
              <a:off x="4524" y="1699"/>
              <a:ext cx="26" cy="29"/>
            </a:xfrm>
            <a:custGeom>
              <a:avLst/>
              <a:gdLst>
                <a:gd name="T0" fmla="*/ 26 w 26"/>
                <a:gd name="T1" fmla="*/ 19 h 29"/>
                <a:gd name="T2" fmla="*/ 9 w 26"/>
                <a:gd name="T3" fmla="*/ 29 h 29"/>
                <a:gd name="T4" fmla="*/ 0 w 26"/>
                <a:gd name="T5" fmla="*/ 9 h 29"/>
                <a:gd name="T6" fmla="*/ 17 w 26"/>
                <a:gd name="T7" fmla="*/ 0 h 29"/>
                <a:gd name="T8" fmla="*/ 26 w 26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19"/>
                  </a:moveTo>
                  <a:lnTo>
                    <a:pt x="9" y="29"/>
                  </a:lnTo>
                  <a:lnTo>
                    <a:pt x="0" y="9"/>
                  </a:lnTo>
                  <a:lnTo>
                    <a:pt x="17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77" name="Freeform 216"/>
            <p:cNvSpPr>
              <a:spLocks/>
            </p:cNvSpPr>
            <p:nvPr/>
          </p:nvSpPr>
          <p:spPr bwMode="auto">
            <a:xfrm>
              <a:off x="4541" y="1708"/>
              <a:ext cx="26" cy="30"/>
            </a:xfrm>
            <a:custGeom>
              <a:avLst/>
              <a:gdLst>
                <a:gd name="T0" fmla="*/ 18 w 26"/>
                <a:gd name="T1" fmla="*/ 0 h 30"/>
                <a:gd name="T2" fmla="*/ 26 w 26"/>
                <a:gd name="T3" fmla="*/ 20 h 30"/>
                <a:gd name="T4" fmla="*/ 9 w 26"/>
                <a:gd name="T5" fmla="*/ 30 h 30"/>
                <a:gd name="T6" fmla="*/ 0 w 26"/>
                <a:gd name="T7" fmla="*/ 10 h 30"/>
                <a:gd name="T8" fmla="*/ 18 w 2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0"/>
                <a:gd name="T17" fmla="*/ 26 w 2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0">
                  <a:moveTo>
                    <a:pt x="18" y="0"/>
                  </a:moveTo>
                  <a:lnTo>
                    <a:pt x="26" y="20"/>
                  </a:lnTo>
                  <a:lnTo>
                    <a:pt x="9" y="3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78" name="Freeform 217"/>
            <p:cNvSpPr>
              <a:spLocks/>
            </p:cNvSpPr>
            <p:nvPr/>
          </p:nvSpPr>
          <p:spPr bwMode="auto">
            <a:xfrm>
              <a:off x="4567" y="1689"/>
              <a:ext cx="26" cy="29"/>
            </a:xfrm>
            <a:custGeom>
              <a:avLst/>
              <a:gdLst>
                <a:gd name="T0" fmla="*/ 17 w 26"/>
                <a:gd name="T1" fmla="*/ 0 h 29"/>
                <a:gd name="T2" fmla="*/ 26 w 26"/>
                <a:gd name="T3" fmla="*/ 10 h 29"/>
                <a:gd name="T4" fmla="*/ 17 w 26"/>
                <a:gd name="T5" fmla="*/ 29 h 29"/>
                <a:gd name="T6" fmla="*/ 0 w 26"/>
                <a:gd name="T7" fmla="*/ 10 h 29"/>
                <a:gd name="T8" fmla="*/ 17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17" y="0"/>
                  </a:moveTo>
                  <a:lnTo>
                    <a:pt x="26" y="10"/>
                  </a:lnTo>
                  <a:lnTo>
                    <a:pt x="17" y="29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79" name="Freeform 218"/>
            <p:cNvSpPr>
              <a:spLocks/>
            </p:cNvSpPr>
            <p:nvPr/>
          </p:nvSpPr>
          <p:spPr bwMode="auto">
            <a:xfrm>
              <a:off x="4602" y="1670"/>
              <a:ext cx="25" cy="19"/>
            </a:xfrm>
            <a:custGeom>
              <a:avLst/>
              <a:gdLst>
                <a:gd name="T0" fmla="*/ 8 w 25"/>
                <a:gd name="T1" fmla="*/ 0 h 19"/>
                <a:gd name="T2" fmla="*/ 25 w 25"/>
                <a:gd name="T3" fmla="*/ 9 h 19"/>
                <a:gd name="T4" fmla="*/ 8 w 25"/>
                <a:gd name="T5" fmla="*/ 19 h 19"/>
                <a:gd name="T6" fmla="*/ 0 w 25"/>
                <a:gd name="T7" fmla="*/ 9 h 19"/>
                <a:gd name="T8" fmla="*/ 8 w 2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9"/>
                <a:gd name="T17" fmla="*/ 25 w 2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9">
                  <a:moveTo>
                    <a:pt x="8" y="0"/>
                  </a:moveTo>
                  <a:lnTo>
                    <a:pt x="25" y="9"/>
                  </a:lnTo>
                  <a:lnTo>
                    <a:pt x="8" y="19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  <p:sp>
          <p:nvSpPr>
            <p:cNvPr id="139480" name="Freeform 219"/>
            <p:cNvSpPr>
              <a:spLocks/>
            </p:cNvSpPr>
            <p:nvPr/>
          </p:nvSpPr>
          <p:spPr bwMode="auto">
            <a:xfrm>
              <a:off x="4627" y="1650"/>
              <a:ext cx="18" cy="20"/>
            </a:xfrm>
            <a:custGeom>
              <a:avLst/>
              <a:gdLst>
                <a:gd name="T0" fmla="*/ 9 w 18"/>
                <a:gd name="T1" fmla="*/ 0 h 20"/>
                <a:gd name="T2" fmla="*/ 0 w 18"/>
                <a:gd name="T3" fmla="*/ 0 h 20"/>
                <a:gd name="T4" fmla="*/ 9 w 18"/>
                <a:gd name="T5" fmla="*/ 20 h 20"/>
                <a:gd name="T6" fmla="*/ 18 w 18"/>
                <a:gd name="T7" fmla="*/ 20 h 20"/>
                <a:gd name="T8" fmla="*/ 9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0"/>
                <a:gd name="T17" fmla="*/ 18 w 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0">
                  <a:moveTo>
                    <a:pt x="9" y="0"/>
                  </a:moveTo>
                  <a:lnTo>
                    <a:pt x="0" y="0"/>
                  </a:lnTo>
                  <a:lnTo>
                    <a:pt x="9" y="20"/>
                  </a:lnTo>
                  <a:lnTo>
                    <a:pt x="18" y="2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ea typeface="ＭＳ Ｐゴシック" charset="-128"/>
              </a:endParaRPr>
            </a:p>
          </p:txBody>
        </p:sp>
      </p:grpSp>
      <p:sp>
        <p:nvSpPr>
          <p:cNvPr id="139481" name="Rectangle 220"/>
          <p:cNvSpPr>
            <a:spLocks noChangeArrowheads="1"/>
          </p:cNvSpPr>
          <p:nvPr/>
        </p:nvSpPr>
        <p:spPr bwMode="auto">
          <a:xfrm>
            <a:off x="2016125" y="1774825"/>
            <a:ext cx="26988" cy="30163"/>
          </a:xfrm>
          <a:prstGeom prst="rect">
            <a:avLst/>
          </a:prstGeom>
          <a:solidFill>
            <a:srgbClr val="0089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9482" name="Rectangle 221"/>
          <p:cNvSpPr>
            <a:spLocks noChangeArrowheads="1"/>
          </p:cNvSpPr>
          <p:nvPr/>
        </p:nvSpPr>
        <p:spPr bwMode="auto">
          <a:xfrm>
            <a:off x="2070100" y="1774825"/>
            <a:ext cx="28575" cy="30163"/>
          </a:xfrm>
          <a:prstGeom prst="rect">
            <a:avLst/>
          </a:prstGeom>
          <a:solidFill>
            <a:srgbClr val="0089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9483" name="Rectangle 222"/>
          <p:cNvSpPr>
            <a:spLocks noChangeArrowheads="1"/>
          </p:cNvSpPr>
          <p:nvPr/>
        </p:nvSpPr>
        <p:spPr bwMode="auto">
          <a:xfrm>
            <a:off x="2125663" y="1774825"/>
            <a:ext cx="26987" cy="30163"/>
          </a:xfrm>
          <a:prstGeom prst="rect">
            <a:avLst/>
          </a:prstGeom>
          <a:solidFill>
            <a:srgbClr val="0089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9484" name="Rectangle 223"/>
          <p:cNvSpPr>
            <a:spLocks noChangeArrowheads="1"/>
          </p:cNvSpPr>
          <p:nvPr/>
        </p:nvSpPr>
        <p:spPr bwMode="auto">
          <a:xfrm>
            <a:off x="2179638" y="1774825"/>
            <a:ext cx="26987" cy="30163"/>
          </a:xfrm>
          <a:prstGeom prst="rect">
            <a:avLst/>
          </a:prstGeom>
          <a:solidFill>
            <a:srgbClr val="0089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9485" name="Rectangle 224"/>
          <p:cNvSpPr>
            <a:spLocks noChangeArrowheads="1"/>
          </p:cNvSpPr>
          <p:nvPr/>
        </p:nvSpPr>
        <p:spPr bwMode="auto">
          <a:xfrm>
            <a:off x="2235200" y="1774825"/>
            <a:ext cx="26988" cy="30163"/>
          </a:xfrm>
          <a:prstGeom prst="rect">
            <a:avLst/>
          </a:prstGeom>
          <a:solidFill>
            <a:srgbClr val="0089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9486" name="Rectangle 225"/>
          <p:cNvSpPr>
            <a:spLocks noChangeArrowheads="1"/>
          </p:cNvSpPr>
          <p:nvPr/>
        </p:nvSpPr>
        <p:spPr bwMode="auto">
          <a:xfrm>
            <a:off x="2289175" y="1774825"/>
            <a:ext cx="26988" cy="30163"/>
          </a:xfrm>
          <a:prstGeom prst="rect">
            <a:avLst/>
          </a:prstGeom>
          <a:solidFill>
            <a:srgbClr val="0089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9487" name="Rectangle 226"/>
          <p:cNvSpPr>
            <a:spLocks noChangeArrowheads="1"/>
          </p:cNvSpPr>
          <p:nvPr/>
        </p:nvSpPr>
        <p:spPr bwMode="auto">
          <a:xfrm>
            <a:off x="2344738" y="1774825"/>
            <a:ext cx="26987" cy="30163"/>
          </a:xfrm>
          <a:prstGeom prst="rect">
            <a:avLst/>
          </a:prstGeom>
          <a:solidFill>
            <a:srgbClr val="0089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9488" name="Rectangle 227"/>
          <p:cNvSpPr>
            <a:spLocks noChangeArrowheads="1"/>
          </p:cNvSpPr>
          <p:nvPr/>
        </p:nvSpPr>
        <p:spPr bwMode="auto">
          <a:xfrm>
            <a:off x="2476500" y="1665288"/>
            <a:ext cx="2381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700" b="1">
                <a:latin typeface="Arial Narrow" pitchFamily="34" charset="0"/>
                <a:ea typeface="ＭＳ Ｐゴシック" charset="-128"/>
              </a:rPr>
              <a:t>CT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489" name="Rectangle 228"/>
          <p:cNvSpPr>
            <a:spLocks noChangeArrowheads="1"/>
          </p:cNvSpPr>
          <p:nvPr/>
        </p:nvSpPr>
        <p:spPr bwMode="auto">
          <a:xfrm>
            <a:off x="2476500" y="1911350"/>
            <a:ext cx="2825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700" b="1">
                <a:latin typeface="Arial Narrow" pitchFamily="34" charset="0"/>
                <a:ea typeface="ＭＳ Ｐゴシック" charset="-128"/>
              </a:rPr>
              <a:t>MR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490" name="Rectangle 229"/>
          <p:cNvSpPr>
            <a:spLocks noChangeArrowheads="1"/>
          </p:cNvSpPr>
          <p:nvPr/>
        </p:nvSpPr>
        <p:spPr bwMode="auto">
          <a:xfrm>
            <a:off x="2016125" y="2020888"/>
            <a:ext cx="368300" cy="30162"/>
          </a:xfrm>
          <a:prstGeom prst="rect">
            <a:avLst/>
          </a:prstGeom>
          <a:solidFill>
            <a:srgbClr val="EF2F7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9491" name="Rectangle 230"/>
          <p:cNvSpPr>
            <a:spLocks noChangeArrowheads="1"/>
          </p:cNvSpPr>
          <p:nvPr/>
        </p:nvSpPr>
        <p:spPr bwMode="auto">
          <a:xfrm>
            <a:off x="6943725" y="5586413"/>
            <a:ext cx="204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‘07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492" name="Rectangle 231"/>
          <p:cNvSpPr>
            <a:spLocks noChangeArrowheads="1"/>
          </p:cNvSpPr>
          <p:nvPr/>
        </p:nvSpPr>
        <p:spPr bwMode="auto">
          <a:xfrm>
            <a:off x="7304088" y="5586413"/>
            <a:ext cx="2619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‘09*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493" name="Rectangle 232"/>
          <p:cNvSpPr>
            <a:spLocks noChangeArrowheads="1"/>
          </p:cNvSpPr>
          <p:nvPr/>
        </p:nvSpPr>
        <p:spPr bwMode="auto">
          <a:xfrm>
            <a:off x="1160463" y="920750"/>
            <a:ext cx="4460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700" b="1">
                <a:latin typeface="Arial Narrow" pitchFamily="34" charset="0"/>
                <a:ea typeface="ＭＳ Ｐゴシック" charset="-128"/>
              </a:rPr>
              <a:t>Units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494" name="Rectangle 233"/>
          <p:cNvSpPr>
            <a:spLocks noChangeArrowheads="1"/>
          </p:cNvSpPr>
          <p:nvPr/>
        </p:nvSpPr>
        <p:spPr bwMode="auto">
          <a:xfrm>
            <a:off x="1473200" y="5386388"/>
            <a:ext cx="82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495" name="Rectangle 234"/>
          <p:cNvSpPr>
            <a:spLocks noChangeArrowheads="1"/>
          </p:cNvSpPr>
          <p:nvPr/>
        </p:nvSpPr>
        <p:spPr bwMode="auto">
          <a:xfrm>
            <a:off x="1241425" y="1787525"/>
            <a:ext cx="327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1750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496" name="Rectangle 235"/>
          <p:cNvSpPr>
            <a:spLocks noChangeArrowheads="1"/>
          </p:cNvSpPr>
          <p:nvPr/>
        </p:nvSpPr>
        <p:spPr bwMode="auto">
          <a:xfrm>
            <a:off x="1241425" y="2301875"/>
            <a:ext cx="327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1500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497" name="Rectangle 236"/>
          <p:cNvSpPr>
            <a:spLocks noChangeArrowheads="1"/>
          </p:cNvSpPr>
          <p:nvPr/>
        </p:nvSpPr>
        <p:spPr bwMode="auto">
          <a:xfrm>
            <a:off x="1241425" y="2816225"/>
            <a:ext cx="327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1250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498" name="Rectangle 237"/>
          <p:cNvSpPr>
            <a:spLocks noChangeArrowheads="1"/>
          </p:cNvSpPr>
          <p:nvPr/>
        </p:nvSpPr>
        <p:spPr bwMode="auto">
          <a:xfrm>
            <a:off x="1241425" y="3330575"/>
            <a:ext cx="327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1000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499" name="Rectangle 238"/>
          <p:cNvSpPr>
            <a:spLocks noChangeArrowheads="1"/>
          </p:cNvSpPr>
          <p:nvPr/>
        </p:nvSpPr>
        <p:spPr bwMode="auto">
          <a:xfrm>
            <a:off x="1327150" y="3844925"/>
            <a:ext cx="246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750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500" name="Rectangle 239"/>
          <p:cNvSpPr>
            <a:spLocks noChangeArrowheads="1"/>
          </p:cNvSpPr>
          <p:nvPr/>
        </p:nvSpPr>
        <p:spPr bwMode="auto">
          <a:xfrm>
            <a:off x="1327150" y="4357688"/>
            <a:ext cx="246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500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501" name="Rectangle 240"/>
          <p:cNvSpPr>
            <a:spLocks noChangeArrowheads="1"/>
          </p:cNvSpPr>
          <p:nvPr/>
        </p:nvSpPr>
        <p:spPr bwMode="auto">
          <a:xfrm>
            <a:off x="1327150" y="4872038"/>
            <a:ext cx="246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itchFamily="34" charset="0"/>
                <a:ea typeface="ＭＳ Ｐゴシック" charset="-128"/>
              </a:rPr>
              <a:t>250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9502" name="Text Box 238"/>
          <p:cNvSpPr txBox="1">
            <a:spLocks noChangeArrowheads="1"/>
          </p:cNvSpPr>
          <p:nvPr/>
        </p:nvSpPr>
        <p:spPr bwMode="auto">
          <a:xfrm>
            <a:off x="2057400" y="3727450"/>
            <a:ext cx="9906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CON</a:t>
            </a:r>
          </a:p>
        </p:txBody>
      </p:sp>
      <p:sp>
        <p:nvSpPr>
          <p:cNvPr id="139503" name="Text Box 239"/>
          <p:cNvSpPr txBox="1">
            <a:spLocks noChangeArrowheads="1"/>
          </p:cNvSpPr>
          <p:nvPr/>
        </p:nvSpPr>
        <p:spPr bwMode="auto">
          <a:xfrm>
            <a:off x="3200400" y="3146425"/>
            <a:ext cx="11430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DRGs</a:t>
            </a:r>
          </a:p>
        </p:txBody>
      </p:sp>
      <p:sp>
        <p:nvSpPr>
          <p:cNvPr id="139504" name="Text Box 240"/>
          <p:cNvSpPr txBox="1">
            <a:spLocks noChangeArrowheads="1"/>
          </p:cNvSpPr>
          <p:nvPr/>
        </p:nvSpPr>
        <p:spPr bwMode="auto">
          <a:xfrm>
            <a:off x="4038600" y="3505200"/>
            <a:ext cx="12192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Clinton</a:t>
            </a:r>
          </a:p>
        </p:txBody>
      </p:sp>
      <p:sp>
        <p:nvSpPr>
          <p:cNvPr id="139505" name="Text Box 241"/>
          <p:cNvSpPr txBox="1">
            <a:spLocks noChangeArrowheads="1"/>
          </p:cNvSpPr>
          <p:nvPr/>
        </p:nvSpPr>
        <p:spPr bwMode="auto">
          <a:xfrm>
            <a:off x="6613525" y="1371600"/>
            <a:ext cx="828675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DRA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1524001" y="1401701"/>
            <a:ext cx="6073775" cy="442524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8588"/>
            <a:ext cx="7789863" cy="938212"/>
          </a:xfrm>
        </p:spPr>
        <p:txBody>
          <a:bodyPr lIns="90488" tIns="44450" rIns="90488" bIns="44450"/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MD-Directed Services – 2000-2005</a:t>
            </a:r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428626" y="6202077"/>
            <a:ext cx="138384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Source: MedPAC</a:t>
            </a:r>
          </a:p>
        </p:txBody>
      </p:sp>
      <p:sp>
        <p:nvSpPr>
          <p:cNvPr id="136197" name="Line 6"/>
          <p:cNvSpPr>
            <a:spLocks noChangeShapeType="1"/>
          </p:cNvSpPr>
          <p:nvPr/>
        </p:nvSpPr>
        <p:spPr bwMode="auto">
          <a:xfrm>
            <a:off x="1517650" y="5730350"/>
            <a:ext cx="1588" cy="606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198" name="Line 7"/>
          <p:cNvSpPr>
            <a:spLocks noChangeShapeType="1"/>
          </p:cNvSpPr>
          <p:nvPr/>
        </p:nvSpPr>
        <p:spPr bwMode="auto">
          <a:xfrm>
            <a:off x="2511425" y="5730350"/>
            <a:ext cx="1588" cy="606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199" name="Line 8"/>
          <p:cNvSpPr>
            <a:spLocks noChangeShapeType="1"/>
          </p:cNvSpPr>
          <p:nvPr/>
        </p:nvSpPr>
        <p:spPr bwMode="auto">
          <a:xfrm>
            <a:off x="3538539" y="5730350"/>
            <a:ext cx="1587" cy="606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0" name="Line 9"/>
          <p:cNvSpPr>
            <a:spLocks noChangeShapeType="1"/>
          </p:cNvSpPr>
          <p:nvPr/>
        </p:nvSpPr>
        <p:spPr bwMode="auto">
          <a:xfrm>
            <a:off x="4552950" y="5730350"/>
            <a:ext cx="1588" cy="606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1" name="Line 10"/>
          <p:cNvSpPr>
            <a:spLocks noChangeShapeType="1"/>
          </p:cNvSpPr>
          <p:nvPr/>
        </p:nvSpPr>
        <p:spPr bwMode="auto">
          <a:xfrm>
            <a:off x="5557839" y="5730350"/>
            <a:ext cx="1587" cy="606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2" name="Line 11"/>
          <p:cNvSpPr>
            <a:spLocks noChangeShapeType="1"/>
          </p:cNvSpPr>
          <p:nvPr/>
        </p:nvSpPr>
        <p:spPr bwMode="auto">
          <a:xfrm>
            <a:off x="6573839" y="5730350"/>
            <a:ext cx="1587" cy="606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3" name="Line 12"/>
          <p:cNvSpPr>
            <a:spLocks noChangeShapeType="1"/>
          </p:cNvSpPr>
          <p:nvPr/>
        </p:nvSpPr>
        <p:spPr bwMode="auto">
          <a:xfrm>
            <a:off x="7588250" y="5730350"/>
            <a:ext cx="1588" cy="606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4" name="Line 13"/>
          <p:cNvSpPr>
            <a:spLocks noChangeShapeType="1"/>
          </p:cNvSpPr>
          <p:nvPr/>
        </p:nvSpPr>
        <p:spPr bwMode="auto">
          <a:xfrm flipH="1">
            <a:off x="1465264" y="1296124"/>
            <a:ext cx="523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5" name="Line 14"/>
          <p:cNvSpPr>
            <a:spLocks noChangeShapeType="1"/>
          </p:cNvSpPr>
          <p:nvPr/>
        </p:nvSpPr>
        <p:spPr bwMode="auto">
          <a:xfrm flipH="1">
            <a:off x="1465264" y="1913860"/>
            <a:ext cx="52387" cy="224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6" name="Line 15"/>
          <p:cNvSpPr>
            <a:spLocks noChangeShapeType="1"/>
          </p:cNvSpPr>
          <p:nvPr/>
        </p:nvSpPr>
        <p:spPr bwMode="auto">
          <a:xfrm flipH="1">
            <a:off x="1465264" y="2558554"/>
            <a:ext cx="52387" cy="2246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7" name="Line 16"/>
          <p:cNvSpPr>
            <a:spLocks noChangeShapeType="1"/>
          </p:cNvSpPr>
          <p:nvPr/>
        </p:nvSpPr>
        <p:spPr bwMode="auto">
          <a:xfrm flipH="1">
            <a:off x="1465264" y="3189767"/>
            <a:ext cx="52387" cy="224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8" name="Line 17"/>
          <p:cNvSpPr>
            <a:spLocks noChangeShapeType="1"/>
          </p:cNvSpPr>
          <p:nvPr/>
        </p:nvSpPr>
        <p:spPr bwMode="auto">
          <a:xfrm flipH="1">
            <a:off x="1465264" y="3823228"/>
            <a:ext cx="523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9" name="Line 18"/>
          <p:cNvSpPr>
            <a:spLocks noChangeShapeType="1"/>
          </p:cNvSpPr>
          <p:nvPr/>
        </p:nvSpPr>
        <p:spPr bwMode="auto">
          <a:xfrm flipH="1">
            <a:off x="1465264" y="4454444"/>
            <a:ext cx="52387" cy="2246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0" name="Line 19"/>
          <p:cNvSpPr>
            <a:spLocks noChangeShapeType="1"/>
          </p:cNvSpPr>
          <p:nvPr/>
        </p:nvSpPr>
        <p:spPr bwMode="auto">
          <a:xfrm flipH="1">
            <a:off x="1465264" y="5085657"/>
            <a:ext cx="52387" cy="224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1" name="Line 20"/>
          <p:cNvSpPr>
            <a:spLocks noChangeShapeType="1"/>
          </p:cNvSpPr>
          <p:nvPr/>
        </p:nvSpPr>
        <p:spPr bwMode="auto">
          <a:xfrm flipH="1">
            <a:off x="1465264" y="5719118"/>
            <a:ext cx="523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2" name="Rectangle 21"/>
          <p:cNvSpPr>
            <a:spLocks noChangeArrowheads="1"/>
          </p:cNvSpPr>
          <p:nvPr/>
        </p:nvSpPr>
        <p:spPr bwMode="auto">
          <a:xfrm>
            <a:off x="1247776" y="1179316"/>
            <a:ext cx="1955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70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6213" name="Rectangle 22"/>
          <p:cNvSpPr>
            <a:spLocks noChangeArrowheads="1"/>
          </p:cNvSpPr>
          <p:nvPr/>
        </p:nvSpPr>
        <p:spPr bwMode="auto">
          <a:xfrm>
            <a:off x="1247776" y="1810531"/>
            <a:ext cx="1955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60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6214" name="Rectangle 23"/>
          <p:cNvSpPr>
            <a:spLocks noChangeArrowheads="1"/>
          </p:cNvSpPr>
          <p:nvPr/>
        </p:nvSpPr>
        <p:spPr bwMode="auto">
          <a:xfrm>
            <a:off x="1247776" y="2443991"/>
            <a:ext cx="1955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50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6215" name="Rectangle 24"/>
          <p:cNvSpPr>
            <a:spLocks noChangeArrowheads="1"/>
          </p:cNvSpPr>
          <p:nvPr/>
        </p:nvSpPr>
        <p:spPr bwMode="auto">
          <a:xfrm>
            <a:off x="1247776" y="3075207"/>
            <a:ext cx="1955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40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6216" name="Rectangle 25"/>
          <p:cNvSpPr>
            <a:spLocks noChangeArrowheads="1"/>
          </p:cNvSpPr>
          <p:nvPr/>
        </p:nvSpPr>
        <p:spPr bwMode="auto">
          <a:xfrm>
            <a:off x="1247776" y="3706420"/>
            <a:ext cx="1955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30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6217" name="Rectangle 26"/>
          <p:cNvSpPr>
            <a:spLocks noChangeArrowheads="1"/>
          </p:cNvSpPr>
          <p:nvPr/>
        </p:nvSpPr>
        <p:spPr bwMode="auto">
          <a:xfrm>
            <a:off x="1247776" y="4337635"/>
            <a:ext cx="1955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20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6218" name="Rectangle 27"/>
          <p:cNvSpPr>
            <a:spLocks noChangeArrowheads="1"/>
          </p:cNvSpPr>
          <p:nvPr/>
        </p:nvSpPr>
        <p:spPr bwMode="auto">
          <a:xfrm>
            <a:off x="1247776" y="4971096"/>
            <a:ext cx="1955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10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6219" name="Rectangle 28"/>
          <p:cNvSpPr>
            <a:spLocks noChangeArrowheads="1"/>
          </p:cNvSpPr>
          <p:nvPr/>
        </p:nvSpPr>
        <p:spPr bwMode="auto">
          <a:xfrm>
            <a:off x="1331914" y="5602310"/>
            <a:ext cx="977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6220" name="Rectangle 29"/>
          <p:cNvSpPr>
            <a:spLocks noChangeArrowheads="1"/>
          </p:cNvSpPr>
          <p:nvPr/>
        </p:nvSpPr>
        <p:spPr bwMode="auto">
          <a:xfrm>
            <a:off x="1760538" y="5829188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2000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6221" name="Rectangle 30"/>
          <p:cNvSpPr>
            <a:spLocks noChangeArrowheads="1"/>
          </p:cNvSpPr>
          <p:nvPr/>
        </p:nvSpPr>
        <p:spPr bwMode="auto">
          <a:xfrm>
            <a:off x="2779713" y="5829188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2001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6222" name="Rectangle 31"/>
          <p:cNvSpPr>
            <a:spLocks noChangeArrowheads="1"/>
          </p:cNvSpPr>
          <p:nvPr/>
        </p:nvSpPr>
        <p:spPr bwMode="auto">
          <a:xfrm>
            <a:off x="3787775" y="5829188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2002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6223" name="Rectangle 32"/>
          <p:cNvSpPr>
            <a:spLocks noChangeArrowheads="1"/>
          </p:cNvSpPr>
          <p:nvPr/>
        </p:nvSpPr>
        <p:spPr bwMode="auto">
          <a:xfrm>
            <a:off x="4810125" y="5829188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2003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6224" name="Rectangle 33"/>
          <p:cNvSpPr>
            <a:spLocks noChangeArrowheads="1"/>
          </p:cNvSpPr>
          <p:nvPr/>
        </p:nvSpPr>
        <p:spPr bwMode="auto">
          <a:xfrm>
            <a:off x="5829300" y="5829188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2004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6225" name="Rectangle 34"/>
          <p:cNvSpPr>
            <a:spLocks noChangeArrowheads="1"/>
          </p:cNvSpPr>
          <p:nvPr/>
        </p:nvSpPr>
        <p:spPr bwMode="auto">
          <a:xfrm>
            <a:off x="6838950" y="5829188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2005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6226" name="Rectangle 40"/>
          <p:cNvSpPr>
            <a:spLocks noChangeArrowheads="1"/>
          </p:cNvSpPr>
          <p:nvPr/>
        </p:nvSpPr>
        <p:spPr bwMode="auto">
          <a:xfrm>
            <a:off x="2516189" y="1439889"/>
            <a:ext cx="58682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300" b="1" dirty="0">
                <a:solidFill>
                  <a:schemeClr val="bg1"/>
                </a:solidFill>
                <a:ea typeface="ＭＳ Ｐゴシック" charset="-128"/>
              </a:rPr>
              <a:t>Imaging</a:t>
            </a:r>
            <a:endParaRPr lang="en-US" sz="1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6227" name="Rectangle 41"/>
          <p:cNvSpPr>
            <a:spLocks noChangeArrowheads="1"/>
          </p:cNvSpPr>
          <p:nvPr/>
        </p:nvSpPr>
        <p:spPr bwMode="auto">
          <a:xfrm>
            <a:off x="2516189" y="1635317"/>
            <a:ext cx="33797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300" b="1" dirty="0">
                <a:solidFill>
                  <a:schemeClr val="bg1"/>
                </a:solidFill>
                <a:ea typeface="ＭＳ Ｐゴシック" charset="-128"/>
              </a:rPr>
              <a:t>Tests</a:t>
            </a:r>
            <a:endParaRPr lang="en-US" sz="1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6228" name="Rectangle 42"/>
          <p:cNvSpPr>
            <a:spLocks noChangeArrowheads="1"/>
          </p:cNvSpPr>
          <p:nvPr/>
        </p:nvSpPr>
        <p:spPr bwMode="auto">
          <a:xfrm>
            <a:off x="2516188" y="1828500"/>
            <a:ext cx="126316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300" b="1" dirty="0">
                <a:solidFill>
                  <a:schemeClr val="bg1"/>
                </a:solidFill>
                <a:ea typeface="ＭＳ Ｐゴシック" charset="-128"/>
              </a:rPr>
              <a:t>Other procedures</a:t>
            </a:r>
            <a:endParaRPr lang="en-US" sz="1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6229" name="Rectangle 43"/>
          <p:cNvSpPr>
            <a:spLocks noChangeArrowheads="1"/>
          </p:cNvSpPr>
          <p:nvPr/>
        </p:nvSpPr>
        <p:spPr bwMode="auto">
          <a:xfrm>
            <a:off x="2514600" y="2057400"/>
            <a:ext cx="151554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300" b="1" dirty="0">
                <a:solidFill>
                  <a:schemeClr val="bg1"/>
                </a:solidFill>
                <a:ea typeface="ＭＳ Ｐゴシック" charset="-128"/>
              </a:rPr>
              <a:t>All physician services</a:t>
            </a:r>
            <a:endParaRPr lang="en-US" sz="1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6230" name="Rectangle 44"/>
          <p:cNvSpPr>
            <a:spLocks noChangeArrowheads="1"/>
          </p:cNvSpPr>
          <p:nvPr/>
        </p:nvSpPr>
        <p:spPr bwMode="auto">
          <a:xfrm>
            <a:off x="2506663" y="2230592"/>
            <a:ext cx="121668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300" b="1" dirty="0">
                <a:solidFill>
                  <a:schemeClr val="bg1"/>
                </a:solidFill>
                <a:ea typeface="ＭＳ Ｐゴシック" charset="-128"/>
              </a:rPr>
              <a:t>Major procedure</a:t>
            </a:r>
            <a:endParaRPr lang="en-US" sz="1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6231" name="Rectangle 45"/>
          <p:cNvSpPr>
            <a:spLocks noChangeArrowheads="1"/>
          </p:cNvSpPr>
          <p:nvPr/>
        </p:nvSpPr>
        <p:spPr bwMode="auto">
          <a:xfrm>
            <a:off x="2503488" y="2423775"/>
            <a:ext cx="186179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300" b="1" dirty="0">
                <a:solidFill>
                  <a:schemeClr val="bg1"/>
                </a:solidFill>
                <a:ea typeface="ＭＳ Ｐゴシック" charset="-128"/>
              </a:rPr>
              <a:t>Evaluation &amp; management</a:t>
            </a:r>
            <a:endParaRPr lang="en-US" sz="1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6232" name="Rectangle 46"/>
          <p:cNvSpPr>
            <a:spLocks noChangeArrowheads="1"/>
          </p:cNvSpPr>
          <p:nvPr/>
        </p:nvSpPr>
        <p:spPr bwMode="auto">
          <a:xfrm>
            <a:off x="4151314" y="4620670"/>
            <a:ext cx="1587" cy="24709"/>
          </a:xfrm>
          <a:prstGeom prst="rect">
            <a:avLst/>
          </a:prstGeom>
          <a:solidFill>
            <a:srgbClr val="2421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6233" name="Line 47"/>
          <p:cNvSpPr>
            <a:spLocks noChangeShapeType="1"/>
          </p:cNvSpPr>
          <p:nvPr/>
        </p:nvSpPr>
        <p:spPr bwMode="auto">
          <a:xfrm>
            <a:off x="1857376" y="1556697"/>
            <a:ext cx="5746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4" name="Line 48"/>
          <p:cNvSpPr>
            <a:spLocks noChangeShapeType="1"/>
          </p:cNvSpPr>
          <p:nvPr/>
        </p:nvSpPr>
        <p:spPr bwMode="auto">
          <a:xfrm>
            <a:off x="1857376" y="1740895"/>
            <a:ext cx="57467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5" name="Line 49"/>
          <p:cNvSpPr>
            <a:spLocks noChangeShapeType="1"/>
          </p:cNvSpPr>
          <p:nvPr/>
        </p:nvSpPr>
        <p:spPr bwMode="auto">
          <a:xfrm>
            <a:off x="1857376" y="1927338"/>
            <a:ext cx="57467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6" name="Line 50"/>
          <p:cNvSpPr>
            <a:spLocks noChangeShapeType="1"/>
          </p:cNvSpPr>
          <p:nvPr/>
        </p:nvSpPr>
        <p:spPr bwMode="auto">
          <a:xfrm>
            <a:off x="1857376" y="2133999"/>
            <a:ext cx="5746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7" name="Line 51"/>
          <p:cNvSpPr>
            <a:spLocks noChangeShapeType="1"/>
          </p:cNvSpPr>
          <p:nvPr/>
        </p:nvSpPr>
        <p:spPr bwMode="auto">
          <a:xfrm>
            <a:off x="1857376" y="2329429"/>
            <a:ext cx="5746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8" name="Line 52"/>
          <p:cNvSpPr>
            <a:spLocks noChangeShapeType="1"/>
          </p:cNvSpPr>
          <p:nvPr/>
        </p:nvSpPr>
        <p:spPr bwMode="auto">
          <a:xfrm>
            <a:off x="1857376" y="2524858"/>
            <a:ext cx="5746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286" name="Rectangle 54"/>
          <p:cNvSpPr>
            <a:spLocks noChangeArrowheads="1"/>
          </p:cNvSpPr>
          <p:nvPr/>
        </p:nvSpPr>
        <p:spPr bwMode="auto">
          <a:xfrm rot="16200000">
            <a:off x="-496535" y="3328731"/>
            <a:ext cx="275043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Cumulative Percent Change</a:t>
            </a:r>
          </a:p>
        </p:txBody>
      </p:sp>
      <p:sp>
        <p:nvSpPr>
          <p:cNvPr id="136240" name="Freeform 55"/>
          <p:cNvSpPr>
            <a:spLocks/>
          </p:cNvSpPr>
          <p:nvPr/>
        </p:nvSpPr>
        <p:spPr bwMode="auto">
          <a:xfrm>
            <a:off x="2009775" y="1866689"/>
            <a:ext cx="5062538" cy="3847937"/>
          </a:xfrm>
          <a:custGeom>
            <a:avLst/>
            <a:gdLst>
              <a:gd name="T0" fmla="*/ 0 w 3588"/>
              <a:gd name="T1" fmla="*/ 2147483647 h 2424"/>
              <a:gd name="T2" fmla="*/ 1441353106 w 3588"/>
              <a:gd name="T3" fmla="*/ 2147483647 h 2424"/>
              <a:gd name="T4" fmla="*/ 2147483647 w 3588"/>
              <a:gd name="T5" fmla="*/ 2147483647 h 2424"/>
              <a:gd name="T6" fmla="*/ 2147483647 w 3588"/>
              <a:gd name="T7" fmla="*/ 2147483647 h 2424"/>
              <a:gd name="T8" fmla="*/ 2147483647 w 3588"/>
              <a:gd name="T9" fmla="*/ 1280239375 h 2424"/>
              <a:gd name="T10" fmla="*/ 2147483647 w 3588"/>
              <a:gd name="T11" fmla="*/ 0 h 24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8"/>
              <a:gd name="T19" fmla="*/ 0 h 2424"/>
              <a:gd name="T20" fmla="*/ 3588 w 3588"/>
              <a:gd name="T21" fmla="*/ 2424 h 24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8" h="2424">
                <a:moveTo>
                  <a:pt x="0" y="2424"/>
                </a:moveTo>
                <a:lnTo>
                  <a:pt x="724" y="1916"/>
                </a:lnTo>
                <a:lnTo>
                  <a:pt x="1440" y="1468"/>
                </a:lnTo>
                <a:lnTo>
                  <a:pt x="2156" y="1072"/>
                </a:lnTo>
                <a:lnTo>
                  <a:pt x="2888" y="508"/>
                </a:lnTo>
                <a:lnTo>
                  <a:pt x="3588" y="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6241" name="Freeform 59"/>
          <p:cNvSpPr>
            <a:spLocks/>
          </p:cNvSpPr>
          <p:nvPr/>
        </p:nvSpPr>
        <p:spPr bwMode="auto">
          <a:xfrm>
            <a:off x="2009776" y="2812386"/>
            <a:ext cx="5057775" cy="2902239"/>
          </a:xfrm>
          <a:custGeom>
            <a:avLst/>
            <a:gdLst>
              <a:gd name="T0" fmla="*/ 0 w 3584"/>
              <a:gd name="T1" fmla="*/ 2147483647 h 1828"/>
              <a:gd name="T2" fmla="*/ 1417956535 w 3584"/>
              <a:gd name="T3" fmla="*/ 2147483647 h 1828"/>
              <a:gd name="T4" fmla="*/ 2147483647 w 3584"/>
              <a:gd name="T5" fmla="*/ 2147483647 h 1828"/>
              <a:gd name="T6" fmla="*/ 2147483647 w 3584"/>
              <a:gd name="T7" fmla="*/ 2026205625 h 1828"/>
              <a:gd name="T8" fmla="*/ 2147483647 w 3584"/>
              <a:gd name="T9" fmla="*/ 917336875 h 1828"/>
              <a:gd name="T10" fmla="*/ 2147483647 w 3584"/>
              <a:gd name="T11" fmla="*/ 0 h 18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4"/>
              <a:gd name="T19" fmla="*/ 0 h 1828"/>
              <a:gd name="T20" fmla="*/ 3584 w 3584"/>
              <a:gd name="T21" fmla="*/ 1828 h 18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4" h="1828">
                <a:moveTo>
                  <a:pt x="0" y="1828"/>
                </a:moveTo>
                <a:lnTo>
                  <a:pt x="712" y="1560"/>
                </a:lnTo>
                <a:lnTo>
                  <a:pt x="1436" y="1120"/>
                </a:lnTo>
                <a:lnTo>
                  <a:pt x="2148" y="804"/>
                </a:lnTo>
                <a:lnTo>
                  <a:pt x="2860" y="364"/>
                </a:lnTo>
                <a:lnTo>
                  <a:pt x="3584" y="0"/>
                </a:ln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6242" name="Freeform 60"/>
          <p:cNvSpPr>
            <a:spLocks/>
          </p:cNvSpPr>
          <p:nvPr/>
        </p:nvSpPr>
        <p:spPr bwMode="auto">
          <a:xfrm>
            <a:off x="2020888" y="3281867"/>
            <a:ext cx="5033962" cy="2439498"/>
          </a:xfrm>
          <a:custGeom>
            <a:avLst/>
            <a:gdLst>
              <a:gd name="T0" fmla="*/ 0 w 3568"/>
              <a:gd name="T1" fmla="*/ 2147483647 h 1536"/>
              <a:gd name="T2" fmla="*/ 1433186476 w 3568"/>
              <a:gd name="T3" fmla="*/ 2147483647 h 1536"/>
              <a:gd name="T4" fmla="*/ 2147483647 w 3568"/>
              <a:gd name="T5" fmla="*/ 2147483647 h 1536"/>
              <a:gd name="T6" fmla="*/ 2147483647 w 3568"/>
              <a:gd name="T7" fmla="*/ 2106850625 h 1536"/>
              <a:gd name="T8" fmla="*/ 2147483647 w 3568"/>
              <a:gd name="T9" fmla="*/ 1108868750 h 1536"/>
              <a:gd name="T10" fmla="*/ 2147483647 w 3568"/>
              <a:gd name="T11" fmla="*/ 0 h 1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68"/>
              <a:gd name="T19" fmla="*/ 0 h 1536"/>
              <a:gd name="T20" fmla="*/ 3568 w 3568"/>
              <a:gd name="T21" fmla="*/ 1536 h 1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68" h="1536">
                <a:moveTo>
                  <a:pt x="0" y="1536"/>
                </a:moveTo>
                <a:lnTo>
                  <a:pt x="720" y="1304"/>
                </a:lnTo>
                <a:lnTo>
                  <a:pt x="1436" y="1028"/>
                </a:lnTo>
                <a:lnTo>
                  <a:pt x="2132" y="836"/>
                </a:lnTo>
                <a:lnTo>
                  <a:pt x="2852" y="440"/>
                </a:lnTo>
                <a:lnTo>
                  <a:pt x="3568" y="0"/>
                </a:ln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6243" name="Freeform 61"/>
          <p:cNvSpPr>
            <a:spLocks/>
          </p:cNvSpPr>
          <p:nvPr/>
        </p:nvSpPr>
        <p:spPr bwMode="auto">
          <a:xfrm>
            <a:off x="2020889" y="3771564"/>
            <a:ext cx="5068887" cy="1949801"/>
          </a:xfrm>
          <a:custGeom>
            <a:avLst/>
            <a:gdLst>
              <a:gd name="T0" fmla="*/ 0 w 3592"/>
              <a:gd name="T1" fmla="*/ 2147483647 h 1228"/>
              <a:gd name="T2" fmla="*/ 1417857444 w 3592"/>
              <a:gd name="T3" fmla="*/ 2147483647 h 1228"/>
              <a:gd name="T4" fmla="*/ 2147483647 w 3592"/>
              <a:gd name="T5" fmla="*/ 1905238125 h 1228"/>
              <a:gd name="T6" fmla="*/ 2147483647 w 3592"/>
              <a:gd name="T7" fmla="*/ 1421368125 h 1228"/>
              <a:gd name="T8" fmla="*/ 2147483647 w 3592"/>
              <a:gd name="T9" fmla="*/ 725805000 h 1228"/>
              <a:gd name="T10" fmla="*/ 2147483647 w 3592"/>
              <a:gd name="T11" fmla="*/ 0 h 12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92"/>
              <a:gd name="T19" fmla="*/ 0 h 1228"/>
              <a:gd name="T20" fmla="*/ 3592 w 3592"/>
              <a:gd name="T21" fmla="*/ 1228 h 12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92" h="1228">
                <a:moveTo>
                  <a:pt x="0" y="1228"/>
                </a:moveTo>
                <a:lnTo>
                  <a:pt x="712" y="1012"/>
                </a:lnTo>
                <a:lnTo>
                  <a:pt x="1428" y="756"/>
                </a:lnTo>
                <a:lnTo>
                  <a:pt x="2136" y="564"/>
                </a:lnTo>
                <a:lnTo>
                  <a:pt x="2864" y="288"/>
                </a:lnTo>
                <a:lnTo>
                  <a:pt x="3592" y="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6244" name="Freeform 62"/>
          <p:cNvSpPr>
            <a:spLocks/>
          </p:cNvSpPr>
          <p:nvPr/>
        </p:nvSpPr>
        <p:spPr bwMode="auto">
          <a:xfrm>
            <a:off x="2014539" y="4463429"/>
            <a:ext cx="5068887" cy="1251197"/>
          </a:xfrm>
          <a:custGeom>
            <a:avLst/>
            <a:gdLst>
              <a:gd name="T0" fmla="*/ 0 w 3592"/>
              <a:gd name="T1" fmla="*/ 1985883125 h 788"/>
              <a:gd name="T2" fmla="*/ 1401926858 w 3592"/>
              <a:gd name="T3" fmla="*/ 1522174375 h 788"/>
              <a:gd name="T4" fmla="*/ 2147483647 w 3592"/>
              <a:gd name="T5" fmla="*/ 1108868750 h 788"/>
              <a:gd name="T6" fmla="*/ 2147483647 w 3592"/>
              <a:gd name="T7" fmla="*/ 816530625 h 788"/>
              <a:gd name="T8" fmla="*/ 2147483647 w 3592"/>
              <a:gd name="T9" fmla="*/ 403225000 h 788"/>
              <a:gd name="T10" fmla="*/ 2147483647 w 3592"/>
              <a:gd name="T11" fmla="*/ 0 h 7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92"/>
              <a:gd name="T19" fmla="*/ 0 h 788"/>
              <a:gd name="T20" fmla="*/ 3592 w 3592"/>
              <a:gd name="T21" fmla="*/ 788 h 7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92" h="788">
                <a:moveTo>
                  <a:pt x="0" y="788"/>
                </a:moveTo>
                <a:lnTo>
                  <a:pt x="704" y="604"/>
                </a:lnTo>
                <a:lnTo>
                  <a:pt x="1428" y="440"/>
                </a:lnTo>
                <a:lnTo>
                  <a:pt x="2148" y="324"/>
                </a:lnTo>
                <a:lnTo>
                  <a:pt x="2868" y="160"/>
                </a:lnTo>
                <a:lnTo>
                  <a:pt x="3592" y="0"/>
                </a:lnTo>
              </a:path>
            </a:pathLst>
          </a:custGeom>
          <a:noFill/>
          <a:ln w="38100">
            <a:solidFill>
              <a:srgbClr val="FE9B03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6245" name="Freeform 56"/>
          <p:cNvSpPr>
            <a:spLocks/>
          </p:cNvSpPr>
          <p:nvPr/>
        </p:nvSpPr>
        <p:spPr bwMode="auto">
          <a:xfrm>
            <a:off x="2017714" y="4593715"/>
            <a:ext cx="5076825" cy="1118665"/>
          </a:xfrm>
          <a:custGeom>
            <a:avLst/>
            <a:gdLst>
              <a:gd name="T0" fmla="*/ 0 w 3598"/>
              <a:gd name="T1" fmla="*/ 1774190000 h 704"/>
              <a:gd name="T2" fmla="*/ 1397652180 w 3598"/>
              <a:gd name="T3" fmla="*/ 1537295313 h 704"/>
              <a:gd name="T4" fmla="*/ 2147483647 w 3598"/>
              <a:gd name="T5" fmla="*/ 1013102813 h 704"/>
              <a:gd name="T6" fmla="*/ 2147483647 w 3598"/>
              <a:gd name="T7" fmla="*/ 614918125 h 704"/>
              <a:gd name="T8" fmla="*/ 2147483647 w 3598"/>
              <a:gd name="T9" fmla="*/ 289818763 h 704"/>
              <a:gd name="T10" fmla="*/ 2147483647 w 3598"/>
              <a:gd name="T11" fmla="*/ 0 h 7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98"/>
              <a:gd name="T19" fmla="*/ 0 h 704"/>
              <a:gd name="T20" fmla="*/ 3598 w 3598"/>
              <a:gd name="T21" fmla="*/ 704 h 7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98" h="704">
                <a:moveTo>
                  <a:pt x="0" y="704"/>
                </a:moveTo>
                <a:lnTo>
                  <a:pt x="702" y="610"/>
                </a:lnTo>
                <a:lnTo>
                  <a:pt x="1438" y="402"/>
                </a:lnTo>
                <a:lnTo>
                  <a:pt x="2134" y="244"/>
                </a:lnTo>
                <a:lnTo>
                  <a:pt x="2880" y="115"/>
                </a:lnTo>
                <a:lnTo>
                  <a:pt x="3598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1517651" y="1293878"/>
            <a:ext cx="6073775" cy="442524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8588"/>
            <a:ext cx="7789863" cy="1143000"/>
          </a:xfrm>
        </p:spPr>
        <p:txBody>
          <a:bodyPr lIns="90488" tIns="44450" rIns="90488" bIns="44450"/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MD-Directed Services – 2000-2008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428626" y="6202077"/>
            <a:ext cx="138384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Source: MedPAC</a:t>
            </a:r>
          </a:p>
        </p:txBody>
      </p:sp>
      <p:sp>
        <p:nvSpPr>
          <p:cNvPr id="138245" name="Line 6"/>
          <p:cNvSpPr>
            <a:spLocks noChangeShapeType="1"/>
          </p:cNvSpPr>
          <p:nvPr/>
        </p:nvSpPr>
        <p:spPr bwMode="auto">
          <a:xfrm>
            <a:off x="1517650" y="5730350"/>
            <a:ext cx="1588" cy="606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6" name="Line 7"/>
          <p:cNvSpPr>
            <a:spLocks noChangeShapeType="1"/>
          </p:cNvSpPr>
          <p:nvPr/>
        </p:nvSpPr>
        <p:spPr bwMode="auto">
          <a:xfrm>
            <a:off x="2511425" y="5730350"/>
            <a:ext cx="1588" cy="606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7" name="Line 8"/>
          <p:cNvSpPr>
            <a:spLocks noChangeShapeType="1"/>
          </p:cNvSpPr>
          <p:nvPr/>
        </p:nvSpPr>
        <p:spPr bwMode="auto">
          <a:xfrm>
            <a:off x="3538539" y="5730350"/>
            <a:ext cx="1587" cy="606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8" name="Line 9"/>
          <p:cNvSpPr>
            <a:spLocks noChangeShapeType="1"/>
          </p:cNvSpPr>
          <p:nvPr/>
        </p:nvSpPr>
        <p:spPr bwMode="auto">
          <a:xfrm>
            <a:off x="4552950" y="5730350"/>
            <a:ext cx="1588" cy="606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9" name="Line 10"/>
          <p:cNvSpPr>
            <a:spLocks noChangeShapeType="1"/>
          </p:cNvSpPr>
          <p:nvPr/>
        </p:nvSpPr>
        <p:spPr bwMode="auto">
          <a:xfrm>
            <a:off x="5557839" y="5730350"/>
            <a:ext cx="1587" cy="606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0" name="Line 11"/>
          <p:cNvSpPr>
            <a:spLocks noChangeShapeType="1"/>
          </p:cNvSpPr>
          <p:nvPr/>
        </p:nvSpPr>
        <p:spPr bwMode="auto">
          <a:xfrm>
            <a:off x="6573839" y="5730350"/>
            <a:ext cx="1587" cy="606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1" name="Line 12"/>
          <p:cNvSpPr>
            <a:spLocks noChangeShapeType="1"/>
          </p:cNvSpPr>
          <p:nvPr/>
        </p:nvSpPr>
        <p:spPr bwMode="auto">
          <a:xfrm>
            <a:off x="7588250" y="5730350"/>
            <a:ext cx="1588" cy="606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2" name="Line 13"/>
          <p:cNvSpPr>
            <a:spLocks noChangeShapeType="1"/>
          </p:cNvSpPr>
          <p:nvPr/>
        </p:nvSpPr>
        <p:spPr bwMode="auto">
          <a:xfrm flipH="1">
            <a:off x="1465264" y="1296124"/>
            <a:ext cx="523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3" name="Line 14"/>
          <p:cNvSpPr>
            <a:spLocks noChangeShapeType="1"/>
          </p:cNvSpPr>
          <p:nvPr/>
        </p:nvSpPr>
        <p:spPr bwMode="auto">
          <a:xfrm flipH="1">
            <a:off x="1465264" y="1913860"/>
            <a:ext cx="52387" cy="224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4" name="Line 15"/>
          <p:cNvSpPr>
            <a:spLocks noChangeShapeType="1"/>
          </p:cNvSpPr>
          <p:nvPr/>
        </p:nvSpPr>
        <p:spPr bwMode="auto">
          <a:xfrm flipH="1">
            <a:off x="1465264" y="2558554"/>
            <a:ext cx="52387" cy="2246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5" name="Line 16"/>
          <p:cNvSpPr>
            <a:spLocks noChangeShapeType="1"/>
          </p:cNvSpPr>
          <p:nvPr/>
        </p:nvSpPr>
        <p:spPr bwMode="auto">
          <a:xfrm flipH="1">
            <a:off x="1465264" y="3189767"/>
            <a:ext cx="52387" cy="224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6" name="Line 17"/>
          <p:cNvSpPr>
            <a:spLocks noChangeShapeType="1"/>
          </p:cNvSpPr>
          <p:nvPr/>
        </p:nvSpPr>
        <p:spPr bwMode="auto">
          <a:xfrm flipH="1">
            <a:off x="1465264" y="3823228"/>
            <a:ext cx="523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7" name="Line 18"/>
          <p:cNvSpPr>
            <a:spLocks noChangeShapeType="1"/>
          </p:cNvSpPr>
          <p:nvPr/>
        </p:nvSpPr>
        <p:spPr bwMode="auto">
          <a:xfrm flipH="1">
            <a:off x="1465264" y="4454444"/>
            <a:ext cx="52387" cy="2246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8" name="Line 19"/>
          <p:cNvSpPr>
            <a:spLocks noChangeShapeType="1"/>
          </p:cNvSpPr>
          <p:nvPr/>
        </p:nvSpPr>
        <p:spPr bwMode="auto">
          <a:xfrm flipH="1">
            <a:off x="1465264" y="5085657"/>
            <a:ext cx="52387" cy="224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9" name="Line 20"/>
          <p:cNvSpPr>
            <a:spLocks noChangeShapeType="1"/>
          </p:cNvSpPr>
          <p:nvPr/>
        </p:nvSpPr>
        <p:spPr bwMode="auto">
          <a:xfrm flipH="1">
            <a:off x="1465264" y="5719118"/>
            <a:ext cx="523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0" name="Rectangle 21"/>
          <p:cNvSpPr>
            <a:spLocks noChangeArrowheads="1"/>
          </p:cNvSpPr>
          <p:nvPr/>
        </p:nvSpPr>
        <p:spPr bwMode="auto">
          <a:xfrm>
            <a:off x="1247776" y="1179316"/>
            <a:ext cx="1955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70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8261" name="Rectangle 22"/>
          <p:cNvSpPr>
            <a:spLocks noChangeArrowheads="1"/>
          </p:cNvSpPr>
          <p:nvPr/>
        </p:nvSpPr>
        <p:spPr bwMode="auto">
          <a:xfrm>
            <a:off x="1247776" y="1810531"/>
            <a:ext cx="1955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60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8262" name="Rectangle 23"/>
          <p:cNvSpPr>
            <a:spLocks noChangeArrowheads="1"/>
          </p:cNvSpPr>
          <p:nvPr/>
        </p:nvSpPr>
        <p:spPr bwMode="auto">
          <a:xfrm>
            <a:off x="1247776" y="2443991"/>
            <a:ext cx="1955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50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8263" name="Rectangle 24"/>
          <p:cNvSpPr>
            <a:spLocks noChangeArrowheads="1"/>
          </p:cNvSpPr>
          <p:nvPr/>
        </p:nvSpPr>
        <p:spPr bwMode="auto">
          <a:xfrm>
            <a:off x="1247776" y="3075207"/>
            <a:ext cx="1955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40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8264" name="Rectangle 25"/>
          <p:cNvSpPr>
            <a:spLocks noChangeArrowheads="1"/>
          </p:cNvSpPr>
          <p:nvPr/>
        </p:nvSpPr>
        <p:spPr bwMode="auto">
          <a:xfrm>
            <a:off x="1247776" y="3706420"/>
            <a:ext cx="1955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30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8265" name="Rectangle 26"/>
          <p:cNvSpPr>
            <a:spLocks noChangeArrowheads="1"/>
          </p:cNvSpPr>
          <p:nvPr/>
        </p:nvSpPr>
        <p:spPr bwMode="auto">
          <a:xfrm>
            <a:off x="1247776" y="4337635"/>
            <a:ext cx="1955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20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8266" name="Rectangle 27"/>
          <p:cNvSpPr>
            <a:spLocks noChangeArrowheads="1"/>
          </p:cNvSpPr>
          <p:nvPr/>
        </p:nvSpPr>
        <p:spPr bwMode="auto">
          <a:xfrm>
            <a:off x="1247776" y="4971096"/>
            <a:ext cx="1955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10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8267" name="Rectangle 28"/>
          <p:cNvSpPr>
            <a:spLocks noChangeArrowheads="1"/>
          </p:cNvSpPr>
          <p:nvPr/>
        </p:nvSpPr>
        <p:spPr bwMode="auto">
          <a:xfrm>
            <a:off x="1331914" y="5602310"/>
            <a:ext cx="977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0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8268" name="Rectangle 29"/>
          <p:cNvSpPr>
            <a:spLocks noChangeArrowheads="1"/>
          </p:cNvSpPr>
          <p:nvPr/>
        </p:nvSpPr>
        <p:spPr bwMode="auto">
          <a:xfrm>
            <a:off x="1760538" y="5829188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2003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8269" name="Rectangle 30"/>
          <p:cNvSpPr>
            <a:spLocks noChangeArrowheads="1"/>
          </p:cNvSpPr>
          <p:nvPr/>
        </p:nvSpPr>
        <p:spPr bwMode="auto">
          <a:xfrm>
            <a:off x="2779713" y="5829188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2004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8270" name="Rectangle 31"/>
          <p:cNvSpPr>
            <a:spLocks noChangeArrowheads="1"/>
          </p:cNvSpPr>
          <p:nvPr/>
        </p:nvSpPr>
        <p:spPr bwMode="auto">
          <a:xfrm>
            <a:off x="3787775" y="5829188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2005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8271" name="Rectangle 32"/>
          <p:cNvSpPr>
            <a:spLocks noChangeArrowheads="1"/>
          </p:cNvSpPr>
          <p:nvPr/>
        </p:nvSpPr>
        <p:spPr bwMode="auto">
          <a:xfrm>
            <a:off x="4810125" y="5829188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2006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8272" name="Rectangle 33"/>
          <p:cNvSpPr>
            <a:spLocks noChangeArrowheads="1"/>
          </p:cNvSpPr>
          <p:nvPr/>
        </p:nvSpPr>
        <p:spPr bwMode="auto">
          <a:xfrm>
            <a:off x="5829300" y="5829188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2007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8273" name="Rectangle 34"/>
          <p:cNvSpPr>
            <a:spLocks noChangeArrowheads="1"/>
          </p:cNvSpPr>
          <p:nvPr/>
        </p:nvSpPr>
        <p:spPr bwMode="auto">
          <a:xfrm>
            <a:off x="6840538" y="5829188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500" b="1">
                <a:ea typeface="ＭＳ Ｐゴシック" charset="-128"/>
              </a:rPr>
              <a:t>2008</a:t>
            </a:r>
            <a:endParaRPr lang="en-US" sz="1800">
              <a:ea typeface="ＭＳ Ｐゴシック" charset="-128"/>
            </a:endParaRPr>
          </a:p>
        </p:txBody>
      </p:sp>
      <p:sp>
        <p:nvSpPr>
          <p:cNvPr id="138274" name="Rectangle 40"/>
          <p:cNvSpPr>
            <a:spLocks noChangeArrowheads="1"/>
          </p:cNvSpPr>
          <p:nvPr/>
        </p:nvSpPr>
        <p:spPr bwMode="auto">
          <a:xfrm>
            <a:off x="2516189" y="1439889"/>
            <a:ext cx="58682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300" b="1" dirty="0">
                <a:solidFill>
                  <a:schemeClr val="bg1"/>
                </a:solidFill>
                <a:ea typeface="ＭＳ Ｐゴシック" charset="-128"/>
              </a:rPr>
              <a:t>Imaging</a:t>
            </a:r>
            <a:endParaRPr lang="en-US" sz="1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8275" name="Rectangle 41"/>
          <p:cNvSpPr>
            <a:spLocks noChangeArrowheads="1"/>
          </p:cNvSpPr>
          <p:nvPr/>
        </p:nvSpPr>
        <p:spPr bwMode="auto">
          <a:xfrm>
            <a:off x="2516189" y="1635317"/>
            <a:ext cx="33797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300" b="1" dirty="0">
                <a:solidFill>
                  <a:schemeClr val="bg1"/>
                </a:solidFill>
                <a:ea typeface="ＭＳ Ｐゴシック" charset="-128"/>
              </a:rPr>
              <a:t>Tests</a:t>
            </a:r>
            <a:endParaRPr lang="en-US" sz="1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8276" name="Rectangle 42"/>
          <p:cNvSpPr>
            <a:spLocks noChangeArrowheads="1"/>
          </p:cNvSpPr>
          <p:nvPr/>
        </p:nvSpPr>
        <p:spPr bwMode="auto">
          <a:xfrm>
            <a:off x="2516188" y="1828500"/>
            <a:ext cx="126316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300" b="1" dirty="0">
                <a:solidFill>
                  <a:schemeClr val="bg1"/>
                </a:solidFill>
                <a:ea typeface="ＭＳ Ｐゴシック" charset="-128"/>
              </a:rPr>
              <a:t>Other procedures</a:t>
            </a:r>
            <a:endParaRPr lang="en-US" sz="1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8277" name="Rectangle 43"/>
          <p:cNvSpPr>
            <a:spLocks noChangeArrowheads="1"/>
          </p:cNvSpPr>
          <p:nvPr/>
        </p:nvSpPr>
        <p:spPr bwMode="auto">
          <a:xfrm>
            <a:off x="2505075" y="2035161"/>
            <a:ext cx="151554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300" b="1" dirty="0">
                <a:solidFill>
                  <a:schemeClr val="bg1"/>
                </a:solidFill>
                <a:ea typeface="ＭＳ Ｐゴシック" charset="-128"/>
              </a:rPr>
              <a:t>All physician services</a:t>
            </a:r>
            <a:endParaRPr lang="en-US" sz="1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8278" name="Rectangle 44"/>
          <p:cNvSpPr>
            <a:spLocks noChangeArrowheads="1"/>
          </p:cNvSpPr>
          <p:nvPr/>
        </p:nvSpPr>
        <p:spPr bwMode="auto">
          <a:xfrm>
            <a:off x="2506663" y="2230592"/>
            <a:ext cx="121668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300" b="1" dirty="0">
                <a:solidFill>
                  <a:schemeClr val="bg1"/>
                </a:solidFill>
                <a:ea typeface="ＭＳ Ｐゴシック" charset="-128"/>
              </a:rPr>
              <a:t>Major procedure</a:t>
            </a:r>
            <a:endParaRPr lang="en-US" sz="1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8279" name="Rectangle 45"/>
          <p:cNvSpPr>
            <a:spLocks noChangeArrowheads="1"/>
          </p:cNvSpPr>
          <p:nvPr/>
        </p:nvSpPr>
        <p:spPr bwMode="auto">
          <a:xfrm>
            <a:off x="2503488" y="2423775"/>
            <a:ext cx="186179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300" b="1" dirty="0">
                <a:solidFill>
                  <a:schemeClr val="bg1"/>
                </a:solidFill>
                <a:ea typeface="ＭＳ Ｐゴシック" charset="-128"/>
              </a:rPr>
              <a:t>Evaluation &amp; management</a:t>
            </a:r>
            <a:endParaRPr lang="en-US" sz="1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8280" name="Rectangle 46"/>
          <p:cNvSpPr>
            <a:spLocks noChangeArrowheads="1"/>
          </p:cNvSpPr>
          <p:nvPr/>
        </p:nvSpPr>
        <p:spPr bwMode="auto">
          <a:xfrm>
            <a:off x="4151314" y="4620670"/>
            <a:ext cx="1587" cy="24709"/>
          </a:xfrm>
          <a:prstGeom prst="rect">
            <a:avLst/>
          </a:prstGeom>
          <a:solidFill>
            <a:srgbClr val="2421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8281" name="Line 47"/>
          <p:cNvSpPr>
            <a:spLocks noChangeShapeType="1"/>
          </p:cNvSpPr>
          <p:nvPr/>
        </p:nvSpPr>
        <p:spPr bwMode="auto">
          <a:xfrm>
            <a:off x="1857376" y="1556697"/>
            <a:ext cx="5746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2" name="Line 48"/>
          <p:cNvSpPr>
            <a:spLocks noChangeShapeType="1"/>
          </p:cNvSpPr>
          <p:nvPr/>
        </p:nvSpPr>
        <p:spPr bwMode="auto">
          <a:xfrm>
            <a:off x="1857376" y="1740895"/>
            <a:ext cx="57467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3" name="Line 49"/>
          <p:cNvSpPr>
            <a:spLocks noChangeShapeType="1"/>
          </p:cNvSpPr>
          <p:nvPr/>
        </p:nvSpPr>
        <p:spPr bwMode="auto">
          <a:xfrm>
            <a:off x="1857376" y="1927338"/>
            <a:ext cx="57467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4" name="Line 50"/>
          <p:cNvSpPr>
            <a:spLocks noChangeShapeType="1"/>
          </p:cNvSpPr>
          <p:nvPr/>
        </p:nvSpPr>
        <p:spPr bwMode="auto">
          <a:xfrm>
            <a:off x="1857376" y="2133999"/>
            <a:ext cx="5746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5" name="Line 51"/>
          <p:cNvSpPr>
            <a:spLocks noChangeShapeType="1"/>
          </p:cNvSpPr>
          <p:nvPr/>
        </p:nvSpPr>
        <p:spPr bwMode="auto">
          <a:xfrm>
            <a:off x="1857376" y="2329429"/>
            <a:ext cx="5746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6" name="Line 52"/>
          <p:cNvSpPr>
            <a:spLocks noChangeShapeType="1"/>
          </p:cNvSpPr>
          <p:nvPr/>
        </p:nvSpPr>
        <p:spPr bwMode="auto">
          <a:xfrm>
            <a:off x="1857376" y="2524858"/>
            <a:ext cx="5746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310" name="Rectangle 54"/>
          <p:cNvSpPr>
            <a:spLocks noChangeArrowheads="1"/>
          </p:cNvSpPr>
          <p:nvPr/>
        </p:nvSpPr>
        <p:spPr bwMode="auto">
          <a:xfrm rot="16200000">
            <a:off x="-496535" y="3328731"/>
            <a:ext cx="275043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i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Cumulative Percent Change</a:t>
            </a:r>
          </a:p>
        </p:txBody>
      </p:sp>
      <p:sp>
        <p:nvSpPr>
          <p:cNvPr id="138288" name="Freeform 55"/>
          <p:cNvSpPr>
            <a:spLocks/>
          </p:cNvSpPr>
          <p:nvPr/>
        </p:nvSpPr>
        <p:spPr bwMode="auto">
          <a:xfrm>
            <a:off x="2009775" y="3367228"/>
            <a:ext cx="5075238" cy="2347398"/>
          </a:xfrm>
          <a:custGeom>
            <a:avLst/>
            <a:gdLst>
              <a:gd name="T0" fmla="*/ 0 w 3597"/>
              <a:gd name="T1" fmla="*/ 2147483647 h 1479"/>
              <a:gd name="T2" fmla="*/ 1455289575 w 3597"/>
              <a:gd name="T3" fmla="*/ 2147483647 h 1479"/>
              <a:gd name="T4" fmla="*/ 2147483647 w 3597"/>
              <a:gd name="T5" fmla="*/ 1723786508 h 1479"/>
              <a:gd name="T6" fmla="*/ 2147483647 w 3597"/>
              <a:gd name="T7" fmla="*/ 1025702582 h 1479"/>
              <a:gd name="T8" fmla="*/ 2147483647 w 3597"/>
              <a:gd name="T9" fmla="*/ 410784588 h 1479"/>
              <a:gd name="T10" fmla="*/ 2147483647 w 3597"/>
              <a:gd name="T11" fmla="*/ 0 h 1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97"/>
              <a:gd name="T19" fmla="*/ 0 h 1479"/>
              <a:gd name="T20" fmla="*/ 3597 w 3597"/>
              <a:gd name="T21" fmla="*/ 1479 h 14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97" h="1479">
                <a:moveTo>
                  <a:pt x="0" y="1479"/>
                </a:moveTo>
                <a:lnTo>
                  <a:pt x="731" y="1030"/>
                </a:lnTo>
                <a:lnTo>
                  <a:pt x="1429" y="684"/>
                </a:lnTo>
                <a:lnTo>
                  <a:pt x="2134" y="407"/>
                </a:lnTo>
                <a:lnTo>
                  <a:pt x="2879" y="163"/>
                </a:lnTo>
                <a:lnTo>
                  <a:pt x="3597" y="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8289" name="Freeform 56"/>
          <p:cNvSpPr>
            <a:spLocks/>
          </p:cNvSpPr>
          <p:nvPr/>
        </p:nvSpPr>
        <p:spPr bwMode="auto">
          <a:xfrm>
            <a:off x="2017713" y="4324157"/>
            <a:ext cx="5067300" cy="1388223"/>
          </a:xfrm>
          <a:custGeom>
            <a:avLst/>
            <a:gdLst>
              <a:gd name="T0" fmla="*/ 0 w 3591"/>
              <a:gd name="T1" fmla="*/ 2147483647 h 874"/>
              <a:gd name="T2" fmla="*/ 1429706733 w 3591"/>
              <a:gd name="T3" fmla="*/ 1794351250 h 874"/>
              <a:gd name="T4" fmla="*/ 2147483647 w 3591"/>
              <a:gd name="T5" fmla="*/ 1365924688 h 874"/>
              <a:gd name="T6" fmla="*/ 2147483647 w 3591"/>
              <a:gd name="T7" fmla="*/ 836691875 h 874"/>
              <a:gd name="T8" fmla="*/ 2147483647 w 3591"/>
              <a:gd name="T9" fmla="*/ 564515000 h 874"/>
              <a:gd name="T10" fmla="*/ 2147483647 w 3591"/>
              <a:gd name="T11" fmla="*/ 0 h 8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91"/>
              <a:gd name="T19" fmla="*/ 0 h 874"/>
              <a:gd name="T20" fmla="*/ 3591 w 3591"/>
              <a:gd name="T21" fmla="*/ 874 h 8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91" h="874">
                <a:moveTo>
                  <a:pt x="0" y="874"/>
                </a:moveTo>
                <a:lnTo>
                  <a:pt x="718" y="712"/>
                </a:lnTo>
                <a:lnTo>
                  <a:pt x="1443" y="542"/>
                </a:lnTo>
                <a:lnTo>
                  <a:pt x="2162" y="332"/>
                </a:lnTo>
                <a:lnTo>
                  <a:pt x="2873" y="224"/>
                </a:lnTo>
                <a:lnTo>
                  <a:pt x="3591" y="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8290" name="Freeform 59"/>
          <p:cNvSpPr>
            <a:spLocks/>
          </p:cNvSpPr>
          <p:nvPr/>
        </p:nvSpPr>
        <p:spPr bwMode="auto">
          <a:xfrm>
            <a:off x="2008189" y="3764824"/>
            <a:ext cx="5068887" cy="1947556"/>
          </a:xfrm>
          <a:custGeom>
            <a:avLst/>
            <a:gdLst>
              <a:gd name="T0" fmla="*/ 0 w 3592"/>
              <a:gd name="T1" fmla="*/ 2147483647 h 1226"/>
              <a:gd name="T2" fmla="*/ 1443745175 w 3592"/>
              <a:gd name="T3" fmla="*/ 2147483647 h 1226"/>
              <a:gd name="T4" fmla="*/ 2147483647 w 3592"/>
              <a:gd name="T5" fmla="*/ 1587698438 h 1226"/>
              <a:gd name="T6" fmla="*/ 2147483647 w 3592"/>
              <a:gd name="T7" fmla="*/ 733366263 h 1226"/>
              <a:gd name="T8" fmla="*/ 2147483647 w 3592"/>
              <a:gd name="T9" fmla="*/ 529232813 h 1226"/>
              <a:gd name="T10" fmla="*/ 2147483647 w 3592"/>
              <a:gd name="T11" fmla="*/ 0 h 12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92"/>
              <a:gd name="T19" fmla="*/ 0 h 1226"/>
              <a:gd name="T20" fmla="*/ 3592 w 3592"/>
              <a:gd name="T21" fmla="*/ 1226 h 12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92" h="1226">
                <a:moveTo>
                  <a:pt x="0" y="1226"/>
                </a:moveTo>
                <a:lnTo>
                  <a:pt x="725" y="901"/>
                </a:lnTo>
                <a:lnTo>
                  <a:pt x="1430" y="630"/>
                </a:lnTo>
                <a:lnTo>
                  <a:pt x="2162" y="291"/>
                </a:lnTo>
                <a:lnTo>
                  <a:pt x="2880" y="210"/>
                </a:lnTo>
                <a:lnTo>
                  <a:pt x="3592" y="0"/>
                </a:ln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8291" name="Freeform 60"/>
          <p:cNvSpPr>
            <a:spLocks/>
          </p:cNvSpPr>
          <p:nvPr/>
        </p:nvSpPr>
        <p:spPr bwMode="auto">
          <a:xfrm>
            <a:off x="2008189" y="3688449"/>
            <a:ext cx="5068887" cy="2023930"/>
          </a:xfrm>
          <a:custGeom>
            <a:avLst/>
            <a:gdLst>
              <a:gd name="T0" fmla="*/ 0 w 3592"/>
              <a:gd name="T1" fmla="*/ 2147483647 h 1274"/>
              <a:gd name="T2" fmla="*/ 1417857444 w 3592"/>
              <a:gd name="T3" fmla="*/ 2147483647 h 1274"/>
              <a:gd name="T4" fmla="*/ 2147483647 w 3592"/>
              <a:gd name="T5" fmla="*/ 1401206875 h 1274"/>
              <a:gd name="T6" fmla="*/ 2147483647 w 3592"/>
              <a:gd name="T7" fmla="*/ 1076107513 h 1274"/>
              <a:gd name="T8" fmla="*/ 2147483647 w 3592"/>
              <a:gd name="T9" fmla="*/ 496471575 h 1274"/>
              <a:gd name="T10" fmla="*/ 2147483647 w 3592"/>
              <a:gd name="T11" fmla="*/ 0 h 1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92"/>
              <a:gd name="T19" fmla="*/ 0 h 1274"/>
              <a:gd name="T20" fmla="*/ 3592 w 3592"/>
              <a:gd name="T21" fmla="*/ 1274 h 1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92" h="1274">
                <a:moveTo>
                  <a:pt x="0" y="1274"/>
                </a:moveTo>
                <a:lnTo>
                  <a:pt x="712" y="956"/>
                </a:lnTo>
                <a:lnTo>
                  <a:pt x="1443" y="556"/>
                </a:lnTo>
                <a:lnTo>
                  <a:pt x="2155" y="427"/>
                </a:lnTo>
                <a:lnTo>
                  <a:pt x="2887" y="197"/>
                </a:lnTo>
                <a:lnTo>
                  <a:pt x="3592" y="0"/>
                </a:ln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8292" name="Freeform 61"/>
          <p:cNvSpPr>
            <a:spLocks/>
          </p:cNvSpPr>
          <p:nvPr/>
        </p:nvSpPr>
        <p:spPr bwMode="auto">
          <a:xfrm>
            <a:off x="2008188" y="4885735"/>
            <a:ext cx="5086350" cy="826644"/>
          </a:xfrm>
          <a:custGeom>
            <a:avLst/>
            <a:gdLst>
              <a:gd name="T0" fmla="*/ 0 w 3605"/>
              <a:gd name="T1" fmla="*/ 1312999819 h 521"/>
              <a:gd name="T2" fmla="*/ 1429309499 w 3605"/>
              <a:gd name="T3" fmla="*/ 1005540942 h 521"/>
              <a:gd name="T4" fmla="*/ 2147483647 w 3605"/>
              <a:gd name="T5" fmla="*/ 715723942 h 521"/>
              <a:gd name="T6" fmla="*/ 2147483647 w 3605"/>
              <a:gd name="T7" fmla="*/ 408265066 h 521"/>
              <a:gd name="T8" fmla="*/ 2147483647 w 3605"/>
              <a:gd name="T9" fmla="*/ 272176710 h 521"/>
              <a:gd name="T10" fmla="*/ 2147483647 w 3605"/>
              <a:gd name="T11" fmla="*/ 0 h 5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05"/>
              <a:gd name="T19" fmla="*/ 0 h 521"/>
              <a:gd name="T20" fmla="*/ 3605 w 3605"/>
              <a:gd name="T21" fmla="*/ 521 h 5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05" h="521">
                <a:moveTo>
                  <a:pt x="0" y="521"/>
                </a:moveTo>
                <a:lnTo>
                  <a:pt x="718" y="399"/>
                </a:lnTo>
                <a:lnTo>
                  <a:pt x="1437" y="284"/>
                </a:lnTo>
                <a:lnTo>
                  <a:pt x="2169" y="162"/>
                </a:lnTo>
                <a:lnTo>
                  <a:pt x="2880" y="108"/>
                </a:lnTo>
                <a:lnTo>
                  <a:pt x="3605" y="0"/>
                </a:lnTo>
              </a:path>
            </a:pathLst>
          </a:custGeom>
          <a:noFill/>
          <a:ln w="38100">
            <a:solidFill>
              <a:srgbClr val="FE9B03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  <p:sp>
        <p:nvSpPr>
          <p:cNvPr id="138293" name="Freeform 62"/>
          <p:cNvSpPr>
            <a:spLocks/>
          </p:cNvSpPr>
          <p:nvPr/>
        </p:nvSpPr>
        <p:spPr bwMode="auto">
          <a:xfrm>
            <a:off x="2009776" y="4798129"/>
            <a:ext cx="5084763" cy="914251"/>
          </a:xfrm>
          <a:custGeom>
            <a:avLst/>
            <a:gdLst>
              <a:gd name="T0" fmla="*/ 0 w 3604"/>
              <a:gd name="T1" fmla="*/ 1454131744 h 577"/>
              <a:gd name="T2" fmla="*/ 1429210624 w 3604"/>
              <a:gd name="T3" fmla="*/ 1146672513 h 577"/>
              <a:gd name="T4" fmla="*/ 2147483647 w 3604"/>
              <a:gd name="T5" fmla="*/ 856853593 h 577"/>
              <a:gd name="T6" fmla="*/ 2147483647 w 3604"/>
              <a:gd name="T7" fmla="*/ 549394362 h 577"/>
              <a:gd name="T8" fmla="*/ 2147483647 w 3604"/>
              <a:gd name="T9" fmla="*/ 413305851 h 577"/>
              <a:gd name="T10" fmla="*/ 2147483647 w 3604"/>
              <a:gd name="T11" fmla="*/ 0 h 5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04"/>
              <a:gd name="T19" fmla="*/ 0 h 577"/>
              <a:gd name="T20" fmla="*/ 3604 w 3604"/>
              <a:gd name="T21" fmla="*/ 577 h 5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04" h="577">
                <a:moveTo>
                  <a:pt x="0" y="577"/>
                </a:moveTo>
                <a:lnTo>
                  <a:pt x="718" y="455"/>
                </a:lnTo>
                <a:lnTo>
                  <a:pt x="1437" y="340"/>
                </a:lnTo>
                <a:lnTo>
                  <a:pt x="2169" y="218"/>
                </a:lnTo>
                <a:lnTo>
                  <a:pt x="2880" y="164"/>
                </a:lnTo>
                <a:lnTo>
                  <a:pt x="3604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969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perfect metaphor…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orcerers-apprent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60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It Worked Once, So…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20624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2010 Patient Protection &amp; Affordable Care Act</a:t>
            </a:r>
          </a:p>
          <a:p>
            <a:pPr lvl="1"/>
            <a:r>
              <a:rPr lang="en-US" dirty="0" smtClean="0"/>
              <a:t>Further and more severe technical fee reductions</a:t>
            </a:r>
          </a:p>
          <a:p>
            <a:pPr lvl="1"/>
            <a:r>
              <a:rPr lang="en-US" dirty="0" smtClean="0"/>
              <a:t>Targeted in-office imaging and non-hospital testing facilities</a:t>
            </a:r>
          </a:p>
          <a:p>
            <a:r>
              <a:rPr lang="en-US" dirty="0" smtClean="0"/>
              <a:t>Concern that there is still another “bone” to be found in the same whole…perhaps a whole carcass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405765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 The sun don’t shine on the same dog’s tail all the time.</a:t>
            </a:r>
          </a:p>
          <a:p>
            <a:pPr>
              <a:buNone/>
            </a:pPr>
            <a:r>
              <a:rPr lang="en-US" dirty="0" smtClean="0"/>
              <a:t>                            </a:t>
            </a:r>
            <a:r>
              <a:rPr lang="en-US" sz="2000" dirty="0" smtClean="0"/>
              <a:t>- Sam Snead</a:t>
            </a:r>
            <a:endParaRPr lang="en-US" dirty="0"/>
          </a:p>
        </p:txBody>
      </p:sp>
      <p:pic>
        <p:nvPicPr>
          <p:cNvPr id="1026" name="Picture 2" descr="http://www.diamondsintheruff.com/DI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278511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Industry’s Perfect Storm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599376"/>
            <a:ext cx="9144000" cy="51062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Legislation and regulation to reduce payments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2005 Deficit Reduction Act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2010 Patient Protection and Affordable Care Act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Worldwide recession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Lost jobs and health insurance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Employers shift of financial responsibility to patients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RBMs and pre-authorization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Concerns </a:t>
            </a:r>
            <a:r>
              <a:rPr lang="en-US" sz="2400" dirty="0"/>
              <a:t>over diagnostic radiation </a:t>
            </a: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                     ALL LEADING TO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Reduced imaging utilization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Fewer new imaging providers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Less reinvestment by current providers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       DIMINISHED SALES OF DEVICES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                                  and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GREATER CAUTION IN PURSUING INNOVATION</a:t>
            </a:r>
          </a:p>
          <a:p>
            <a:pPr algn="ctr">
              <a:lnSpc>
                <a:spcPct val="90000"/>
              </a:lnSpc>
              <a:buNone/>
            </a:pPr>
            <a:endParaRPr lang="en-US" sz="2400" dirty="0"/>
          </a:p>
        </p:txBody>
      </p:sp>
      <p:pic>
        <p:nvPicPr>
          <p:cNvPr id="50181" name="Picture 5" descr="PerfectStorm"/>
          <p:cNvPicPr>
            <a:picLocks noChangeAspect="1" noChangeArrowheads="1"/>
          </p:cNvPicPr>
          <p:nvPr/>
        </p:nvPicPr>
        <p:blipFill>
          <a:blip r:embed="rId3" cstate="print"/>
          <a:srcRect t="12213"/>
          <a:stretch>
            <a:fillRect/>
          </a:stretch>
        </p:blipFill>
        <p:spPr bwMode="auto">
          <a:xfrm>
            <a:off x="5867400" y="1981200"/>
            <a:ext cx="2971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Innovation in the U.S.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4102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Declining capital markets</a:t>
            </a:r>
          </a:p>
          <a:p>
            <a:pPr lvl="1"/>
            <a:r>
              <a:rPr lang="en-US" dirty="0" smtClean="0"/>
              <a:t>Reduced venture capitalist spending due to recent losses</a:t>
            </a:r>
          </a:p>
          <a:p>
            <a:pPr lvl="2"/>
            <a:r>
              <a:rPr lang="en-US" dirty="0" smtClean="0"/>
              <a:t>Especially affects “more adventurous firms”</a:t>
            </a:r>
          </a:p>
          <a:p>
            <a:pPr lvl="2"/>
            <a:r>
              <a:rPr lang="en-US" dirty="0" smtClean="0"/>
              <a:t>Major implications for job growth</a:t>
            </a:r>
          </a:p>
          <a:p>
            <a:r>
              <a:rPr lang="en-US" dirty="0" smtClean="0"/>
              <a:t>Tightened immigration policies</a:t>
            </a:r>
          </a:p>
          <a:p>
            <a:pPr lvl="1"/>
            <a:r>
              <a:rPr lang="en-US" dirty="0" smtClean="0"/>
              <a:t>1995-2005: 40% of new companies started by immigrants or their children</a:t>
            </a:r>
          </a:p>
          <a:p>
            <a:pPr lvl="1"/>
            <a:r>
              <a:rPr lang="en-US" dirty="0" smtClean="0"/>
              <a:t>Immigrants with 2X the patent rate of people born in the U.S</a:t>
            </a:r>
          </a:p>
          <a:p>
            <a:r>
              <a:rPr lang="en-US" dirty="0" smtClean="0"/>
              <a:t>Heavy-handed university patent policies</a:t>
            </a:r>
          </a:p>
          <a:p>
            <a:pPr lvl="1"/>
            <a:r>
              <a:rPr lang="en-US" dirty="0" smtClean="0"/>
              <a:t>Diminished commercialization of grant-funded discoveries	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5105400" y="1600200"/>
            <a:ext cx="4038600" cy="5029200"/>
          </a:xfrm>
        </p:spPr>
        <p:txBody>
          <a:bodyPr>
            <a:normAutofit lnSpcReduction="10000"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>
              <a:buNone/>
            </a:pPr>
            <a:r>
              <a:rPr lang="en-US" sz="1800" dirty="0" smtClean="0"/>
              <a:t>       </a:t>
            </a:r>
          </a:p>
          <a:p>
            <a:pPr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- </a:t>
            </a:r>
            <a:r>
              <a:rPr lang="en-US" sz="1400" dirty="0" smtClean="0">
                <a:solidFill>
                  <a:srgbClr val="FF0000"/>
                </a:solidFill>
              </a:rPr>
              <a:t>Schumpeter – Fixing the Capitalist 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                          Machine, </a:t>
            </a:r>
            <a:r>
              <a:rPr lang="en-US" sz="1400" i="1" dirty="0" smtClean="0">
                <a:solidFill>
                  <a:srgbClr val="FF0000"/>
                </a:solidFill>
              </a:rPr>
              <a:t>The Economist</a:t>
            </a:r>
            <a:r>
              <a:rPr lang="en-US" sz="1400" dirty="0" smtClean="0">
                <a:solidFill>
                  <a:srgbClr val="FF0000"/>
                </a:solidFill>
              </a:rPr>
              <a:t>, Sept. 29, 2012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05000"/>
            <a:ext cx="339687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Era of Caution in Imaging Innovation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91440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Static grant funding for idea generation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Fear </a:t>
            </a:r>
            <a:r>
              <a:rPr lang="en-US" sz="3200" dirty="0"/>
              <a:t>over </a:t>
            </a:r>
            <a:r>
              <a:rPr lang="en-US" sz="3200" dirty="0" smtClean="0"/>
              <a:t>new </a:t>
            </a:r>
            <a:r>
              <a:rPr lang="en-US" sz="3200" dirty="0"/>
              <a:t>reimbursement </a:t>
            </a:r>
            <a:r>
              <a:rPr lang="en-US" sz="3200" dirty="0" smtClean="0"/>
              <a:t>attacks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Uncertainty over world financial markets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Uncertainty about how medical services might be paid for in the future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The strategic question is: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Be a real innovator with mission to improve patients’ health                  </a:t>
            </a:r>
          </a:p>
          <a:p>
            <a:pPr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                                  versus 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         A “me too” company with diminished expectations</a:t>
            </a:r>
            <a:endParaRPr lang="en-US" sz="3000" dirty="0" smtClean="0"/>
          </a:p>
          <a:p>
            <a:pPr lvl="1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pic>
        <p:nvPicPr>
          <p:cNvPr id="38914" name="Picture 2" descr="http://us.123rf.com/400wm/400/400/6kor3dos/6kor3dos1207/6kor3dos120700011/14519487-3d-person-with-red-question-mar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5791200"/>
            <a:ext cx="685800" cy="766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Barriers to Successful Innovation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466344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Research and development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fish ladders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FDA approval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CMS and private coverage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Demonstration to patients, providers, and society of: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Benefit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Value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Affordability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Picture 5" descr="feather-river-hatchery-oroville-ca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2897188" cy="4267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Costs of Innovation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Innovation development and assessment translates to time and money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Direct costs of development and testing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Opportunity costs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3-7 years typical for important new devices</a:t>
            </a:r>
          </a:p>
          <a:p>
            <a:pPr lvl="3">
              <a:lnSpc>
                <a:spcPct val="90000"/>
              </a:lnSpc>
            </a:pPr>
            <a:r>
              <a:rPr lang="en-US" sz="2800" dirty="0" smtClean="0"/>
              <a:t>&gt;$100M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&gt;10 years for new drug, contrast agent, radiopharmaceutical</a:t>
            </a:r>
          </a:p>
          <a:p>
            <a:pPr lvl="3">
              <a:lnSpc>
                <a:spcPct val="90000"/>
              </a:lnSpc>
            </a:pPr>
            <a:r>
              <a:rPr lang="en-US" sz="2800" dirty="0" smtClean="0"/>
              <a:t>&gt;1B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“Dry holes”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Fish Ladders - FDA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Considerations of “</a:t>
            </a:r>
            <a:r>
              <a:rPr lang="en-US" b="1" dirty="0" smtClean="0">
                <a:solidFill>
                  <a:srgbClr val="FF0000"/>
                </a:solidFill>
              </a:rPr>
              <a:t>safety and efficacy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Underfunded </a:t>
            </a:r>
            <a:r>
              <a:rPr lang="en-US" dirty="0"/>
              <a:t>- FDA actions taking longer than regulatory rules allow</a:t>
            </a:r>
          </a:p>
          <a:p>
            <a:r>
              <a:rPr lang="en-US" dirty="0"/>
              <a:t>Insufficient guidance on what is required for </a:t>
            </a:r>
            <a:r>
              <a:rPr lang="en-US" dirty="0" smtClean="0"/>
              <a:t>new </a:t>
            </a:r>
            <a:r>
              <a:rPr lang="en-US" dirty="0"/>
              <a:t>types of </a:t>
            </a:r>
            <a:r>
              <a:rPr lang="en-US" dirty="0" smtClean="0"/>
              <a:t>technology</a:t>
            </a:r>
          </a:p>
          <a:p>
            <a:r>
              <a:rPr lang="en-US" dirty="0" smtClean="0"/>
              <a:t>Political disarray</a:t>
            </a:r>
          </a:p>
          <a:p>
            <a:pPr lvl="1"/>
            <a:r>
              <a:rPr lang="en-US" dirty="0" smtClean="0"/>
              <a:t>Whistle blowers</a:t>
            </a:r>
          </a:p>
          <a:p>
            <a:pPr lvl="1"/>
            <a:r>
              <a:rPr lang="en-US" dirty="0" smtClean="0"/>
              <a:t>Fear of approving advanced technologies with possible hidden risks</a:t>
            </a:r>
          </a:p>
        </p:txBody>
      </p:sp>
      <p:pic>
        <p:nvPicPr>
          <p:cNvPr id="60421" name="Picture 5" descr="argu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95800"/>
            <a:ext cx="35814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Fish Ladders - FDA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510k PMA Compari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1752600"/>
            <a:ext cx="78851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667000" y="6553200"/>
            <a:ext cx="6477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/>
              <a:t>Source: Clinical Device Group, Inc.</a:t>
            </a: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304800" y="6477000"/>
            <a:ext cx="360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Jae Choi; Janus Head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73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Medical Devices: Minor Innovations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1219200" y="1371600"/>
            <a:ext cx="678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Number of 510k clearances vs. time</a:t>
            </a:r>
          </a:p>
          <a:p>
            <a:pPr algn="ctr"/>
            <a:r>
              <a:rPr lang="en-US" b="1" dirty="0"/>
              <a:t>From 1996 to 2011</a:t>
            </a: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2667000" y="6553200"/>
            <a:ext cx="6477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/>
              <a:t>Choi et al; Source: Data from FDA</a:t>
            </a: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04800" y="6477000"/>
            <a:ext cx="360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Jae Choi; Janus Head Consulting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27238"/>
            <a:ext cx="71628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2667000" y="6553200"/>
            <a:ext cx="6477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/>
              <a:t>Choi et al; Source: Data from FDA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Minor Innovations: Specific Types of Devices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381000" y="14478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Number of 510k clearances vs. time for </a:t>
            </a:r>
            <a:r>
              <a:rPr lang="en-US" b="1" dirty="0" smtClean="0"/>
              <a:t>Cardiovascular,  CNS, </a:t>
            </a:r>
            <a:r>
              <a:rPr lang="en-US" b="1" dirty="0"/>
              <a:t>and </a:t>
            </a:r>
            <a:r>
              <a:rPr lang="en-US" b="1" dirty="0" smtClean="0"/>
              <a:t>Radiology</a:t>
            </a:r>
            <a:endParaRPr lang="en-US" b="1" dirty="0"/>
          </a:p>
          <a:p>
            <a:pPr algn="ctr"/>
            <a:r>
              <a:rPr lang="en-US" b="1" dirty="0"/>
              <a:t>From 1996 to 2011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304800" y="6477000"/>
            <a:ext cx="360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Jae Choi; Janus Head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Sorcerer’s Apprentice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4572000"/>
          </a:xfrm>
        </p:spPr>
        <p:txBody>
          <a:bodyPr/>
          <a:lstStyle/>
          <a:p>
            <a:r>
              <a:rPr lang="en-US" dirty="0" smtClean="0"/>
              <a:t>Changing health care and imaging innovation</a:t>
            </a:r>
          </a:p>
          <a:p>
            <a:r>
              <a:rPr lang="en-US" dirty="0" smtClean="0"/>
              <a:t>An antagonistic milieu</a:t>
            </a:r>
          </a:p>
          <a:p>
            <a:r>
              <a:rPr lang="en-US" dirty="0" smtClean="0"/>
              <a:t>Barriers to innovation</a:t>
            </a:r>
          </a:p>
          <a:p>
            <a:r>
              <a:rPr lang="en-US" dirty="0" smtClean="0"/>
              <a:t>The demands of an industry focused on cost</a:t>
            </a:r>
          </a:p>
          <a:p>
            <a:r>
              <a:rPr lang="en-US" dirty="0" smtClean="0"/>
              <a:t>Changes in the payment environment and their impact on innovation</a:t>
            </a:r>
          </a:p>
          <a:p>
            <a:r>
              <a:rPr lang="en-US" dirty="0" smtClean="0"/>
              <a:t>The needs of imaging providers</a:t>
            </a:r>
            <a:endParaRPr lang="en-US" dirty="0"/>
          </a:p>
        </p:txBody>
      </p:sp>
      <p:pic>
        <p:nvPicPr>
          <p:cNvPr id="4" name="Picture 5" descr="fantasia-sorcerer19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83403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25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53673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 txBox="1">
            <a:spLocks/>
          </p:cNvSpPr>
          <p:nvPr/>
        </p:nvSpPr>
        <p:spPr bwMode="auto">
          <a:xfrm>
            <a:off x="4495800" y="152401"/>
            <a:ext cx="464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Medical Devices: </a:t>
            </a:r>
            <a:r>
              <a:rPr lang="en-US" sz="4400" b="1" dirty="0" smtClean="0">
                <a:solidFill>
                  <a:srgbClr val="FF0000"/>
                </a:solidFill>
              </a:rPr>
              <a:t>Major Innovations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4724401" y="3190875"/>
            <a:ext cx="426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Number of PMA approvals vs. time for </a:t>
            </a:r>
            <a:r>
              <a:rPr lang="en-US" b="1" dirty="0" smtClean="0"/>
              <a:t>Cardiovascular,  CNS, </a:t>
            </a:r>
            <a:r>
              <a:rPr lang="en-US" b="1" dirty="0"/>
              <a:t>and </a:t>
            </a:r>
            <a:r>
              <a:rPr lang="en-US" b="1" dirty="0" smtClean="0"/>
              <a:t>Radiology</a:t>
            </a:r>
            <a:endParaRPr lang="en-US" b="1" dirty="0"/>
          </a:p>
          <a:p>
            <a:pPr algn="ctr"/>
            <a:r>
              <a:rPr lang="en-US" b="1" dirty="0"/>
              <a:t>From 1980 to 2011</a:t>
            </a:r>
          </a:p>
        </p:txBody>
      </p:sp>
      <p:sp>
        <p:nvSpPr>
          <p:cNvPr id="29701" name="TextBox 10"/>
          <p:cNvSpPr txBox="1">
            <a:spLocks noChangeArrowheads="1"/>
          </p:cNvSpPr>
          <p:nvPr/>
        </p:nvSpPr>
        <p:spPr bwMode="auto">
          <a:xfrm>
            <a:off x="5029200" y="6400800"/>
            <a:ext cx="411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err="1"/>
              <a:t>Choi</a:t>
            </a:r>
            <a:r>
              <a:rPr lang="en-US" sz="1400" b="1" dirty="0"/>
              <a:t> et al; Source: Data from FDA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5610225" y="6096000"/>
            <a:ext cx="3609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Jae Choi; Janus Head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Fish Ladders - CMS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4800600" cy="4525963"/>
          </a:xfrm>
        </p:spPr>
        <p:txBody>
          <a:bodyPr>
            <a:normAutofit fontScale="85000"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Medicare coverage essential to success</a:t>
            </a:r>
          </a:p>
          <a:p>
            <a:pPr lvl="1"/>
            <a:r>
              <a:rPr lang="en-US" dirty="0" smtClean="0"/>
              <a:t>Private payers follow Medicare</a:t>
            </a:r>
          </a:p>
          <a:p>
            <a:r>
              <a:rPr lang="en-US" sz="2800" dirty="0" smtClean="0"/>
              <a:t>Coverage for “</a:t>
            </a:r>
            <a:r>
              <a:rPr lang="en-US" sz="2800" b="1" dirty="0" smtClean="0">
                <a:solidFill>
                  <a:srgbClr val="FF0000"/>
                </a:solidFill>
              </a:rPr>
              <a:t>medical </a:t>
            </a:r>
            <a:r>
              <a:rPr lang="en-US" sz="2800" b="1" dirty="0">
                <a:solidFill>
                  <a:srgbClr val="FF0000"/>
                </a:solidFill>
              </a:rPr>
              <a:t>necessity</a:t>
            </a:r>
            <a:r>
              <a:rPr lang="en-US" sz="2800" dirty="0"/>
              <a:t>”</a:t>
            </a:r>
          </a:p>
          <a:p>
            <a:pPr lvl="1"/>
            <a:r>
              <a:rPr lang="en-US" sz="2400" dirty="0"/>
              <a:t>Innovation provides a benefit to patients</a:t>
            </a:r>
          </a:p>
          <a:p>
            <a:pPr lvl="1"/>
            <a:r>
              <a:rPr lang="en-US" sz="2400" dirty="0"/>
              <a:t>Evidence that the innovation is finding a niche in </a:t>
            </a:r>
            <a:r>
              <a:rPr lang="en-US" sz="2400" dirty="0" smtClean="0"/>
              <a:t>practice</a:t>
            </a:r>
          </a:p>
          <a:p>
            <a:r>
              <a:rPr lang="en-US" sz="2600" dirty="0" smtClean="0"/>
              <a:t>Local vs. national coverage decisions</a:t>
            </a:r>
          </a:p>
          <a:p>
            <a:r>
              <a:rPr lang="en-US" dirty="0" smtClean="0"/>
              <a:t>Coverage with evidence development</a:t>
            </a:r>
          </a:p>
          <a:p>
            <a:pPr lvl="1"/>
            <a:r>
              <a:rPr lang="en-US" sz="2400" dirty="0" smtClean="0"/>
              <a:t>Limited coverage for sites collecting data  in deemed trials/registries</a:t>
            </a:r>
          </a:p>
          <a:p>
            <a:endParaRPr lang="en-US" sz="2600" dirty="0"/>
          </a:p>
          <a:p>
            <a:pPr lvl="1"/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4419600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    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</a:t>
            </a:r>
          </a:p>
          <a:p>
            <a:pPr>
              <a:buNone/>
            </a:pPr>
            <a:r>
              <a:rPr lang="en-US" b="1" dirty="0" smtClean="0"/>
              <a:t>     The boys all took a flier at the Holy Grail now and then. though none of them had any idea where the Holy Grail really was, and I don't think any of them actually expected to find it, or would have known what to do with it if he had run across it.</a:t>
            </a:r>
          </a:p>
          <a:p>
            <a:pPr>
              <a:buNone/>
            </a:pPr>
            <a:r>
              <a:rPr lang="en-US" b="1" dirty="0" smtClean="0"/>
              <a:t>                                 - Mark Twain</a:t>
            </a:r>
            <a:endParaRPr lang="en-US" dirty="0"/>
          </a:p>
        </p:txBody>
      </p:sp>
      <p:pic>
        <p:nvPicPr>
          <p:cNvPr id="8194" name="Picture 2" descr="http://stoutsandstilettos.files.wordpress.com/2012/06/holy-gr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2714322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Measuring Benefit</a:t>
            </a:r>
            <a:endParaRPr lang="en-US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r>
              <a:rPr lang="en-US" sz="2800" dirty="0"/>
              <a:t>Improved </a:t>
            </a:r>
            <a:r>
              <a:rPr lang="en-US" sz="2800" dirty="0" smtClean="0"/>
              <a:t>health </a:t>
            </a:r>
            <a:r>
              <a:rPr lang="en-US" sz="2800" dirty="0"/>
              <a:t>a difficult task for imaging innovations</a:t>
            </a:r>
          </a:p>
          <a:p>
            <a:pPr lvl="1"/>
            <a:r>
              <a:rPr lang="en-US" sz="2400" dirty="0"/>
              <a:t>Imaging a single link in the </a:t>
            </a:r>
            <a:r>
              <a:rPr lang="en-US" sz="2400" dirty="0" err="1"/>
              <a:t>Dx</a:t>
            </a:r>
            <a:r>
              <a:rPr lang="en-US" sz="2400" dirty="0"/>
              <a:t>/Rx chain</a:t>
            </a:r>
          </a:p>
          <a:p>
            <a:pPr lvl="1"/>
            <a:r>
              <a:rPr lang="en-US" dirty="0" smtClean="0"/>
              <a:t>The</a:t>
            </a:r>
            <a:r>
              <a:rPr lang="en-US" sz="2400" dirty="0" smtClean="0"/>
              <a:t> </a:t>
            </a:r>
            <a:r>
              <a:rPr lang="en-US" sz="2400" dirty="0"/>
              <a:t>organizational structure for rigorous </a:t>
            </a:r>
            <a:r>
              <a:rPr lang="en-US" sz="2400" dirty="0" smtClean="0"/>
              <a:t>trials is overwhelmed</a:t>
            </a:r>
          </a:p>
          <a:p>
            <a:pPr lvl="1"/>
            <a:r>
              <a:rPr lang="en-US" dirty="0" smtClean="0"/>
              <a:t>Attributing a health benefit to a diagnostic test takes:</a:t>
            </a:r>
          </a:p>
          <a:p>
            <a:pPr lvl="2"/>
            <a:r>
              <a:rPr lang="en-US" sz="2000" dirty="0" smtClean="0"/>
              <a:t>Big numbers</a:t>
            </a:r>
          </a:p>
          <a:p>
            <a:pPr lvl="2"/>
            <a:r>
              <a:rPr lang="en-US" dirty="0" smtClean="0"/>
              <a:t>Big time</a:t>
            </a:r>
          </a:p>
          <a:p>
            <a:pPr lvl="2"/>
            <a:r>
              <a:rPr lang="en-US" sz="2000" dirty="0" smtClean="0"/>
              <a:t>Big money</a:t>
            </a:r>
            <a:endParaRPr lang="en-US" sz="2000" dirty="0"/>
          </a:p>
          <a:p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 cstate="print"/>
          <a:srcRect l="15741" t="49942" r="12964" b="14978"/>
          <a:stretch>
            <a:fillRect/>
          </a:stretch>
        </p:blipFill>
        <p:spPr bwMode="auto">
          <a:xfrm>
            <a:off x="1295400" y="45720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050"/>
            <a:ext cx="8839200" cy="1143375"/>
          </a:xfrm>
        </p:spPr>
        <p:txBody>
          <a:bodyPr/>
          <a:lstStyle/>
          <a:p>
            <a:pPr algn="l"/>
            <a:r>
              <a:rPr lang="en-US" b="1" dirty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Acceptance and Dissemination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99377"/>
            <a:ext cx="8458200" cy="452632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Future innovations must overcome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   4 hurdles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Benefits to patients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Improved care and/or health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Less discomfort/invasiveness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Higher </a:t>
            </a:r>
            <a:r>
              <a:rPr lang="en-US" sz="2000" dirty="0" smtClean="0"/>
              <a:t>efficiency/convenience/painless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Attractiveness to providers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Efficient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Fits into the context of their practices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Easily learned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Profitable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Value</a:t>
            </a:r>
            <a:r>
              <a:rPr lang="en-US" sz="2400" dirty="0"/>
              <a:t>: a reasonable ratio of cost/benefit in the context of existing options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Affordability to </a:t>
            </a:r>
            <a:r>
              <a:rPr lang="en-US" sz="2400" dirty="0" smtClean="0"/>
              <a:t>society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 lvl="2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pic>
        <p:nvPicPr>
          <p:cNvPr id="15362" name="Picture 2" descr="http://cmsimg.freep.com/apps/pbcsi.dll/bilde?Site=C4&amp;Date=20120727&amp;Category=SPORTS17&amp;ArtNo=120727003&amp;Ref=AR&amp;MaxW=640&amp;Border=0&amp;Former-Michigan-hurdler-Tiffany-Porter-s-mother-writes-letter-support-before-Olymp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3276600" cy="2180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Out with the Old, In with the 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Accountable care organizations (ACOs)</a:t>
            </a:r>
          </a:p>
          <a:p>
            <a:pPr lvl="1"/>
            <a:r>
              <a:rPr lang="en-US" dirty="0" smtClean="0"/>
              <a:t>Managed care light from your friendly managed care provider</a:t>
            </a:r>
          </a:p>
          <a:p>
            <a:pPr lvl="2"/>
            <a:r>
              <a:rPr lang="en-US" dirty="0" smtClean="0"/>
              <a:t>Deemed providers assume responsibility for a regional population</a:t>
            </a:r>
          </a:p>
          <a:p>
            <a:pPr lvl="2"/>
            <a:r>
              <a:rPr lang="en-US" dirty="0" smtClean="0"/>
              <a:t>Provide inpatient and outpatient care, as well as preventative and early detection services</a:t>
            </a:r>
          </a:p>
          <a:p>
            <a:pPr lvl="1"/>
            <a:r>
              <a:rPr lang="en-US" dirty="0" smtClean="0"/>
              <a:t>ACOs assume risk - fixed payment per beneficiary plus profit-sharing</a:t>
            </a:r>
          </a:p>
          <a:p>
            <a:pPr lvl="1"/>
            <a:r>
              <a:rPr lang="en-US" dirty="0" smtClean="0"/>
              <a:t>Competition over cost and quality</a:t>
            </a:r>
          </a:p>
          <a:p>
            <a:r>
              <a:rPr lang="en-US" dirty="0" smtClean="0"/>
              <a:t>ACOs alter incentives to restrict care</a:t>
            </a:r>
          </a:p>
          <a:p>
            <a:r>
              <a:rPr lang="en-US" dirty="0" smtClean="0"/>
              <a:t>Services like medical imaging become cost centers</a:t>
            </a:r>
          </a:p>
          <a:p>
            <a:pPr lvl="1"/>
            <a:r>
              <a:rPr lang="en-US" dirty="0" smtClean="0"/>
              <a:t>Rationed resource overseen by:</a:t>
            </a:r>
          </a:p>
          <a:p>
            <a:pPr lvl="2"/>
            <a:r>
              <a:rPr lang="en-US" dirty="0" smtClean="0"/>
              <a:t>RBMs or decision support software</a:t>
            </a:r>
          </a:p>
          <a:p>
            <a:pPr lvl="2"/>
            <a:r>
              <a:rPr lang="en-US" dirty="0" smtClean="0"/>
              <a:t>Utilization review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Metrics to assess completeness and quality of care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400" dirty="0" smtClean="0"/>
              <a:t>Correct aberrant incentives to provide “the right amount of care”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The Future of Fee-for-Service Payment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Shift to bundled payments won’t happen overnight</a:t>
            </a:r>
          </a:p>
          <a:p>
            <a:r>
              <a:rPr lang="en-US" dirty="0" smtClean="0"/>
              <a:t>Continued attacks to make imaging less profitable</a:t>
            </a:r>
          </a:p>
          <a:p>
            <a:pPr lvl="1"/>
            <a:r>
              <a:rPr lang="en-US" dirty="0" smtClean="0"/>
              <a:t>Future attacks on technical fees</a:t>
            </a:r>
          </a:p>
          <a:p>
            <a:pPr lvl="2"/>
            <a:r>
              <a:rPr lang="en-US" dirty="0" smtClean="0"/>
              <a:t>The anti-imaging bias</a:t>
            </a:r>
          </a:p>
          <a:p>
            <a:pPr lvl="2"/>
            <a:r>
              <a:rPr lang="en-US" dirty="0" smtClean="0"/>
              <a:t>Persistent erroneous belief that imaging use and cost continues to rise</a:t>
            </a:r>
          </a:p>
          <a:p>
            <a:pPr lvl="2"/>
            <a:r>
              <a:rPr lang="en-US" dirty="0" smtClean="0"/>
              <a:t>Undocumented belief that imaging codes are overpaid</a:t>
            </a:r>
          </a:p>
          <a:p>
            <a:pPr lvl="2"/>
            <a:r>
              <a:rPr lang="en-US" dirty="0" smtClean="0"/>
              <a:t>Need for federal cost savings</a:t>
            </a:r>
          </a:p>
          <a:p>
            <a:pPr lvl="2"/>
            <a:r>
              <a:rPr lang="en-US" dirty="0" smtClean="0"/>
              <a:t>It worked before!</a:t>
            </a:r>
          </a:p>
          <a:p>
            <a:pPr lvl="1"/>
            <a:r>
              <a:rPr lang="en-US" dirty="0" smtClean="0"/>
              <a:t>Professional fees - Congressional and private insurance efforts to achieve savings from “efficiencies” in interpreting contiguous exams on the same patient performed on the same day</a:t>
            </a:r>
          </a:p>
          <a:p>
            <a:pPr lvl="1"/>
            <a:r>
              <a:rPr lang="en-US" dirty="0" smtClean="0"/>
              <a:t>Progressive empowerment of radiology benefits management (RBMs) firms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Transition Period - A Foot in Both Camps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Fee-for-service incentives: Volume is king</a:t>
            </a:r>
          </a:p>
          <a:p>
            <a:pPr lvl="1"/>
            <a:r>
              <a:rPr lang="en-US" dirty="0" smtClean="0"/>
              <a:t>Streamline workflows to increase capacity for new work </a:t>
            </a:r>
          </a:p>
          <a:p>
            <a:r>
              <a:rPr lang="en-US" dirty="0" smtClean="0"/>
              <a:t>ACO incentives: Value is king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Streamline workflows to:*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Focus on outcomes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Redefine productivity beyond RVU production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Become leaders on medical staffs and in the community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Become “visible” to patients and referring physicians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Establish the role of imaging in new delivery systems</a:t>
            </a:r>
          </a:p>
          <a:p>
            <a:r>
              <a:rPr lang="en-US" dirty="0" smtClean="0"/>
              <a:t>Inefficiencies in workflow put practices at risk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*From ACR’s Imaging 3.0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Summary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Innovators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Providers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2247900"/>
            <a:ext cx="4648200" cy="44577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Think strategically about which technologies can cross “the 4 hurdles”</a:t>
            </a:r>
          </a:p>
          <a:p>
            <a:pPr lvl="1"/>
            <a:r>
              <a:rPr lang="en-US" dirty="0" smtClean="0"/>
              <a:t>Stage research to maximize information at the lowest cost</a:t>
            </a:r>
          </a:p>
          <a:p>
            <a:pPr lvl="1"/>
            <a:r>
              <a:rPr lang="en-US" dirty="0" smtClean="0"/>
              <a:t>Consult customers early and often</a:t>
            </a:r>
          </a:p>
          <a:p>
            <a:pPr lvl="1"/>
            <a:r>
              <a:rPr lang="en-US" dirty="0" smtClean="0"/>
              <a:t>Track secular changes that may impact the value of future technologies</a:t>
            </a:r>
          </a:p>
          <a:p>
            <a:pPr lvl="1"/>
            <a:r>
              <a:rPr lang="en-US" dirty="0" smtClean="0"/>
              <a:t>Be ruthless in go/no go decisions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724400" y="2247900"/>
            <a:ext cx="4419600" cy="44577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Track technologies during development and testing</a:t>
            </a:r>
          </a:p>
          <a:p>
            <a:r>
              <a:rPr lang="en-US" dirty="0" smtClean="0"/>
              <a:t>Weigh the potential of implementation for improving efficiency</a:t>
            </a:r>
          </a:p>
          <a:p>
            <a:r>
              <a:rPr lang="en-US" dirty="0" smtClean="0"/>
              <a:t>Evaluate the relative advantages of early versus later adoption</a:t>
            </a:r>
          </a:p>
          <a:p>
            <a:r>
              <a:rPr lang="en-US" dirty="0" smtClean="0"/>
              <a:t>Consider local payment approaches and ACO trajectory</a:t>
            </a:r>
          </a:p>
          <a:p>
            <a:r>
              <a:rPr lang="en-US" dirty="0" smtClean="0"/>
              <a:t>Assess the impact of an innovation on perceptions of patients, physicians, and the health system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r>
              <a:rPr lang="en-US" b="1" dirty="0" smtClean="0">
                <a:solidFill>
                  <a:srgbClr val="FF0000"/>
                </a:solidFill>
              </a:rPr>
              <a:t>bjh8a@virginia.edu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466344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sz="2800" smtClean="0"/>
              <a:t>   </a:t>
            </a:r>
            <a:r>
              <a:rPr lang="en-US" sz="2800" smtClean="0"/>
              <a:t> </a:t>
            </a:r>
            <a:r>
              <a:rPr lang="en-US" sz="2800" b="1" smtClean="0"/>
              <a:t>Golf </a:t>
            </a:r>
            <a:r>
              <a:rPr lang="en-US" sz="2800" b="1" dirty="0" smtClean="0"/>
              <a:t>appeals to the idiot in us and the child. Just how child-like golf players become is proven by their frequent inability to count past five</a:t>
            </a:r>
          </a:p>
          <a:p>
            <a:pPr>
              <a:buNone/>
            </a:pPr>
            <a:r>
              <a:rPr lang="en-US" sz="2800" b="1" dirty="0" smtClean="0"/>
              <a:t>                              </a:t>
            </a:r>
            <a:r>
              <a:rPr lang="en-US" sz="2000" b="1" dirty="0" smtClean="0"/>
              <a:t>- John Updike</a:t>
            </a:r>
            <a:endParaRPr lang="en-US" sz="2800" b="1" dirty="0" smtClean="0"/>
          </a:p>
          <a:p>
            <a:pPr>
              <a:buNone/>
            </a:pPr>
            <a:r>
              <a:rPr lang="en-US" sz="2000" dirty="0" smtClean="0"/>
              <a:t>                                     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098" name="Picture 2" descr="http://quickspikesgolf.com/php/wp-content/themes/quickspikes/img/backgrounds/sunsetB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886200" cy="2619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066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Key Premises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95400"/>
            <a:ext cx="8686800" cy="54098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success </a:t>
            </a:r>
            <a:r>
              <a:rPr lang="en-US" sz="2800" dirty="0"/>
              <a:t>of medical imaging (almost wholly) due to important continuing innovation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Imaging </a:t>
            </a:r>
            <a:r>
              <a:rPr lang="en-US" sz="2800" dirty="0" smtClean="0"/>
              <a:t>companies </a:t>
            </a:r>
            <a:r>
              <a:rPr lang="en-US" sz="2800" dirty="0"/>
              <a:t>and providers have prospered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future </a:t>
            </a:r>
            <a:r>
              <a:rPr lang="en-US" sz="2800" dirty="0"/>
              <a:t>success of medical imaging requires similar or greater innovation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Robust innovation </a:t>
            </a:r>
            <a:r>
              <a:rPr lang="en-US" sz="2800" dirty="0" smtClean="0"/>
              <a:t>pipeline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Antagonistic milieu threatens realization of the promise of future imaging innovation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Future success requires innovation that conforms to our societal needs for beneficial technologies that provide good value at an affordable cost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Innovators and their customers must think strategically about which innovations to pursue or to implement in their practices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The Golden Age of Medical Imaging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1970-present:</a:t>
            </a:r>
          </a:p>
          <a:p>
            <a:pPr lvl="1" eaLnBrk="1" hangingPunct="1"/>
            <a:r>
              <a:rPr lang="en-US" sz="2400" dirty="0" smtClean="0"/>
              <a:t>Consistent stream of new and valuable technologies:</a:t>
            </a:r>
          </a:p>
          <a:p>
            <a:pPr lvl="2" eaLnBrk="1" hangingPunct="1"/>
            <a:r>
              <a:rPr lang="en-US" sz="2000" dirty="0" smtClean="0"/>
              <a:t>US</a:t>
            </a:r>
          </a:p>
          <a:p>
            <a:pPr lvl="2" eaLnBrk="1" hangingPunct="1"/>
            <a:r>
              <a:rPr lang="en-US" sz="2000" dirty="0" smtClean="0"/>
              <a:t>CT</a:t>
            </a:r>
          </a:p>
          <a:p>
            <a:pPr lvl="2" eaLnBrk="1" hangingPunct="1"/>
            <a:r>
              <a:rPr lang="en-US" sz="2000" dirty="0" smtClean="0"/>
              <a:t>MR</a:t>
            </a:r>
          </a:p>
          <a:p>
            <a:pPr lvl="2" eaLnBrk="1" hangingPunct="1"/>
            <a:r>
              <a:rPr lang="en-US" sz="2000" dirty="0" smtClean="0"/>
              <a:t>PET</a:t>
            </a:r>
          </a:p>
          <a:p>
            <a:pPr lvl="2" eaLnBrk="1" hangingPunct="1"/>
            <a:r>
              <a:rPr lang="en-US" sz="2000" dirty="0" smtClean="0"/>
              <a:t>Interventional advances</a:t>
            </a:r>
          </a:p>
          <a:p>
            <a:pPr lvl="1"/>
            <a:r>
              <a:rPr lang="en-US" dirty="0" smtClean="0"/>
              <a:t>New applications of existing technologies</a:t>
            </a:r>
          </a:p>
          <a:p>
            <a:pPr lvl="1" eaLnBrk="1" hangingPunct="1"/>
            <a:r>
              <a:rPr lang="en-US" sz="2400" dirty="0" smtClean="0"/>
              <a:t>Increased computing power and connectivity technologies</a:t>
            </a:r>
          </a:p>
        </p:txBody>
      </p:sp>
      <p:pic>
        <p:nvPicPr>
          <p:cNvPr id="7172" name="Picture 5" descr="CHI0000460_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362200"/>
            <a:ext cx="933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91000" y="3505200"/>
            <a:ext cx="512763" cy="581025"/>
            <a:chOff x="2976" y="1488"/>
            <a:chExt cx="323" cy="366"/>
          </a:xfrm>
        </p:grpSpPr>
        <p:sp>
          <p:nvSpPr>
            <p:cNvPr id="159747" name="AutoShape 3"/>
            <p:cNvSpPr>
              <a:spLocks noChangeArrowheads="1"/>
            </p:cNvSpPr>
            <p:nvPr/>
          </p:nvSpPr>
          <p:spPr bwMode="auto">
            <a:xfrm>
              <a:off x="2976" y="1488"/>
              <a:ext cx="144" cy="336"/>
            </a:xfrm>
            <a:prstGeom prst="upArrow">
              <a:avLst>
                <a:gd name="adj1" fmla="val 50000"/>
                <a:gd name="adj2" fmla="val 58333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cap="sq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48" name="Rectangle 4"/>
            <p:cNvSpPr>
              <a:spLocks noChangeArrowheads="1"/>
            </p:cNvSpPr>
            <p:nvPr/>
          </p:nvSpPr>
          <p:spPr bwMode="auto">
            <a:xfrm>
              <a:off x="3011" y="1779"/>
              <a:ext cx="288" cy="7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The Benefits of Imaging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Improved and more reliable patient care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Less invasiveness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No/minimal discomfort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No/little recuperation period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Capacity to repeat over time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Replacement of old and outmoded procedures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sp>
        <p:nvSpPr>
          <p:cNvPr id="159751" name="AutoShape 7"/>
          <p:cNvSpPr>
            <a:spLocks noChangeArrowheads="1"/>
          </p:cNvSpPr>
          <p:nvPr/>
        </p:nvSpPr>
        <p:spPr bwMode="auto">
          <a:xfrm>
            <a:off x="2286000" y="2667000"/>
            <a:ext cx="274638" cy="3048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9752" name="AutoShape 8"/>
          <p:cNvSpPr>
            <a:spLocks noChangeArrowheads="1"/>
          </p:cNvSpPr>
          <p:nvPr/>
        </p:nvSpPr>
        <p:spPr bwMode="auto">
          <a:xfrm>
            <a:off x="457200" y="2438400"/>
            <a:ext cx="1600200" cy="622300"/>
          </a:xfrm>
          <a:prstGeom prst="flowChartAlternateProcess">
            <a:avLst/>
          </a:prstGeom>
          <a:gradFill rotWithShape="0">
            <a:gsLst>
              <a:gs pos="0">
                <a:srgbClr val="99FFCC"/>
              </a:gs>
              <a:gs pos="100000">
                <a:srgbClr val="99FFCC">
                  <a:gamma/>
                  <a:shade val="66275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Screening</a:t>
            </a:r>
          </a:p>
        </p:txBody>
      </p:sp>
      <p:sp>
        <p:nvSpPr>
          <p:cNvPr id="159753" name="AutoShape 9"/>
          <p:cNvSpPr>
            <a:spLocks noChangeArrowheads="1"/>
          </p:cNvSpPr>
          <p:nvPr/>
        </p:nvSpPr>
        <p:spPr bwMode="auto">
          <a:xfrm>
            <a:off x="2667000" y="2286000"/>
            <a:ext cx="1905000" cy="977900"/>
          </a:xfrm>
          <a:prstGeom prst="flowChartAlternateProcess">
            <a:avLst/>
          </a:pr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76078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Diagnosis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Staging</a:t>
            </a:r>
          </a:p>
        </p:txBody>
      </p:sp>
      <p:sp>
        <p:nvSpPr>
          <p:cNvPr id="159754" name="AutoShape 10"/>
          <p:cNvSpPr>
            <a:spLocks noChangeArrowheads="1"/>
          </p:cNvSpPr>
          <p:nvPr/>
        </p:nvSpPr>
        <p:spPr bwMode="auto">
          <a:xfrm>
            <a:off x="4876800" y="2667000"/>
            <a:ext cx="1828800" cy="381000"/>
          </a:xfrm>
          <a:prstGeom prst="notchedRightArrow">
            <a:avLst>
              <a:gd name="adj1" fmla="val 50000"/>
              <a:gd name="adj2" fmla="val 120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9755" name="AutoShape 11"/>
          <p:cNvSpPr>
            <a:spLocks noChangeArrowheads="1"/>
          </p:cNvSpPr>
          <p:nvPr/>
        </p:nvSpPr>
        <p:spPr bwMode="auto">
          <a:xfrm>
            <a:off x="6858000" y="2514600"/>
            <a:ext cx="1676400" cy="622300"/>
          </a:xfrm>
          <a:prstGeom prst="flowChartAlternateProcess">
            <a:avLst/>
          </a:prstGeom>
          <a:gradFill rotWithShape="0">
            <a:gsLst>
              <a:gs pos="0">
                <a:srgbClr val="BBBBFF"/>
              </a:gs>
              <a:gs pos="100000">
                <a:srgbClr val="BBBBFF">
                  <a:gamma/>
                  <a:shade val="76078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Treatment</a:t>
            </a:r>
          </a:p>
        </p:txBody>
      </p:sp>
      <p:sp>
        <p:nvSpPr>
          <p:cNvPr id="159756" name="AutoShape 12"/>
          <p:cNvSpPr>
            <a:spLocks noChangeArrowheads="1"/>
          </p:cNvSpPr>
          <p:nvPr/>
        </p:nvSpPr>
        <p:spPr bwMode="auto">
          <a:xfrm>
            <a:off x="5105400" y="3505200"/>
            <a:ext cx="1447800" cy="1066800"/>
          </a:xfrm>
          <a:prstGeom prst="flowChartAlternateProcess">
            <a:avLst/>
          </a:prstGeom>
          <a:gradFill rotWithShape="0">
            <a:gsLst>
              <a:gs pos="0">
                <a:srgbClr val="FFD685"/>
              </a:gs>
              <a:gs pos="100000">
                <a:srgbClr val="FFD685">
                  <a:gamma/>
                  <a:shade val="76078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Response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Marker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58000" y="3429000"/>
            <a:ext cx="503238" cy="685800"/>
            <a:chOff x="4032" y="1392"/>
            <a:chExt cx="317" cy="432"/>
          </a:xfrm>
        </p:grpSpPr>
        <p:sp>
          <p:nvSpPr>
            <p:cNvPr id="159758" name="AutoShape 14"/>
            <p:cNvSpPr>
              <a:spLocks noChangeArrowheads="1"/>
            </p:cNvSpPr>
            <p:nvPr/>
          </p:nvSpPr>
          <p:spPr bwMode="auto">
            <a:xfrm rot="-5400000">
              <a:off x="4092" y="1596"/>
              <a:ext cx="168" cy="288"/>
            </a:xfrm>
            <a:prstGeom prst="upArrow">
              <a:avLst>
                <a:gd name="adj1" fmla="val 50000"/>
                <a:gd name="adj2" fmla="val 4285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cap="sq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59" name="Rectangle 15"/>
            <p:cNvSpPr>
              <a:spLocks noChangeArrowheads="1"/>
            </p:cNvSpPr>
            <p:nvPr/>
          </p:nvSpPr>
          <p:spPr bwMode="auto">
            <a:xfrm rot="-5400000">
              <a:off x="4115" y="1549"/>
              <a:ext cx="391" cy="77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cap="sq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050"/>
            <a:ext cx="9144000" cy="1143375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Imaging Innovation Progressing Rapidly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447800"/>
            <a:ext cx="8763000" cy="4572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Major </a:t>
            </a:r>
            <a:r>
              <a:rPr lang="en-US" sz="2800" dirty="0"/>
              <a:t>shifts in imaging </a:t>
            </a:r>
            <a:r>
              <a:rPr lang="en-US" sz="2800" dirty="0" smtClean="0"/>
              <a:t>innovation already underway: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Gross anatomy/pathology to cellular and </a:t>
            </a:r>
            <a:r>
              <a:rPr lang="en-US" sz="2400" dirty="0" err="1"/>
              <a:t>subcellular</a:t>
            </a:r>
            <a:r>
              <a:rPr lang="en-US" sz="2400" dirty="0"/>
              <a:t> imaging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Anatomic to functional imaging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General functional imaging to imaging specific targeted receptors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Qualitative to quantitative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linking of diagnostics to therapeutics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P4 Medicine Promoting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Imaging </a:t>
            </a:r>
            <a:r>
              <a:rPr lang="en-US" sz="4000" b="1" dirty="0" smtClean="0">
                <a:solidFill>
                  <a:srgbClr val="FF0000"/>
                </a:solidFill>
              </a:rPr>
              <a:t>Innovation*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/>
              <a:t>Predictive</a:t>
            </a:r>
            <a:r>
              <a:rPr lang="en-US" sz="2800" dirty="0"/>
              <a:t> of individual patient risks to support better disease surveillance</a:t>
            </a:r>
          </a:p>
          <a:p>
            <a:pPr>
              <a:lnSpc>
                <a:spcPct val="90000"/>
              </a:lnSpc>
            </a:pPr>
            <a:r>
              <a:rPr lang="en-US" sz="2800" b="1" u="sng" dirty="0"/>
              <a:t>Preemptive</a:t>
            </a:r>
            <a:r>
              <a:rPr lang="en-US" sz="2800" dirty="0"/>
              <a:t> diagnosis and treatment to improve outcomes </a:t>
            </a:r>
          </a:p>
          <a:p>
            <a:pPr>
              <a:lnSpc>
                <a:spcPct val="90000"/>
              </a:lnSpc>
            </a:pPr>
            <a:r>
              <a:rPr lang="en-US" sz="2800" b="1" u="sng" dirty="0"/>
              <a:t>Personalized</a:t>
            </a:r>
            <a:r>
              <a:rPr lang="en-US" sz="2800" dirty="0"/>
              <a:t> diagnosis and treatment based on history and the genome</a:t>
            </a:r>
          </a:p>
          <a:p>
            <a:pPr>
              <a:lnSpc>
                <a:spcPct val="90000"/>
              </a:lnSpc>
            </a:pPr>
            <a:r>
              <a:rPr lang="en-US" sz="2800" b="1" u="sng" dirty="0"/>
              <a:t>Participatory</a:t>
            </a:r>
            <a:r>
              <a:rPr lang="en-US" sz="2800" dirty="0"/>
              <a:t> care in consideration of patient </a:t>
            </a:r>
            <a:r>
              <a:rPr lang="en-US" sz="2800" dirty="0" smtClean="0"/>
              <a:t>preferences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*aka precision medicine, aka personalized medicine aka molecular medicine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4581" name="Picture 5" descr="43-letterP-q75-339x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9213" y="1"/>
            <a:ext cx="1135062" cy="1372499"/>
          </a:xfrm>
          <a:prstGeom prst="rect">
            <a:avLst/>
          </a:prstGeom>
          <a:noFill/>
        </p:spPr>
      </p:pic>
      <p:pic>
        <p:nvPicPr>
          <p:cNvPr id="24585" name="Picture 9" descr="LC_4"/>
          <p:cNvPicPr>
            <a:picLocks noChangeAspect="1" noChangeArrowheads="1"/>
          </p:cNvPicPr>
          <p:nvPr/>
        </p:nvPicPr>
        <p:blipFill>
          <a:blip r:embed="rId4" cstate="print"/>
          <a:srcRect l="11772" t="7126" r="10904" b="9604"/>
          <a:stretch>
            <a:fillRect/>
          </a:stretch>
        </p:blipFill>
        <p:spPr bwMode="auto">
          <a:xfrm>
            <a:off x="7543800" y="0"/>
            <a:ext cx="1201738" cy="129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Imaging and P4 Medicine - Examples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763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Predict susceptibility to specific diseases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Genome-informed surveillance to earlier disease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Predict biological aggressiveness/treatability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Discern the best treatment and dose before beginning therapy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Predict toxic effects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Monitor response to treatment early and accurately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Link surveillance, diagnosis, staging, and treatment in an efficient, convenient, patient friendly paradigm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2430</TotalTime>
  <Words>1884</Words>
  <Application>Microsoft Office PowerPoint</Application>
  <PresentationFormat>On-screen Show (4:3)</PresentationFormat>
  <Paragraphs>449</Paragraphs>
  <Slides>38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Equity</vt:lpstr>
      <vt:lpstr>   The Sorcerer’s Apprentice How Medical Imaging is Changing Health Care  </vt:lpstr>
      <vt:lpstr>A perfect metaphor…</vt:lpstr>
      <vt:lpstr>The Sorcerer’s Apprentice</vt:lpstr>
      <vt:lpstr>Key Premises</vt:lpstr>
      <vt:lpstr>The Golden Age of Medical Imaging</vt:lpstr>
      <vt:lpstr>The Benefits of Imaging</vt:lpstr>
      <vt:lpstr>Imaging Innovation Progressing Rapidly</vt:lpstr>
      <vt:lpstr>P4 Medicine Promoting  Imaging Innovation*</vt:lpstr>
      <vt:lpstr>Imaging and P4 Medicine - Examples</vt:lpstr>
      <vt:lpstr>Example P4 Innovation</vt:lpstr>
      <vt:lpstr>Example P4 Innovation</vt:lpstr>
      <vt:lpstr>Example P4  Innovation</vt:lpstr>
      <vt:lpstr>Imaging Phenotype to Predict Genotype</vt:lpstr>
      <vt:lpstr>Smart Systems </vt:lpstr>
      <vt:lpstr>The Anti-Imaging Bias</vt:lpstr>
      <vt:lpstr>Imaging is the “Tall Poppy”</vt:lpstr>
      <vt:lpstr>Slide 17</vt:lpstr>
      <vt:lpstr>MD-Directed Services – 2000-2005</vt:lpstr>
      <vt:lpstr>MD-Directed Services – 2000-2008</vt:lpstr>
      <vt:lpstr>It Worked Once, So…</vt:lpstr>
      <vt:lpstr>Industry’s Perfect Storm</vt:lpstr>
      <vt:lpstr>Innovation in the U.S.</vt:lpstr>
      <vt:lpstr>Era of Caution in Imaging Innovation</vt:lpstr>
      <vt:lpstr>Barriers to Successful Innovation </vt:lpstr>
      <vt:lpstr>The Costs of Innovation</vt:lpstr>
      <vt:lpstr>Fish Ladders - FDA</vt:lpstr>
      <vt:lpstr>Fish Ladders - FDA</vt:lpstr>
      <vt:lpstr>Medical Devices: Minor Innovations</vt:lpstr>
      <vt:lpstr>Minor Innovations: Specific Types of Devices</vt:lpstr>
      <vt:lpstr>Slide 30</vt:lpstr>
      <vt:lpstr>Fish Ladders - CMS</vt:lpstr>
      <vt:lpstr>Measuring Benefit</vt:lpstr>
      <vt:lpstr>    Acceptance and Dissemination</vt:lpstr>
      <vt:lpstr>Out with the Old, In with the Old</vt:lpstr>
      <vt:lpstr> The Future of Fee-for-Service Payment</vt:lpstr>
      <vt:lpstr>The Transition Period - A Foot in Both Camps</vt:lpstr>
      <vt:lpstr>Summary</vt:lpstr>
      <vt:lpstr>            bjh8a@virginia.edu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Philips Healthcare Workshop  The Research and Regulatory Pathway for Spectral Mammography</dc:title>
  <dc:creator>Hillman</dc:creator>
  <cp:lastModifiedBy>Bruce Hillman</cp:lastModifiedBy>
  <cp:revision>123</cp:revision>
  <dcterms:created xsi:type="dcterms:W3CDTF">2012-10-05T13:10:53Z</dcterms:created>
  <dcterms:modified xsi:type="dcterms:W3CDTF">2013-04-23T10:46:21Z</dcterms:modified>
</cp:coreProperties>
</file>