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Default Extension="avi" ContentType="video/avi"/>
  <Override PartName="/ppt/slides/slide79.xml" ContentType="application/vnd.openxmlformats-officedocument.presentationml.slide+xml"/>
  <Override PartName="/ppt/notesSlides/notesSlide7.xml" ContentType="application/vnd.openxmlformats-officedocument.presentationml.notesSlide+xml"/>
  <Default Extension="xlsx" ContentType="application/vnd.openxmlformats-officedocument.spreadsheetml.sheet"/>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86"/>
  </p:notesMasterIdLst>
  <p:sldIdLst>
    <p:sldId id="256" r:id="rId2"/>
    <p:sldId id="310" r:id="rId3"/>
    <p:sldId id="312" r:id="rId4"/>
    <p:sldId id="311" r:id="rId5"/>
    <p:sldId id="257" r:id="rId6"/>
    <p:sldId id="270" r:id="rId7"/>
    <p:sldId id="263" r:id="rId8"/>
    <p:sldId id="344" r:id="rId9"/>
    <p:sldId id="266" r:id="rId10"/>
    <p:sldId id="267" r:id="rId11"/>
    <p:sldId id="268" r:id="rId12"/>
    <p:sldId id="269" r:id="rId13"/>
    <p:sldId id="265" r:id="rId14"/>
    <p:sldId id="271" r:id="rId15"/>
    <p:sldId id="275" r:id="rId16"/>
    <p:sldId id="274" r:id="rId17"/>
    <p:sldId id="276" r:id="rId18"/>
    <p:sldId id="258" r:id="rId19"/>
    <p:sldId id="277" r:id="rId20"/>
    <p:sldId id="315" r:id="rId21"/>
    <p:sldId id="325" r:id="rId22"/>
    <p:sldId id="326" r:id="rId23"/>
    <p:sldId id="327" r:id="rId24"/>
    <p:sldId id="328" r:id="rId25"/>
    <p:sldId id="342" r:id="rId26"/>
    <p:sldId id="341" r:id="rId27"/>
    <p:sldId id="343" r:id="rId28"/>
    <p:sldId id="345" r:id="rId29"/>
    <p:sldId id="285" r:id="rId30"/>
    <p:sldId id="278" r:id="rId31"/>
    <p:sldId id="281" r:id="rId32"/>
    <p:sldId id="279" r:id="rId33"/>
    <p:sldId id="280" r:id="rId34"/>
    <p:sldId id="282" r:id="rId35"/>
    <p:sldId id="259" r:id="rId36"/>
    <p:sldId id="283" r:id="rId37"/>
    <p:sldId id="284" r:id="rId38"/>
    <p:sldId id="286" r:id="rId39"/>
    <p:sldId id="291" r:id="rId40"/>
    <p:sldId id="288" r:id="rId41"/>
    <p:sldId id="289" r:id="rId42"/>
    <p:sldId id="290" r:id="rId43"/>
    <p:sldId id="294" r:id="rId44"/>
    <p:sldId id="295" r:id="rId45"/>
    <p:sldId id="293" r:id="rId46"/>
    <p:sldId id="296" r:id="rId47"/>
    <p:sldId id="260" r:id="rId48"/>
    <p:sldId id="297" r:id="rId49"/>
    <p:sldId id="298" r:id="rId50"/>
    <p:sldId id="262" r:id="rId51"/>
    <p:sldId id="272" r:id="rId52"/>
    <p:sldId id="333" r:id="rId53"/>
    <p:sldId id="334" r:id="rId54"/>
    <p:sldId id="335" r:id="rId55"/>
    <p:sldId id="299" r:id="rId56"/>
    <p:sldId id="300" r:id="rId57"/>
    <p:sldId id="302" r:id="rId58"/>
    <p:sldId id="303" r:id="rId59"/>
    <p:sldId id="301" r:id="rId60"/>
    <p:sldId id="316" r:id="rId61"/>
    <p:sldId id="317" r:id="rId62"/>
    <p:sldId id="318" r:id="rId63"/>
    <p:sldId id="319" r:id="rId64"/>
    <p:sldId id="320" r:id="rId65"/>
    <p:sldId id="321" r:id="rId66"/>
    <p:sldId id="322" r:id="rId67"/>
    <p:sldId id="324" r:id="rId68"/>
    <p:sldId id="323" r:id="rId69"/>
    <p:sldId id="304" r:id="rId70"/>
    <p:sldId id="306" r:id="rId71"/>
    <p:sldId id="307" r:id="rId72"/>
    <p:sldId id="308" r:id="rId73"/>
    <p:sldId id="329" r:id="rId74"/>
    <p:sldId id="305" r:id="rId75"/>
    <p:sldId id="313" r:id="rId76"/>
    <p:sldId id="309" r:id="rId77"/>
    <p:sldId id="273" r:id="rId78"/>
    <p:sldId id="336" r:id="rId79"/>
    <p:sldId id="338" r:id="rId80"/>
    <p:sldId id="330" r:id="rId81"/>
    <p:sldId id="331" r:id="rId82"/>
    <p:sldId id="332" r:id="rId83"/>
    <p:sldId id="337" r:id="rId84"/>
    <p:sldId id="314" r:id="rId8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546" y="-108"/>
      </p:cViewPr>
      <p:guideLst>
        <p:guide orient="horz" pos="2160"/>
        <p:guide pos="2880"/>
      </p:guideLst>
    </p:cSldViewPr>
  </p:slideViewPr>
  <p:notesTextViewPr>
    <p:cViewPr>
      <p:scale>
        <a:sx n="1" d="1"/>
        <a:sy n="1" d="1"/>
      </p:scale>
      <p:origin x="0" y="0"/>
    </p:cViewPr>
  </p:notesTextViewPr>
  <p:sorterViewPr>
    <p:cViewPr>
      <p:scale>
        <a:sx n="100" d="100"/>
        <a:sy n="100" d="100"/>
      </p:scale>
      <p:origin x="0" y="2484"/>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_rels/chart2.xml.rels><?xml version="1.0" encoding="UTF-8" standalone="yes"?>
<Relationships xmlns="http://schemas.openxmlformats.org/package/2006/relationships"><Relationship Id="rId1" Type="http://schemas.openxmlformats.org/officeDocument/2006/relationships/oleObject" Target="Chart%20in%20Microsoft%20Office%20PowerPoint"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plotArea>
      <c:layout/>
      <c:barChart>
        <c:barDir val="col"/>
        <c:grouping val="clustered"/>
        <c:ser>
          <c:idx val="0"/>
          <c:order val="0"/>
          <c:tx>
            <c:strRef>
              <c:f>Sheet1!$B$1</c:f>
              <c:strCache>
                <c:ptCount val="1"/>
                <c:pt idx="0">
                  <c:v>20-29</c:v>
                </c:pt>
              </c:strCache>
            </c:strRef>
          </c:tx>
          <c:cat>
            <c:strRef>
              <c:f>Sheet1!$A$2</c:f>
              <c:strCache>
                <c:ptCount val="1"/>
                <c:pt idx="0">
                  <c:v>Category 1</c:v>
                </c:pt>
              </c:strCache>
            </c:strRef>
          </c:cat>
          <c:val>
            <c:numRef>
              <c:f>Sheet1!$B$2</c:f>
              <c:numCache>
                <c:formatCode>General</c:formatCode>
                <c:ptCount val="1"/>
                <c:pt idx="0">
                  <c:v>3</c:v>
                </c:pt>
              </c:numCache>
            </c:numRef>
          </c:val>
        </c:ser>
        <c:ser>
          <c:idx val="1"/>
          <c:order val="1"/>
          <c:tx>
            <c:strRef>
              <c:f>Sheet1!$C$1</c:f>
              <c:strCache>
                <c:ptCount val="1"/>
                <c:pt idx="0">
                  <c:v>30-39</c:v>
                </c:pt>
              </c:strCache>
            </c:strRef>
          </c:tx>
          <c:cat>
            <c:strRef>
              <c:f>Sheet1!$A$2</c:f>
              <c:strCache>
                <c:ptCount val="1"/>
                <c:pt idx="0">
                  <c:v>Category 1</c:v>
                </c:pt>
              </c:strCache>
            </c:strRef>
          </c:cat>
          <c:val>
            <c:numRef>
              <c:f>Sheet1!$C$2</c:f>
              <c:numCache>
                <c:formatCode>General</c:formatCode>
                <c:ptCount val="1"/>
                <c:pt idx="0">
                  <c:v>20</c:v>
                </c:pt>
              </c:numCache>
            </c:numRef>
          </c:val>
        </c:ser>
        <c:ser>
          <c:idx val="2"/>
          <c:order val="2"/>
          <c:tx>
            <c:strRef>
              <c:f>Sheet1!$D$1</c:f>
              <c:strCache>
                <c:ptCount val="1"/>
                <c:pt idx="0">
                  <c:v>40-49</c:v>
                </c:pt>
              </c:strCache>
            </c:strRef>
          </c:tx>
          <c:cat>
            <c:strRef>
              <c:f>Sheet1!$A$2</c:f>
              <c:strCache>
                <c:ptCount val="1"/>
                <c:pt idx="0">
                  <c:v>Category 1</c:v>
                </c:pt>
              </c:strCache>
            </c:strRef>
          </c:cat>
          <c:val>
            <c:numRef>
              <c:f>Sheet1!$D$2</c:f>
              <c:numCache>
                <c:formatCode>General</c:formatCode>
                <c:ptCount val="1"/>
                <c:pt idx="0">
                  <c:v>53</c:v>
                </c:pt>
              </c:numCache>
            </c:numRef>
          </c:val>
        </c:ser>
        <c:ser>
          <c:idx val="3"/>
          <c:order val="3"/>
          <c:tx>
            <c:strRef>
              <c:f>Sheet1!$E$1</c:f>
              <c:strCache>
                <c:ptCount val="1"/>
                <c:pt idx="0">
                  <c:v>50-59</c:v>
                </c:pt>
              </c:strCache>
            </c:strRef>
          </c:tx>
          <c:cat>
            <c:strRef>
              <c:f>Sheet1!$A$2</c:f>
              <c:strCache>
                <c:ptCount val="1"/>
                <c:pt idx="0">
                  <c:v>Category 1</c:v>
                </c:pt>
              </c:strCache>
            </c:strRef>
          </c:cat>
          <c:val>
            <c:numRef>
              <c:f>Sheet1!$E$2</c:f>
              <c:numCache>
                <c:formatCode>General</c:formatCode>
                <c:ptCount val="1"/>
                <c:pt idx="0">
                  <c:v>52</c:v>
                </c:pt>
              </c:numCache>
            </c:numRef>
          </c:val>
        </c:ser>
        <c:ser>
          <c:idx val="4"/>
          <c:order val="4"/>
          <c:tx>
            <c:strRef>
              <c:f>Sheet1!$F$1</c:f>
              <c:strCache>
                <c:ptCount val="1"/>
                <c:pt idx="0">
                  <c:v>60-69</c:v>
                </c:pt>
              </c:strCache>
            </c:strRef>
          </c:tx>
          <c:cat>
            <c:strRef>
              <c:f>Sheet1!$A$2</c:f>
              <c:strCache>
                <c:ptCount val="1"/>
                <c:pt idx="0">
                  <c:v>Category 1</c:v>
                </c:pt>
              </c:strCache>
            </c:strRef>
          </c:cat>
          <c:val>
            <c:numRef>
              <c:f>Sheet1!$F$2</c:f>
              <c:numCache>
                <c:formatCode>General</c:formatCode>
                <c:ptCount val="1"/>
                <c:pt idx="0">
                  <c:v>30</c:v>
                </c:pt>
              </c:numCache>
            </c:numRef>
          </c:val>
        </c:ser>
        <c:ser>
          <c:idx val="5"/>
          <c:order val="5"/>
          <c:tx>
            <c:strRef>
              <c:f>Sheet1!$G$1</c:f>
              <c:strCache>
                <c:ptCount val="1"/>
                <c:pt idx="0">
                  <c:v>70-80</c:v>
                </c:pt>
              </c:strCache>
            </c:strRef>
          </c:tx>
          <c:cat>
            <c:strRef>
              <c:f>Sheet1!$A$2</c:f>
              <c:strCache>
                <c:ptCount val="1"/>
                <c:pt idx="0">
                  <c:v>Category 1</c:v>
                </c:pt>
              </c:strCache>
            </c:strRef>
          </c:cat>
          <c:val>
            <c:numRef>
              <c:f>Sheet1!$G$2</c:f>
              <c:numCache>
                <c:formatCode>General</c:formatCode>
                <c:ptCount val="1"/>
                <c:pt idx="0">
                  <c:v>5</c:v>
                </c:pt>
              </c:numCache>
            </c:numRef>
          </c:val>
        </c:ser>
        <c:axId val="96017024"/>
        <c:axId val="96022912"/>
      </c:barChart>
      <c:catAx>
        <c:axId val="96017024"/>
        <c:scaling>
          <c:orientation val="minMax"/>
        </c:scaling>
        <c:axPos val="b"/>
        <c:tickLblPos val="nextTo"/>
        <c:crossAx val="96022912"/>
        <c:crosses val="autoZero"/>
        <c:auto val="1"/>
        <c:lblAlgn val="ctr"/>
        <c:lblOffset val="100"/>
      </c:catAx>
      <c:valAx>
        <c:axId val="96022912"/>
        <c:scaling>
          <c:orientation val="minMax"/>
        </c:scaling>
        <c:axPos val="l"/>
        <c:majorGridlines/>
        <c:numFmt formatCode="General" sourceLinked="1"/>
        <c:tickLblPos val="nextTo"/>
        <c:crossAx val="96017024"/>
        <c:crosses val="autoZero"/>
        <c:crossBetween val="between"/>
      </c:valAx>
    </c:plotArea>
    <c:legend>
      <c:legendPos val="r"/>
      <c:layout/>
    </c:legend>
    <c:plotVisOnly val="1"/>
  </c:chart>
  <c:txPr>
    <a:bodyPr/>
    <a:lstStyle/>
    <a:p>
      <a:pPr>
        <a:defRPr sz="1800"/>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chart>
    <c:plotArea>
      <c:layout>
        <c:manualLayout>
          <c:layoutTarget val="inner"/>
          <c:xMode val="edge"/>
          <c:yMode val="edge"/>
          <c:x val="5.5677656574232182E-2"/>
          <c:y val="2.7396597998613634E-2"/>
          <c:w val="0.82466756052654633"/>
          <c:h val="0.89118382775516491"/>
        </c:manualLayout>
      </c:layout>
      <c:barChart>
        <c:barDir val="col"/>
        <c:grouping val="clustered"/>
        <c:ser>
          <c:idx val="0"/>
          <c:order val="0"/>
          <c:tx>
            <c:strRef>
              <c:f>'[Chart in Microsoft Office PowerPoint]Sheet1'!$B$1</c:f>
              <c:strCache>
                <c:ptCount val="1"/>
                <c:pt idx="0">
                  <c:v>Neg</c:v>
                </c:pt>
              </c:strCache>
            </c:strRef>
          </c:tx>
          <c:cat>
            <c:strRef>
              <c:f>'[Chart in Microsoft Office PowerPoint]Sheet1'!$A$2:$A$7</c:f>
              <c:strCache>
                <c:ptCount val="6"/>
                <c:pt idx="0">
                  <c:v>20-29</c:v>
                </c:pt>
                <c:pt idx="1">
                  <c:v>30-39</c:v>
                </c:pt>
                <c:pt idx="2">
                  <c:v>40-49</c:v>
                </c:pt>
                <c:pt idx="3">
                  <c:v>50-59</c:v>
                </c:pt>
                <c:pt idx="4">
                  <c:v>60-69</c:v>
                </c:pt>
                <c:pt idx="5">
                  <c:v>70-80</c:v>
                </c:pt>
              </c:strCache>
            </c:strRef>
          </c:cat>
          <c:val>
            <c:numRef>
              <c:f>'[Chart in Microsoft Office PowerPoint]Sheet1'!$B$2:$B$7</c:f>
              <c:numCache>
                <c:formatCode>General</c:formatCode>
                <c:ptCount val="6"/>
                <c:pt idx="0">
                  <c:v>3</c:v>
                </c:pt>
                <c:pt idx="1">
                  <c:v>18</c:v>
                </c:pt>
                <c:pt idx="2">
                  <c:v>36</c:v>
                </c:pt>
                <c:pt idx="3">
                  <c:v>27</c:v>
                </c:pt>
                <c:pt idx="4">
                  <c:v>9</c:v>
                </c:pt>
                <c:pt idx="5">
                  <c:v>1</c:v>
                </c:pt>
              </c:numCache>
            </c:numRef>
          </c:val>
        </c:ser>
        <c:ser>
          <c:idx val="1"/>
          <c:order val="1"/>
          <c:tx>
            <c:strRef>
              <c:f>'[Chart in Microsoft Office PowerPoint]Sheet1'!$C$1</c:f>
              <c:strCache>
                <c:ptCount val="1"/>
                <c:pt idx="0">
                  <c:v>Mild</c:v>
                </c:pt>
              </c:strCache>
            </c:strRef>
          </c:tx>
          <c:cat>
            <c:strRef>
              <c:f>'[Chart in Microsoft Office PowerPoint]Sheet1'!$A$2:$A$7</c:f>
              <c:strCache>
                <c:ptCount val="6"/>
                <c:pt idx="0">
                  <c:v>20-29</c:v>
                </c:pt>
                <c:pt idx="1">
                  <c:v>30-39</c:v>
                </c:pt>
                <c:pt idx="2">
                  <c:v>40-49</c:v>
                </c:pt>
                <c:pt idx="3">
                  <c:v>50-59</c:v>
                </c:pt>
                <c:pt idx="4">
                  <c:v>60-69</c:v>
                </c:pt>
                <c:pt idx="5">
                  <c:v>70-80</c:v>
                </c:pt>
              </c:strCache>
            </c:strRef>
          </c:cat>
          <c:val>
            <c:numRef>
              <c:f>'[Chart in Microsoft Office PowerPoint]Sheet1'!$C$2:$C$7</c:f>
              <c:numCache>
                <c:formatCode>General</c:formatCode>
                <c:ptCount val="6"/>
                <c:pt idx="0">
                  <c:v>0</c:v>
                </c:pt>
                <c:pt idx="1">
                  <c:v>2</c:v>
                </c:pt>
                <c:pt idx="2">
                  <c:v>12</c:v>
                </c:pt>
                <c:pt idx="3">
                  <c:v>13</c:v>
                </c:pt>
                <c:pt idx="4">
                  <c:v>11</c:v>
                </c:pt>
                <c:pt idx="5">
                  <c:v>0</c:v>
                </c:pt>
              </c:numCache>
            </c:numRef>
          </c:val>
        </c:ser>
        <c:ser>
          <c:idx val="2"/>
          <c:order val="2"/>
          <c:tx>
            <c:strRef>
              <c:f>'[Chart in Microsoft Office PowerPoint]Sheet1'!$D$1</c:f>
              <c:strCache>
                <c:ptCount val="1"/>
                <c:pt idx="0">
                  <c:v>Mod</c:v>
                </c:pt>
              </c:strCache>
            </c:strRef>
          </c:tx>
          <c:cat>
            <c:strRef>
              <c:f>'[Chart in Microsoft Office PowerPoint]Sheet1'!$A$2:$A$7</c:f>
              <c:strCache>
                <c:ptCount val="6"/>
                <c:pt idx="0">
                  <c:v>20-29</c:v>
                </c:pt>
                <c:pt idx="1">
                  <c:v>30-39</c:v>
                </c:pt>
                <c:pt idx="2">
                  <c:v>40-49</c:v>
                </c:pt>
                <c:pt idx="3">
                  <c:v>50-59</c:v>
                </c:pt>
                <c:pt idx="4">
                  <c:v>60-69</c:v>
                </c:pt>
                <c:pt idx="5">
                  <c:v>70-80</c:v>
                </c:pt>
              </c:strCache>
            </c:strRef>
          </c:cat>
          <c:val>
            <c:numRef>
              <c:f>'[Chart in Microsoft Office PowerPoint]Sheet1'!$D$2:$D$7</c:f>
              <c:numCache>
                <c:formatCode>General</c:formatCode>
                <c:ptCount val="6"/>
                <c:pt idx="0">
                  <c:v>0</c:v>
                </c:pt>
                <c:pt idx="1">
                  <c:v>0</c:v>
                </c:pt>
                <c:pt idx="2">
                  <c:v>5</c:v>
                </c:pt>
                <c:pt idx="3">
                  <c:v>10</c:v>
                </c:pt>
                <c:pt idx="4">
                  <c:v>6</c:v>
                </c:pt>
                <c:pt idx="5">
                  <c:v>4</c:v>
                </c:pt>
              </c:numCache>
            </c:numRef>
          </c:val>
        </c:ser>
        <c:ser>
          <c:idx val="3"/>
          <c:order val="3"/>
          <c:tx>
            <c:strRef>
              <c:f>'[Chart in Microsoft Office PowerPoint]Sheet1'!$E$1</c:f>
              <c:strCache>
                <c:ptCount val="1"/>
                <c:pt idx="0">
                  <c:v>Sev</c:v>
                </c:pt>
              </c:strCache>
            </c:strRef>
          </c:tx>
          <c:cat>
            <c:strRef>
              <c:f>'[Chart in Microsoft Office PowerPoint]Sheet1'!$A$2:$A$7</c:f>
              <c:strCache>
                <c:ptCount val="6"/>
                <c:pt idx="0">
                  <c:v>20-29</c:v>
                </c:pt>
                <c:pt idx="1">
                  <c:v>30-39</c:v>
                </c:pt>
                <c:pt idx="2">
                  <c:v>40-49</c:v>
                </c:pt>
                <c:pt idx="3">
                  <c:v>50-59</c:v>
                </c:pt>
                <c:pt idx="4">
                  <c:v>60-69</c:v>
                </c:pt>
                <c:pt idx="5">
                  <c:v>70-80</c:v>
                </c:pt>
              </c:strCache>
            </c:strRef>
          </c:cat>
          <c:val>
            <c:numRef>
              <c:f>'[Chart in Microsoft Office PowerPoint]Sheet1'!$E$2:$E$7</c:f>
              <c:numCache>
                <c:formatCode>General</c:formatCode>
                <c:ptCount val="6"/>
                <c:pt idx="0">
                  <c:v>0</c:v>
                </c:pt>
                <c:pt idx="1">
                  <c:v>0</c:v>
                </c:pt>
                <c:pt idx="2">
                  <c:v>0</c:v>
                </c:pt>
                <c:pt idx="3">
                  <c:v>2</c:v>
                </c:pt>
                <c:pt idx="4">
                  <c:v>4</c:v>
                </c:pt>
                <c:pt idx="5">
                  <c:v>0</c:v>
                </c:pt>
              </c:numCache>
            </c:numRef>
          </c:val>
        </c:ser>
        <c:axId val="77955072"/>
        <c:axId val="77956608"/>
      </c:barChart>
      <c:catAx>
        <c:axId val="77955072"/>
        <c:scaling>
          <c:orientation val="minMax"/>
        </c:scaling>
        <c:axPos val="b"/>
        <c:tickLblPos val="nextTo"/>
        <c:crossAx val="77956608"/>
        <c:crosses val="autoZero"/>
        <c:auto val="1"/>
        <c:lblAlgn val="ctr"/>
        <c:lblOffset val="100"/>
      </c:catAx>
      <c:valAx>
        <c:axId val="77956608"/>
        <c:scaling>
          <c:orientation val="minMax"/>
        </c:scaling>
        <c:axPos val="l"/>
        <c:majorGridlines/>
        <c:numFmt formatCode="General" sourceLinked="1"/>
        <c:tickLblPos val="nextTo"/>
        <c:crossAx val="77955072"/>
        <c:crosses val="autoZero"/>
        <c:crossBetween val="between"/>
      </c:valAx>
    </c:plotArea>
    <c:legend>
      <c:legendPos val="r"/>
      <c:layout/>
    </c:legend>
    <c:plotVisOnly val="1"/>
  </c:chart>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A11013-EC6E-4F1B-B0E6-2A715A817129}" type="datetimeFigureOut">
              <a:rPr lang="en-US" smtClean="0"/>
              <a:pPr/>
              <a:t>4/24/2013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A28143-7205-4C11-B089-8A65DF117428}" type="slidenum">
              <a:rPr lang="en-US" smtClean="0"/>
              <a:pPr/>
              <a:t>‹#›</a:t>
            </a:fld>
            <a:endParaRPr lang="en-US"/>
          </a:p>
        </p:txBody>
      </p:sp>
    </p:spTree>
    <p:extLst>
      <p:ext uri="{BB962C8B-B14F-4D97-AF65-F5344CB8AC3E}">
        <p14:creationId xmlns:p14="http://schemas.microsoft.com/office/powerpoint/2010/main" xmlns="" val="649671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Rectangle 1"/>
          <p:cNvSpPr>
            <a:spLocks noGrp="1" noRot="1" noChangeAspect="1" noChangeArrowheads="1" noTextEdit="1"/>
          </p:cNvSpPr>
          <p:nvPr>
            <p:ph type="sldImg"/>
          </p:nvPr>
        </p:nvSpPr>
        <p:spPr bwMode="auto">
          <a:xfrm>
            <a:off x="1400736" y="914977"/>
            <a:ext cx="4055129" cy="3134591"/>
          </a:xfrm>
          <a:prstGeom prst="rect">
            <a:avLst/>
          </a:prstGeom>
          <a:solidFill>
            <a:srgbClr val="FFFFFF"/>
          </a:solidFill>
          <a:ln>
            <a:solidFill>
              <a:srgbClr val="000000"/>
            </a:solidFill>
            <a:miter lim="800000"/>
            <a:headEnd/>
            <a:tailEnd/>
          </a:ln>
        </p:spPr>
      </p:sp>
      <p:sp>
        <p:nvSpPr>
          <p:cNvPr id="13314" name="Text Box 2"/>
          <p:cNvSpPr txBox="1">
            <a:spLocks noGrp="1" noChangeArrowheads="1"/>
          </p:cNvSpPr>
          <p:nvPr>
            <p:ph type="body" idx="1"/>
          </p:nvPr>
        </p:nvSpPr>
        <p:spPr bwMode="auto">
          <a:xfrm>
            <a:off x="1046350" y="4352637"/>
            <a:ext cx="4770904" cy="537455"/>
          </a:xfrm>
          <a:prstGeom prst="rect">
            <a:avLst/>
          </a:prstGeom>
          <a:noFill/>
          <a:ln>
            <a:miter lim="800000"/>
            <a:headEnd/>
            <a:tailEnd/>
          </a:ln>
        </p:spPr>
        <p:txBody>
          <a:bodyPr lIns="0" tIns="0" rIns="0" bIns="0">
            <a:spAutoFit/>
          </a:bodyPr>
          <a:lstStyle/>
          <a:p>
            <a:pPr marL="193749" indent="-193749">
              <a:lnSpc>
                <a:spcPct val="97000"/>
              </a:lnSpc>
              <a:spcBef>
                <a:spcPct val="0"/>
              </a:spcBef>
              <a:buSzPct val="45000"/>
              <a:tabLst>
                <a:tab pos="649628" algn="l"/>
                <a:tab pos="1299256" algn="l"/>
                <a:tab pos="1948884" algn="l"/>
                <a:tab pos="2598511" algn="l"/>
                <a:tab pos="3248139" algn="l"/>
                <a:tab pos="3897767" algn="l"/>
                <a:tab pos="4547395" algn="l"/>
              </a:tabLst>
            </a:pPr>
            <a:r>
              <a:rPr lang="en-GB" smtClean="0">
                <a:latin typeface="Arial" charset="0"/>
                <a:ea typeface="Gothic" charset="0"/>
                <a:cs typeface="Gothic" charset="0"/>
              </a:rPr>
              <a:t>Figure 1 Screening, Randomization, and Follow-up of the Study Patients. CCTA denotes coronary computed tomographic angiography.</a:t>
            </a:r>
            <a:endParaRPr lang="en-GB" dirty="0">
              <a:latin typeface="Arial" charset="0"/>
              <a:ea typeface="Gothic" charset="0"/>
              <a:cs typeface="Gothic"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Rectangle 1"/>
          <p:cNvSpPr>
            <a:spLocks noGrp="1" noRot="1" noChangeAspect="1" noChangeArrowheads="1" noTextEdit="1"/>
          </p:cNvSpPr>
          <p:nvPr>
            <p:ph type="sldImg"/>
          </p:nvPr>
        </p:nvSpPr>
        <p:spPr bwMode="auto">
          <a:xfrm>
            <a:off x="1400736" y="914977"/>
            <a:ext cx="4055129" cy="3134591"/>
          </a:xfrm>
          <a:prstGeom prst="rect">
            <a:avLst/>
          </a:prstGeom>
          <a:solidFill>
            <a:srgbClr val="FFFFFF"/>
          </a:solidFill>
          <a:ln>
            <a:solidFill>
              <a:srgbClr val="000000"/>
            </a:solidFill>
            <a:miter lim="800000"/>
            <a:headEnd/>
            <a:tailEnd/>
          </a:ln>
        </p:spPr>
      </p:sp>
      <p:sp>
        <p:nvSpPr>
          <p:cNvPr id="13314" name="Text Box 2"/>
          <p:cNvSpPr txBox="1">
            <a:spLocks noGrp="1" noChangeArrowheads="1"/>
          </p:cNvSpPr>
          <p:nvPr>
            <p:ph type="body" idx="1"/>
          </p:nvPr>
        </p:nvSpPr>
        <p:spPr bwMode="auto">
          <a:xfrm>
            <a:off x="1046350" y="4352637"/>
            <a:ext cx="4770904" cy="1074910"/>
          </a:xfrm>
          <a:prstGeom prst="rect">
            <a:avLst/>
          </a:prstGeom>
          <a:noFill/>
          <a:ln>
            <a:miter lim="800000"/>
            <a:headEnd/>
            <a:tailEnd/>
          </a:ln>
        </p:spPr>
        <p:txBody>
          <a:bodyPr lIns="0" tIns="0" rIns="0" bIns="0">
            <a:spAutoFit/>
          </a:bodyPr>
          <a:lstStyle/>
          <a:p>
            <a:pPr marL="193749" indent="-193749">
              <a:lnSpc>
                <a:spcPct val="97000"/>
              </a:lnSpc>
              <a:spcBef>
                <a:spcPct val="0"/>
              </a:spcBef>
              <a:buSzPct val="45000"/>
              <a:tabLst>
                <a:tab pos="649628" algn="l"/>
                <a:tab pos="1299256" algn="l"/>
                <a:tab pos="1948884" algn="l"/>
                <a:tab pos="2598511" algn="l"/>
                <a:tab pos="3248139" algn="l"/>
                <a:tab pos="3897767" algn="l"/>
                <a:tab pos="4547395" algn="l"/>
              </a:tabLst>
            </a:pPr>
            <a:r>
              <a:rPr lang="en-GB" smtClean="0">
                <a:latin typeface="Arial" charset="0"/>
                <a:ea typeface="Gothic" charset="0"/>
                <a:cs typeface="Gothic" charset="0"/>
              </a:rPr>
              <a:t>Figure 2 Length of Stay in the Hospital and Proportion of Patients Discharged. The cumulative frequency of discharge from the index visit according to the length of stay is shown. The horizontal line indicates the median length of stay in the two study groups, which was significantly different (8.6 hours in the CCTA group vs. 26.7 hours in the standard-evaluation group, P&lt;0.001).</a:t>
            </a:r>
            <a:endParaRPr lang="en-GB" dirty="0">
              <a:latin typeface="Arial" charset="0"/>
              <a:ea typeface="Gothic" charset="0"/>
              <a:cs typeface="Gothic"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Rectangle 1"/>
          <p:cNvSpPr>
            <a:spLocks noGrp="1" noRot="1" noChangeAspect="1" noChangeArrowheads="1" noTextEdit="1"/>
          </p:cNvSpPr>
          <p:nvPr>
            <p:ph type="sldImg"/>
          </p:nvPr>
        </p:nvSpPr>
        <p:spPr bwMode="auto">
          <a:xfrm>
            <a:off x="1338263" y="914400"/>
            <a:ext cx="4179887" cy="3135313"/>
          </a:xfrm>
          <a:prstGeom prst="rect">
            <a:avLst/>
          </a:prstGeom>
          <a:solidFill>
            <a:srgbClr val="FFFFFF"/>
          </a:solidFill>
          <a:ln>
            <a:solidFill>
              <a:srgbClr val="000000"/>
            </a:solidFill>
            <a:miter lim="800000"/>
            <a:headEnd/>
            <a:tailEnd/>
          </a:ln>
        </p:spPr>
      </p:sp>
      <p:sp>
        <p:nvSpPr>
          <p:cNvPr id="13314" name="Text Box 2"/>
          <p:cNvSpPr txBox="1">
            <a:spLocks noGrp="1" noChangeArrowheads="1"/>
          </p:cNvSpPr>
          <p:nvPr>
            <p:ph type="body" idx="1"/>
          </p:nvPr>
        </p:nvSpPr>
        <p:spPr bwMode="auto">
          <a:xfrm>
            <a:off x="1046350" y="4352637"/>
            <a:ext cx="4770904" cy="179152"/>
          </a:xfrm>
          <a:prstGeom prst="rect">
            <a:avLst/>
          </a:prstGeom>
          <a:noFill/>
          <a:ln>
            <a:miter lim="800000"/>
            <a:headEnd/>
            <a:tailEnd/>
          </a:ln>
        </p:spPr>
        <p:txBody>
          <a:bodyPr lIns="0" tIns="0" rIns="0" bIns="0">
            <a:spAutoFit/>
          </a:bodyPr>
          <a:lstStyle/>
          <a:p>
            <a:pPr marL="193749" indent="-193749">
              <a:lnSpc>
                <a:spcPct val="97000"/>
              </a:lnSpc>
              <a:spcBef>
                <a:spcPct val="0"/>
              </a:spcBef>
              <a:buSzPct val="45000"/>
              <a:tabLst>
                <a:tab pos="649628" algn="l"/>
                <a:tab pos="1299256" algn="l"/>
                <a:tab pos="1948884" algn="l"/>
                <a:tab pos="2598511" algn="l"/>
                <a:tab pos="3248139" algn="l"/>
                <a:tab pos="3897767" algn="l"/>
                <a:tab pos="4547395" algn="l"/>
              </a:tabLst>
            </a:pPr>
            <a:r>
              <a:rPr lang="en-GB" smtClean="0">
                <a:latin typeface="Arial" charset="0"/>
                <a:ea typeface="Gothic" charset="0"/>
                <a:cs typeface="Gothic" charset="0"/>
              </a:rPr>
              <a:t>Table 3 Resource Utilization, Radiation Exposure, and Costs of Care.</a:t>
            </a:r>
            <a:endParaRPr lang="en-GB" dirty="0">
              <a:latin typeface="Arial" charset="0"/>
              <a:ea typeface="Gothic" charset="0"/>
              <a:cs typeface="Gothic"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Rectangle 1"/>
          <p:cNvSpPr>
            <a:spLocks noGrp="1" noRot="1" noChangeAspect="1" noChangeArrowheads="1" noTextEdit="1"/>
          </p:cNvSpPr>
          <p:nvPr>
            <p:ph type="sldImg"/>
          </p:nvPr>
        </p:nvSpPr>
        <p:spPr bwMode="auto">
          <a:xfrm>
            <a:off x="1400736" y="914977"/>
            <a:ext cx="4055129" cy="3134591"/>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1046350" y="4352637"/>
            <a:ext cx="4770904" cy="3479512"/>
          </a:xfrm>
          <a:prstGeom prst="rect">
            <a:avLst/>
          </a:prstGeom>
          <a:noFill/>
          <a:ln>
            <a:miter lim="800000"/>
            <a:headEnd/>
            <a:tailEnd/>
          </a:ln>
        </p:spPr>
        <p:txBody>
          <a:bodyPr wrap="none" anchor="ct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1"/>
          <p:cNvSpPr>
            <a:spLocks noGrp="1" noRot="1" noChangeAspect="1" noChangeArrowheads="1" noTextEdit="1"/>
          </p:cNvSpPr>
          <p:nvPr>
            <p:ph type="sldImg"/>
          </p:nvPr>
        </p:nvSpPr>
        <p:spPr>
          <a:ln/>
        </p:spPr>
      </p:sp>
      <p:sp>
        <p:nvSpPr>
          <p:cNvPr id="13315" name="Text Box 2"/>
          <p:cNvSpPr txBox="1">
            <a:spLocks noGrp="1" noChangeArrowheads="1"/>
          </p:cNvSpPr>
          <p:nvPr>
            <p:ph type="body" idx="1"/>
          </p:nvPr>
        </p:nvSpPr>
        <p:spPr>
          <a:xfrm>
            <a:off x="1046350" y="4352637"/>
            <a:ext cx="4770904" cy="45063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15900" indent="-215900">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ea typeface="MS PGothic" pitchFamily="34" charset="-128"/>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ea typeface="MS PGothic" pitchFamily="34" charset="-128"/>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ea typeface="MS PGothic" pitchFamily="34" charset="-128"/>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ea typeface="MS PGothic" pitchFamily="34" charset="-128"/>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ea typeface="MS PGothic" pitchFamily="34" charset="-128"/>
              </a:defRPr>
            </a:lvl5pPr>
            <a:lvl6pPr marL="2514600" indent="-228600" defTabSz="457200" eaLnBrk="0" fontAlgn="base" hangingPunct="0">
              <a:spcBef>
                <a:spcPct val="3000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ea typeface="MS PGothic" pitchFamily="34" charset="-128"/>
              </a:defRPr>
            </a:lvl6pPr>
            <a:lvl7pPr marL="2971800" indent="-228600" defTabSz="457200" eaLnBrk="0" fontAlgn="base" hangingPunct="0">
              <a:spcBef>
                <a:spcPct val="3000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ea typeface="MS PGothic" pitchFamily="34" charset="-128"/>
              </a:defRPr>
            </a:lvl7pPr>
            <a:lvl8pPr marL="3429000" indent="-228600" defTabSz="457200" eaLnBrk="0" fontAlgn="base" hangingPunct="0">
              <a:spcBef>
                <a:spcPct val="3000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ea typeface="MS PGothic" pitchFamily="34" charset="-128"/>
              </a:defRPr>
            </a:lvl8pPr>
            <a:lvl9pPr marL="3886200" indent="-228600" defTabSz="457200" eaLnBrk="0" fontAlgn="base" hangingPunct="0">
              <a:spcBef>
                <a:spcPct val="3000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ea typeface="MS PGothic" pitchFamily="34" charset="-128"/>
              </a:defRPr>
            </a:lvl9pPr>
          </a:lstStyle>
          <a:p>
            <a:pPr eaLnBrk="1">
              <a:lnSpc>
                <a:spcPct val="97000"/>
              </a:lnSpc>
              <a:spcBef>
                <a:spcPct val="0"/>
              </a:spcBef>
              <a:buSzPct val="45000"/>
              <a:buFont typeface="StarSymbol" charset="0"/>
              <a:buNone/>
            </a:pPr>
            <a:r>
              <a:rPr lang="en-GB" smtClean="0">
                <a:latin typeface="Arial" pitchFamily="34" charset="0"/>
              </a:rPr>
              <a:t>Figure 1 Enrollment, Randomization, Treatment, and Follow-up of the Study Patients.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1"/>
          <p:cNvSpPr>
            <a:spLocks noGrp="1" noRot="1" noChangeAspect="1" noChangeArrowheads="1" noTextEdit="1"/>
          </p:cNvSpPr>
          <p:nvPr>
            <p:ph type="sldImg"/>
          </p:nvPr>
        </p:nvSpPr>
        <p:spPr>
          <a:ln/>
        </p:spPr>
      </p:sp>
      <p:sp>
        <p:nvSpPr>
          <p:cNvPr id="17411" name="Text Box 2"/>
          <p:cNvSpPr txBox="1">
            <a:spLocks noGrp="1" noChangeArrowheads="1"/>
          </p:cNvSpPr>
          <p:nvPr>
            <p:ph type="body" idx="1"/>
          </p:nvPr>
        </p:nvSpPr>
        <p:spPr>
          <a:xfrm>
            <a:off x="1046350" y="4352637"/>
            <a:ext cx="4770904" cy="27148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15900" indent="-215900">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ea typeface="MS PGothic" pitchFamily="34" charset="-128"/>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ea typeface="MS PGothic" pitchFamily="34" charset="-128"/>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ea typeface="MS PGothic" pitchFamily="34" charset="-128"/>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ea typeface="MS PGothic" pitchFamily="34" charset="-128"/>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ea typeface="MS PGothic" pitchFamily="34" charset="-128"/>
              </a:defRPr>
            </a:lvl5pPr>
            <a:lvl6pPr marL="2514600" indent="-228600" defTabSz="457200" eaLnBrk="0" fontAlgn="base" hangingPunct="0">
              <a:spcBef>
                <a:spcPct val="3000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ea typeface="MS PGothic" pitchFamily="34" charset="-128"/>
              </a:defRPr>
            </a:lvl6pPr>
            <a:lvl7pPr marL="2971800" indent="-228600" defTabSz="457200" eaLnBrk="0" fontAlgn="base" hangingPunct="0">
              <a:spcBef>
                <a:spcPct val="3000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ea typeface="MS PGothic" pitchFamily="34" charset="-128"/>
              </a:defRPr>
            </a:lvl7pPr>
            <a:lvl8pPr marL="3429000" indent="-228600" defTabSz="457200" eaLnBrk="0" fontAlgn="base" hangingPunct="0">
              <a:spcBef>
                <a:spcPct val="3000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ea typeface="MS PGothic" pitchFamily="34" charset="-128"/>
              </a:defRPr>
            </a:lvl8pPr>
            <a:lvl9pPr marL="3886200" indent="-228600" defTabSz="457200" eaLnBrk="0" fontAlgn="base" hangingPunct="0">
              <a:spcBef>
                <a:spcPct val="3000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ea typeface="MS PGothic" pitchFamily="34" charset="-128"/>
              </a:defRPr>
            </a:lvl9pPr>
          </a:lstStyle>
          <a:p>
            <a:pPr eaLnBrk="1">
              <a:lnSpc>
                <a:spcPct val="97000"/>
              </a:lnSpc>
              <a:spcBef>
                <a:spcPct val="0"/>
              </a:spcBef>
              <a:buSzPct val="45000"/>
              <a:buFont typeface="StarSymbol" charset="0"/>
              <a:buNone/>
            </a:pPr>
            <a:r>
              <a:rPr lang="en-GB" smtClean="0">
                <a:latin typeface="Arial" pitchFamily="34" charset="0"/>
              </a:rPr>
              <a:t>Table 4 Outcomes during the Index Visit.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1"/>
          <p:cNvSpPr>
            <a:spLocks noGrp="1" noRot="1" noChangeAspect="1" noChangeArrowheads="1" noTextEdit="1"/>
          </p:cNvSpPr>
          <p:nvPr>
            <p:ph type="sldImg"/>
          </p:nvPr>
        </p:nvSpPr>
        <p:spPr>
          <a:ln/>
        </p:spPr>
      </p:sp>
      <p:sp>
        <p:nvSpPr>
          <p:cNvPr id="18435" name="Rectangle 2"/>
          <p:cNvSpPr txBox="1">
            <a:spLocks noGrp="1" noChangeArrowheads="1"/>
          </p:cNvSpPr>
          <p:nvPr>
            <p:ph type="body" idx="1"/>
          </p:nvPr>
        </p:nvSpPr>
        <p:spPr>
          <a:xfrm>
            <a:off x="1046350" y="4352637"/>
            <a:ext cx="4770904" cy="34795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mtClean="0">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extLst/>
          </a:lstStyle>
          <a:p>
            <a:fld id="{2D10C6ED-1768-4EC1-BE11-4BC596140B63}" type="datetimeFigureOut">
              <a:rPr lang="en-US" smtClean="0"/>
              <a:pPr/>
              <a:t>4/24/2013</a:t>
            </a:fld>
            <a:endParaRPr lang="en-US"/>
          </a:p>
        </p:txBody>
      </p:sp>
      <p:sp>
        <p:nvSpPr>
          <p:cNvPr id="17" name="Footer Placeholder 16"/>
          <p:cNvSpPr>
            <a:spLocks noGrp="1"/>
          </p:cNvSpPr>
          <p:nvPr>
            <p:ph type="ftr" sz="quarter" idx="11"/>
          </p:nvPr>
        </p:nvSpPr>
        <p:spPr/>
        <p:txBody>
          <a:bodyPr/>
          <a:lstStyle>
            <a:extLst/>
          </a:lstStyle>
          <a:p>
            <a:endParaRPr lang="en-US"/>
          </a:p>
        </p:txBody>
      </p:sp>
      <p:sp>
        <p:nvSpPr>
          <p:cNvPr id="29" name="Slide Number Placeholder 28"/>
          <p:cNvSpPr>
            <a:spLocks noGrp="1"/>
          </p:cNvSpPr>
          <p:nvPr>
            <p:ph type="sldNum" sz="quarter" idx="12"/>
          </p:nvPr>
        </p:nvSpPr>
        <p:spPr/>
        <p:txBody>
          <a:bodyPr/>
          <a:lstStyle>
            <a:extLst/>
          </a:lstStyle>
          <a:p>
            <a:fld id="{10E0B574-2ECC-4885-9615-19103FFA3767}" type="slidenum">
              <a:rPr lang="en-US" smtClean="0"/>
              <a:pPr/>
              <a:t>‹#›</a:t>
            </a:fld>
            <a:endParaRPr lang="en-US"/>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2D10C6ED-1768-4EC1-BE11-4BC596140B63}" type="datetimeFigureOut">
              <a:rPr lang="en-US" smtClean="0"/>
              <a:pPr/>
              <a:t>4/24/2013</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10E0B574-2ECC-4885-9615-19103FFA376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2D10C6ED-1768-4EC1-BE11-4BC596140B63}" type="datetimeFigureOut">
              <a:rPr lang="en-US" smtClean="0"/>
              <a:pPr/>
              <a:t>4/24/2013</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10E0B574-2ECC-4885-9615-19103FFA376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2D10C6ED-1768-4EC1-BE11-4BC596140B63}" type="datetimeFigureOut">
              <a:rPr lang="en-US" smtClean="0"/>
              <a:pPr/>
              <a:t>4/24/2013</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10E0B574-2ECC-4885-9615-19103FFA376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2D10C6ED-1768-4EC1-BE11-4BC596140B63}" type="datetimeFigureOut">
              <a:rPr lang="en-US" smtClean="0"/>
              <a:pPr/>
              <a:t>4/24/2013</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10E0B574-2ECC-4885-9615-19103FFA3767}" type="slidenum">
              <a:rPr lang="en-US" smtClean="0"/>
              <a:pPr/>
              <a:t>‹#›</a:t>
            </a:fld>
            <a:endParaRPr lang="en-US"/>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2D10C6ED-1768-4EC1-BE11-4BC596140B63}" type="datetimeFigureOut">
              <a:rPr lang="en-US" smtClean="0"/>
              <a:pPr/>
              <a:t>4/24/2013</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10E0B574-2ECC-4885-9615-19103FFA376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2D10C6ED-1768-4EC1-BE11-4BC596140B63}" type="datetimeFigureOut">
              <a:rPr lang="en-US" smtClean="0"/>
              <a:pPr/>
              <a:t>4/24/2013</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10E0B574-2ECC-4885-9615-19103FFA3767}" type="slidenum">
              <a:rPr lang="en-US" smtClean="0"/>
              <a:pPr/>
              <a:t>‹#›</a:t>
            </a:fld>
            <a:endParaRPr lang="en-US"/>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2D10C6ED-1768-4EC1-BE11-4BC596140B63}" type="datetimeFigureOut">
              <a:rPr lang="en-US" smtClean="0"/>
              <a:pPr/>
              <a:t>4/24/2013</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10E0B574-2ECC-4885-9615-19103FFA376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2D10C6ED-1768-4EC1-BE11-4BC596140B63}" type="datetimeFigureOut">
              <a:rPr lang="en-US" smtClean="0"/>
              <a:pPr/>
              <a:t>4/24/2013</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10E0B574-2ECC-4885-9615-19103FFA376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2D10C6ED-1768-4EC1-BE11-4BC596140B63}" type="datetimeFigureOut">
              <a:rPr lang="en-US" smtClean="0"/>
              <a:pPr/>
              <a:t>4/24/2013</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10E0B574-2ECC-4885-9615-19103FFA376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smtClean="0"/>
              <a:t>Click icon to add picture</a:t>
            </a:r>
            <a:endParaRPr kumimoji="0" lang="en-US"/>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extLst/>
          </a:lstStyle>
          <a:p>
            <a:fld id="{2D10C6ED-1768-4EC1-BE11-4BC596140B63}" type="datetimeFigureOut">
              <a:rPr lang="en-US" smtClean="0"/>
              <a:pPr/>
              <a:t>4/24/2013</a:t>
            </a:fld>
            <a:endParaRPr lang="en-US"/>
          </a:p>
        </p:txBody>
      </p:sp>
      <p:sp>
        <p:nvSpPr>
          <p:cNvPr id="6" name="Footer Placeholder 5"/>
          <p:cNvSpPr>
            <a:spLocks noGrp="1"/>
          </p:cNvSpPr>
          <p:nvPr>
            <p:ph type="ftr" sz="quarter" idx="11"/>
          </p:nvPr>
        </p:nvSpPr>
        <p:spPr>
          <a:xfrm>
            <a:off x="914400" y="55499"/>
            <a:ext cx="5562600" cy="365125"/>
          </a:xfrm>
        </p:spPr>
        <p:txBody>
          <a:bodyPr/>
          <a:lstStyle>
            <a:extLst/>
          </a:lstStyle>
          <a:p>
            <a:endParaRPr lang="en-US"/>
          </a:p>
        </p:txBody>
      </p:sp>
      <p:sp>
        <p:nvSpPr>
          <p:cNvPr id="7" name="Slide Number Placeholder 6"/>
          <p:cNvSpPr>
            <a:spLocks noGrp="1"/>
          </p:cNvSpPr>
          <p:nvPr>
            <p:ph type="sldNum" sz="quarter" idx="12"/>
          </p:nvPr>
        </p:nvSpPr>
        <p:spPr>
          <a:xfrm>
            <a:off x="8610600" y="55499"/>
            <a:ext cx="457200" cy="365125"/>
          </a:xfrm>
        </p:spPr>
        <p:txBody>
          <a:bodyPr/>
          <a:lstStyle>
            <a:extLst/>
          </a:lstStyle>
          <a:p>
            <a:fld id="{10E0B574-2ECC-4885-9615-19103FFA376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2D10C6ED-1768-4EC1-BE11-4BC596140B63}" type="datetimeFigureOut">
              <a:rPr lang="en-US" smtClean="0"/>
              <a:pPr/>
              <a:t>4/24/2013</a:t>
            </a:fld>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10E0B574-2ECC-4885-9615-19103FFA3767}"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ncbi.nlm.nih.gov/pmc/articles/PMC3289967/table/T4/" TargetMode="External"/><Relationship Id="rId1" Type="http://schemas.openxmlformats.org/officeDocument/2006/relationships/slideLayout" Target="../slideLayouts/slideLayout7.xml"/><Relationship Id="rId6" Type="http://schemas.openxmlformats.org/officeDocument/2006/relationships/hyperlink" Target="http://www.ncbi.nlm.nih.gov/entrez/eutils/elink.fcgi?dbfrom=pubmed&amp;retmode=ref&amp;cmd=prlinks&amp;id=21989033" TargetMode="External"/><Relationship Id="rId5" Type="http://schemas.openxmlformats.org/officeDocument/2006/relationships/image" Target="../media/image5.png"/><Relationship Id="rId4" Type="http://schemas.openxmlformats.org/officeDocument/2006/relationships/hyperlink" Target="http://www.ncbi.nlm.nih.gov/pmc/articles/PMC3289967/table/T5/"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video" Target="../media/media3.avi"/><Relationship Id="rId7" Type="http://schemas.microsoft.com/office/2007/relationships/media" Target="../media/media2.avi"/><Relationship Id="rId2" Type="http://schemas.openxmlformats.org/officeDocument/2006/relationships/video" Target="../media/media2.avi"/><Relationship Id="rId1" Type="http://schemas.openxmlformats.org/officeDocument/2006/relationships/video" Target="../media/media1.avi"/><Relationship Id="rId6" Type="http://schemas.openxmlformats.org/officeDocument/2006/relationships/image" Target="../media/image10.png"/><Relationship Id="rId5" Type="http://schemas.microsoft.com/office/2007/relationships/media" Target="../media/media1.avi"/><Relationship Id="rId10" Type="http://schemas.openxmlformats.org/officeDocument/2006/relationships/image" Target="../media/image12.png"/><Relationship Id="rId4" Type="http://schemas.openxmlformats.org/officeDocument/2006/relationships/slideLayout" Target="../slideLayouts/slideLayout2.xml"/><Relationship Id="rId9" Type="http://schemas.microsoft.com/office/2007/relationships/media" Target="../media/media3.avi"/></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google.com/imgres?imgurl=http://www.newrepublic.com/sites/default/files/migrated/going_rogue.jpg&amp;imgrefurl=http://www.newrepublic.com/blog/the-plank/index-palins-book-you-betcha&amp;usg=__YtCDzPTxaoYJjbcZNYXBQ7DUGEI=&amp;h=500&amp;w=500&amp;sz=30&amp;hl=en&amp;start=12&amp;zoom=1&amp;tbnid=zI5-hqWW0TvHpM:&amp;tbnh=130&amp;tbnw=130&amp;ei=y2B1UfWwEI2c9QT16YDgBw&amp;prev=/images?q=going+rogue&amp;sa=X&amp;rls=com.microsoft:en-us:IE-SearchBox&amp;rlz=1I7SUNA_en&amp;hl=en&amp;tbm=isch&amp;itbs=1&amp;sa=X&amp;ved=0CEIQrQMwCw" TargetMode="Externa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microsoft.com/office/2007/relationships/media" Target="../media/media4.avi"/><Relationship Id="rId2" Type="http://schemas.openxmlformats.org/officeDocument/2006/relationships/slideLayout" Target="../slideLayouts/slideLayout2.xml"/><Relationship Id="rId1" Type="http://schemas.openxmlformats.org/officeDocument/2006/relationships/video" Target="../media/media4.avi"/><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63.jpeg"/><Relationship Id="rId1" Type="http://schemas.openxmlformats.org/officeDocument/2006/relationships/slideLayout" Target="../slideLayouts/slideLayout6.xml"/><Relationship Id="rId4" Type="http://schemas.openxmlformats.org/officeDocument/2006/relationships/image" Target="../media/image30.jpeg"/></Relationships>
</file>

<file path=ppt/slides/_rels/slide7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828800"/>
            <a:ext cx="7772400" cy="4489704"/>
          </a:xfrm>
        </p:spPr>
        <p:txBody>
          <a:bodyPr>
            <a:normAutofit/>
          </a:bodyPr>
          <a:lstStyle/>
          <a:p>
            <a:r>
              <a:rPr lang="en-US" b="1" dirty="0"/>
              <a:t>Controversies and Current Role of Cardiac CT in the ER</a:t>
            </a:r>
            <a:r>
              <a:rPr lang="en-US" dirty="0"/>
              <a:t/>
            </a:r>
            <a:br>
              <a:rPr lang="en-US" dirty="0"/>
            </a:br>
            <a:endParaRPr lang="en-US" dirty="0"/>
          </a:p>
        </p:txBody>
      </p:sp>
      <p:sp>
        <p:nvSpPr>
          <p:cNvPr id="3" name="Subtitle 2"/>
          <p:cNvSpPr>
            <a:spLocks noGrp="1"/>
          </p:cNvSpPr>
          <p:nvPr>
            <p:ph type="subTitle" idx="1"/>
          </p:nvPr>
        </p:nvSpPr>
        <p:spPr>
          <a:xfrm>
            <a:off x="914400" y="2834640"/>
            <a:ext cx="7772400" cy="2423160"/>
          </a:xfrm>
        </p:spPr>
        <p:txBody>
          <a:bodyPr>
            <a:normAutofit/>
          </a:bodyPr>
          <a:lstStyle/>
          <a:p>
            <a:r>
              <a:rPr lang="en-US" dirty="0" smtClean="0"/>
              <a:t>James Ravenel MD</a:t>
            </a:r>
          </a:p>
          <a:p>
            <a:r>
              <a:rPr lang="en-US" dirty="0" smtClean="0"/>
              <a:t>Medical University of South Carolina</a:t>
            </a:r>
            <a:endParaRPr lang="en-US" dirty="0"/>
          </a:p>
        </p:txBody>
      </p:sp>
    </p:spTree>
    <p:extLst>
      <p:ext uri="{BB962C8B-B14F-4D97-AF65-F5344CB8AC3E}">
        <p14:creationId xmlns:p14="http://schemas.microsoft.com/office/powerpoint/2010/main" xmlns="" val="23750753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HEART Score</a:t>
            </a:r>
            <a:endParaRPr lang="en-US" dirty="0"/>
          </a:p>
        </p:txBody>
      </p:sp>
      <p:sp>
        <p:nvSpPr>
          <p:cNvPr id="3" name="Content Placeholder 2"/>
          <p:cNvSpPr>
            <a:spLocks noGrp="1"/>
          </p:cNvSpPr>
          <p:nvPr>
            <p:ph idx="1"/>
          </p:nvPr>
        </p:nvSpPr>
        <p:spPr/>
        <p:txBody>
          <a:bodyPr/>
          <a:lstStyle/>
          <a:p>
            <a:r>
              <a:rPr lang="en-US" dirty="0" smtClean="0"/>
              <a:t>Endpoint: Major Acute Cardiac Events</a:t>
            </a:r>
          </a:p>
          <a:p>
            <a:r>
              <a:rPr lang="en-US" dirty="0" smtClean="0"/>
              <a:t>Low: 0-3—0.9%</a:t>
            </a:r>
          </a:p>
          <a:p>
            <a:r>
              <a:rPr lang="en-US" dirty="0" err="1" smtClean="0"/>
              <a:t>Int</a:t>
            </a:r>
            <a:r>
              <a:rPr lang="en-US" dirty="0" smtClean="0"/>
              <a:t>: 4-6– 12%</a:t>
            </a:r>
          </a:p>
          <a:p>
            <a:r>
              <a:rPr lang="en-US" dirty="0" smtClean="0"/>
              <a:t>High: 7-10– 65%</a:t>
            </a:r>
          </a:p>
          <a:p>
            <a:endParaRPr lang="en-US" dirty="0"/>
          </a:p>
        </p:txBody>
      </p:sp>
    </p:spTree>
    <p:extLst>
      <p:ext uri="{BB962C8B-B14F-4D97-AF65-F5344CB8AC3E}">
        <p14:creationId xmlns:p14="http://schemas.microsoft.com/office/powerpoint/2010/main" xmlns="" val="15195070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HEART Score</a:t>
            </a:r>
            <a:endParaRPr lang="en-US" dirty="0"/>
          </a:p>
        </p:txBody>
      </p:sp>
      <p:sp>
        <p:nvSpPr>
          <p:cNvPr id="3" name="Content Placeholder 2"/>
          <p:cNvSpPr>
            <a:spLocks noGrp="1"/>
          </p:cNvSpPr>
          <p:nvPr>
            <p:ph idx="1"/>
          </p:nvPr>
        </p:nvSpPr>
        <p:spPr/>
        <p:txBody>
          <a:bodyPr/>
          <a:lstStyle/>
          <a:p>
            <a:endParaRPr lang="en-US" dirty="0"/>
          </a:p>
        </p:txBody>
      </p:sp>
      <p:pic>
        <p:nvPicPr>
          <p:cNvPr id="3074" name="Picture 2" descr="http://www.ncbi.nlm.nih.gov/corecgi/tileshop/tileshop.fcgi?p=PMC3&amp;id=244103&amp;s=26&amp;r=1&amp;c=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95400" y="1905000"/>
            <a:ext cx="7172325" cy="442912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720693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able 4">
            <a:hlinkClick r:id="rId2"/>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685801"/>
            <a:ext cx="4852816" cy="3124199"/>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4" descr="Table 5">
            <a:hlinkClick r:id="rId4"/>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445320" y="3810000"/>
            <a:ext cx="4698680" cy="30480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838200" y="3962400"/>
            <a:ext cx="3505200" cy="646331"/>
          </a:xfrm>
          <a:prstGeom prst="rect">
            <a:avLst/>
          </a:prstGeom>
        </p:spPr>
        <p:txBody>
          <a:bodyPr wrap="square">
            <a:spAutoFit/>
          </a:bodyPr>
          <a:lstStyle/>
          <a:p>
            <a:r>
              <a:rPr lang="en-US" dirty="0" err="1" smtClean="0">
                <a:effectLst/>
                <a:hlinkClick r:id="rId6"/>
              </a:rPr>
              <a:t>Crit</a:t>
            </a:r>
            <a:r>
              <a:rPr lang="en-US" dirty="0" smtClean="0">
                <a:effectLst/>
                <a:hlinkClick r:id="rId6"/>
              </a:rPr>
              <a:t> </a:t>
            </a:r>
            <a:r>
              <a:rPr lang="en-US" dirty="0" err="1" smtClean="0">
                <a:effectLst/>
                <a:hlinkClick r:id="rId6"/>
              </a:rPr>
              <a:t>Pathw</a:t>
            </a:r>
            <a:r>
              <a:rPr lang="en-US" dirty="0" smtClean="0">
                <a:effectLst/>
                <a:hlinkClick r:id="rId6"/>
              </a:rPr>
              <a:t> </a:t>
            </a:r>
            <a:r>
              <a:rPr lang="en-US" dirty="0" err="1" smtClean="0">
                <a:effectLst/>
                <a:hlinkClick r:id="rId6"/>
              </a:rPr>
              <a:t>Cardiol</a:t>
            </a:r>
            <a:r>
              <a:rPr lang="en-US" dirty="0" smtClean="0">
                <a:effectLst/>
                <a:hlinkClick r:id="rId6"/>
              </a:rPr>
              <a:t>. 2011 September; 10(3): 128–133. </a:t>
            </a:r>
            <a:endParaRPr lang="en-US" dirty="0">
              <a:effectLst/>
            </a:endParaRPr>
          </a:p>
        </p:txBody>
      </p:sp>
    </p:spTree>
    <p:extLst>
      <p:ext uri="{BB962C8B-B14F-4D97-AF65-F5344CB8AC3E}">
        <p14:creationId xmlns:p14="http://schemas.microsoft.com/office/powerpoint/2010/main" xmlns="" val="908053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Historical Pathways</a:t>
            </a:r>
            <a:endParaRPr lang="en-US" dirty="0"/>
          </a:p>
        </p:txBody>
      </p:sp>
      <p:sp>
        <p:nvSpPr>
          <p:cNvPr id="3" name="Content Placeholder 2"/>
          <p:cNvSpPr>
            <a:spLocks noGrp="1"/>
          </p:cNvSpPr>
          <p:nvPr>
            <p:ph idx="1"/>
          </p:nvPr>
        </p:nvSpPr>
        <p:spPr/>
        <p:txBody>
          <a:bodyPr/>
          <a:lstStyle/>
          <a:p>
            <a:pPr marL="68580" indent="0">
              <a:buNone/>
            </a:pPr>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81200" y="1524000"/>
            <a:ext cx="5105400" cy="53231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5474117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71600" y="512763"/>
            <a:ext cx="7772400" cy="914400"/>
          </a:xfrm>
        </p:spPr>
        <p:txBody>
          <a:bodyPr/>
          <a:lstStyle/>
          <a:p>
            <a:r>
              <a:rPr lang="en-US" dirty="0" smtClean="0"/>
              <a:t>ED Pathway</a:t>
            </a:r>
            <a:endParaRPr lang="en-US" dirty="0"/>
          </a:p>
        </p:txBody>
      </p:sp>
      <p:sp>
        <p:nvSpPr>
          <p:cNvPr id="4" name="Rectangle 3"/>
          <p:cNvSpPr/>
          <p:nvPr/>
        </p:nvSpPr>
        <p:spPr>
          <a:xfrm>
            <a:off x="4038600" y="2133600"/>
            <a:ext cx="1828800" cy="457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a:stCxn id="4" idx="2"/>
          </p:cNvCxnSpPr>
          <p:nvPr/>
        </p:nvCxnSpPr>
        <p:spPr>
          <a:xfrm>
            <a:off x="4953000" y="2590800"/>
            <a:ext cx="0" cy="609600"/>
          </a:xfrm>
          <a:prstGeom prst="line">
            <a:avLst/>
          </a:prstGeom>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4038600" y="3200400"/>
            <a:ext cx="1905000" cy="68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a:stCxn id="7" idx="2"/>
          </p:cNvCxnSpPr>
          <p:nvPr/>
        </p:nvCxnSpPr>
        <p:spPr>
          <a:xfrm>
            <a:off x="4991100" y="3886200"/>
            <a:ext cx="0" cy="609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124200" y="4495800"/>
            <a:ext cx="3886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124200" y="4495800"/>
            <a:ext cx="0" cy="76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010400" y="4495800"/>
            <a:ext cx="0" cy="762000"/>
          </a:xfrm>
          <a:prstGeom prst="line">
            <a:avLst/>
          </a:prstGeom>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2438400" y="5257800"/>
            <a:ext cx="1600200" cy="609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324600" y="5257800"/>
            <a:ext cx="1828800" cy="609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4267200" y="2133600"/>
            <a:ext cx="2362200" cy="369332"/>
          </a:xfrm>
          <a:prstGeom prst="rect">
            <a:avLst/>
          </a:prstGeom>
          <a:noFill/>
        </p:spPr>
        <p:txBody>
          <a:bodyPr wrap="square" rtlCol="0">
            <a:spAutoFit/>
          </a:bodyPr>
          <a:lstStyle/>
          <a:p>
            <a:r>
              <a:rPr lang="en-US" dirty="0" smtClean="0"/>
              <a:t>Triage Nurse</a:t>
            </a:r>
            <a:endParaRPr lang="en-US" dirty="0"/>
          </a:p>
        </p:txBody>
      </p:sp>
      <p:sp>
        <p:nvSpPr>
          <p:cNvPr id="19" name="TextBox 18"/>
          <p:cNvSpPr txBox="1"/>
          <p:nvPr/>
        </p:nvSpPr>
        <p:spPr>
          <a:xfrm>
            <a:off x="4800600" y="3429000"/>
            <a:ext cx="457200" cy="369332"/>
          </a:xfrm>
          <a:prstGeom prst="rect">
            <a:avLst/>
          </a:prstGeom>
          <a:noFill/>
        </p:spPr>
        <p:txBody>
          <a:bodyPr wrap="square" rtlCol="0">
            <a:spAutoFit/>
          </a:bodyPr>
          <a:lstStyle/>
          <a:p>
            <a:r>
              <a:rPr lang="en-US" dirty="0" smtClean="0"/>
              <a:t>CT</a:t>
            </a:r>
            <a:endParaRPr lang="en-US" dirty="0"/>
          </a:p>
        </p:txBody>
      </p:sp>
      <p:sp>
        <p:nvSpPr>
          <p:cNvPr id="20" name="TextBox 19"/>
          <p:cNvSpPr txBox="1"/>
          <p:nvPr/>
        </p:nvSpPr>
        <p:spPr>
          <a:xfrm>
            <a:off x="2667000" y="5410200"/>
            <a:ext cx="1295400" cy="369332"/>
          </a:xfrm>
          <a:prstGeom prst="rect">
            <a:avLst/>
          </a:prstGeom>
          <a:noFill/>
        </p:spPr>
        <p:txBody>
          <a:bodyPr wrap="square" rtlCol="0">
            <a:spAutoFit/>
          </a:bodyPr>
          <a:lstStyle/>
          <a:p>
            <a:r>
              <a:rPr lang="en-US" dirty="0" smtClean="0"/>
              <a:t>Admit</a:t>
            </a:r>
            <a:endParaRPr lang="en-US" dirty="0"/>
          </a:p>
        </p:txBody>
      </p:sp>
      <p:sp>
        <p:nvSpPr>
          <p:cNvPr id="21" name="TextBox 20"/>
          <p:cNvSpPr txBox="1"/>
          <p:nvPr/>
        </p:nvSpPr>
        <p:spPr>
          <a:xfrm>
            <a:off x="6400800" y="5334000"/>
            <a:ext cx="1752600" cy="381000"/>
          </a:xfrm>
          <a:prstGeom prst="rect">
            <a:avLst/>
          </a:prstGeom>
          <a:noFill/>
        </p:spPr>
        <p:txBody>
          <a:bodyPr wrap="square" rtlCol="0">
            <a:spAutoFit/>
          </a:bodyPr>
          <a:lstStyle/>
          <a:p>
            <a:r>
              <a:rPr lang="en-US" dirty="0" smtClean="0"/>
              <a:t>Send Home</a:t>
            </a:r>
            <a:endParaRPr lang="en-US" dirty="0"/>
          </a:p>
        </p:txBody>
      </p:sp>
    </p:spTree>
    <p:extLst>
      <p:ext uri="{BB962C8B-B14F-4D97-AF65-F5344CB8AC3E}">
        <p14:creationId xmlns:p14="http://schemas.microsoft.com/office/powerpoint/2010/main" xmlns="" val="21638528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81200"/>
            <a:ext cx="7772400" cy="4337304"/>
          </a:xfrm>
        </p:spPr>
        <p:txBody>
          <a:bodyPr/>
          <a:lstStyle/>
          <a:p>
            <a:r>
              <a:rPr lang="en-US" dirty="0" smtClean="0"/>
              <a:t>Not all chest pain Requires CT</a:t>
            </a:r>
            <a:endParaRPr lang="en-US" dirty="0"/>
          </a:p>
        </p:txBody>
      </p:sp>
    </p:spTree>
    <p:extLst>
      <p:ext uri="{BB962C8B-B14F-4D97-AF65-F5344CB8AC3E}">
        <p14:creationId xmlns:p14="http://schemas.microsoft.com/office/powerpoint/2010/main" xmlns="" val="36381447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Stabbing left chest pain…</a:t>
            </a:r>
            <a:endParaRPr lang="en-US" dirty="0"/>
          </a:p>
        </p:txBody>
      </p:sp>
      <p:pic>
        <p:nvPicPr>
          <p:cNvPr id="5" name="Content Placeholder 4"/>
          <p:cNvPicPr>
            <a:picLocks noGrp="1" noChangeAspect="1"/>
          </p:cNvPicPr>
          <p:nvPr>
            <p:ph sz="half" idx="1"/>
          </p:nvPr>
        </p:nvPicPr>
        <p:blipFill rotWithShape="1">
          <a:blip r:embed="rId2" cstate="print">
            <a:extLst>
              <a:ext uri="{28A0092B-C50C-407E-A947-70E740481C1C}">
                <a14:useLocalDpi xmlns:a14="http://schemas.microsoft.com/office/drawing/2010/main" xmlns="" val="0"/>
              </a:ext>
            </a:extLst>
          </a:blip>
          <a:srcRect l="8450" t="5657" r="9541" b="1158"/>
          <a:stretch/>
        </p:blipFill>
        <p:spPr>
          <a:xfrm>
            <a:off x="182344" y="1981200"/>
            <a:ext cx="4412140" cy="4114800"/>
          </a:xfrm>
        </p:spPr>
      </p:pic>
      <p:pic>
        <p:nvPicPr>
          <p:cNvPr id="6" name="Content Placeholder 5"/>
          <p:cNvPicPr>
            <a:picLocks noGrp="1" noChangeAspect="1"/>
          </p:cNvPicPr>
          <p:nvPr>
            <p:ph sz="half" idx="2"/>
          </p:nvPr>
        </p:nvPicPr>
        <p:blipFill rotWithShape="1">
          <a:blip r:embed="rId3" cstate="print">
            <a:extLst>
              <a:ext uri="{28A0092B-C50C-407E-A947-70E740481C1C}">
                <a14:useLocalDpi xmlns:a14="http://schemas.microsoft.com/office/drawing/2010/main" xmlns="" val="0"/>
              </a:ext>
            </a:extLst>
          </a:blip>
          <a:srcRect l="-1973" t="8139" r="2928" b="4049"/>
          <a:stretch/>
        </p:blipFill>
        <p:spPr>
          <a:xfrm>
            <a:off x="4744800" y="1936827"/>
            <a:ext cx="3865800" cy="4175973"/>
          </a:xfrm>
        </p:spPr>
      </p:pic>
    </p:spTree>
    <p:extLst>
      <p:ext uri="{BB962C8B-B14F-4D97-AF65-F5344CB8AC3E}">
        <p14:creationId xmlns:p14="http://schemas.microsoft.com/office/powerpoint/2010/main" xmlns="" val="10356318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rotWithShape="1">
          <a:blip r:embed="rId2" cstate="print">
            <a:extLst>
              <a:ext uri="{28A0092B-C50C-407E-A947-70E740481C1C}">
                <a14:useLocalDpi xmlns:a14="http://schemas.microsoft.com/office/drawing/2010/main" xmlns="" val="0"/>
              </a:ext>
            </a:extLst>
          </a:blip>
          <a:srcRect l="10837" t="3965" r="4950" b="10366"/>
          <a:stretch/>
        </p:blipFill>
        <p:spPr>
          <a:xfrm>
            <a:off x="1447800" y="838200"/>
            <a:ext cx="6889562" cy="5757176"/>
          </a:xfrm>
        </p:spPr>
      </p:pic>
    </p:spTree>
    <p:extLst>
      <p:ext uri="{BB962C8B-B14F-4D97-AF65-F5344CB8AC3E}">
        <p14:creationId xmlns:p14="http://schemas.microsoft.com/office/powerpoint/2010/main" xmlns="" val="21360111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9029"/>
            <a:ext cx="7924800" cy="1143000"/>
          </a:xfrm>
        </p:spPr>
        <p:txBody>
          <a:bodyPr/>
          <a:lstStyle/>
          <a:p>
            <a:r>
              <a:rPr lang="en-US" dirty="0" smtClean="0"/>
              <a:t>“Triple Rule Out”</a:t>
            </a:r>
            <a:endParaRPr lang="en-US" dirty="0"/>
          </a:p>
        </p:txBody>
      </p:sp>
      <p:sp>
        <p:nvSpPr>
          <p:cNvPr id="3" name="Content Placeholder 2"/>
          <p:cNvSpPr>
            <a:spLocks noGrp="1"/>
          </p:cNvSpPr>
          <p:nvPr>
            <p:ph idx="1"/>
          </p:nvPr>
        </p:nvSpPr>
        <p:spPr>
          <a:xfrm>
            <a:off x="609600" y="1314450"/>
            <a:ext cx="7924800" cy="4114800"/>
          </a:xfrm>
          <a:prstGeom prst="rect">
            <a:avLst/>
          </a:prstGeom>
        </p:spPr>
        <p:txBody>
          <a:bodyPr/>
          <a:lstStyle/>
          <a:p>
            <a:r>
              <a:rPr lang="en-US" dirty="0" smtClean="0"/>
              <a:t>ECG-gated CT Angiography of the chest</a:t>
            </a:r>
          </a:p>
          <a:p>
            <a:endParaRPr lang="en-US" dirty="0" smtClean="0"/>
          </a:p>
          <a:p>
            <a:endParaRPr lang="en-US" dirty="0"/>
          </a:p>
        </p:txBody>
      </p:sp>
      <p:pic>
        <p:nvPicPr>
          <p:cNvPr id="7" name="AoDiss_3D_Movie_chest.avi">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152400" y="2133600"/>
            <a:ext cx="2819400" cy="2819400"/>
          </a:xfrm>
          <a:prstGeom prst="rect">
            <a:avLst/>
          </a:prstGeom>
        </p:spPr>
      </p:pic>
      <p:pic>
        <p:nvPicPr>
          <p:cNvPr id="8" name="PE_coronal3D.avi">
            <a:hlinkClick r:id="" action="ppaction://media"/>
          </p:cNvPr>
          <p:cNvPicPr>
            <a:picLocks noChangeAspect="1"/>
          </p:cNvPicPr>
          <p:nvPr>
            <a:videoFile r:link="rId2"/>
            <p:extLst>
              <p:ext uri="{DAA4B4D4-6D71-4841-9C94-3DE7FCFB9230}">
                <p14:media xmlns:p14="http://schemas.microsoft.com/office/powerpoint/2010/main" xmlns="" r:embed="rId7"/>
              </p:ext>
            </p:extLst>
          </p:nvPr>
        </p:nvPicPr>
        <p:blipFill>
          <a:blip r:embed="rId8" cstate="print"/>
          <a:stretch>
            <a:fillRect/>
          </a:stretch>
        </p:blipFill>
        <p:spPr>
          <a:xfrm>
            <a:off x="3124200" y="2019300"/>
            <a:ext cx="2933700" cy="2933700"/>
          </a:xfrm>
          <a:prstGeom prst="rect">
            <a:avLst/>
          </a:prstGeom>
        </p:spPr>
      </p:pic>
      <p:pic>
        <p:nvPicPr>
          <p:cNvPr id="9" name="3CH_Infarct.avi">
            <a:hlinkClick r:id="" action="ppaction://media"/>
          </p:cNvPr>
          <p:cNvPicPr>
            <a:picLocks noChangeAspect="1"/>
          </p:cNvPicPr>
          <p:nvPr>
            <a:videoFile r:link="rId3"/>
            <p:extLst>
              <p:ext uri="{DAA4B4D4-6D71-4841-9C94-3DE7FCFB9230}">
                <p14:media xmlns:p14="http://schemas.microsoft.com/office/powerpoint/2010/main" xmlns="" r:embed="rId9"/>
              </p:ext>
            </p:extLst>
          </p:nvPr>
        </p:nvPicPr>
        <p:blipFill>
          <a:blip r:embed="rId10" cstate="print"/>
          <a:stretch>
            <a:fillRect/>
          </a:stretch>
        </p:blipFill>
        <p:spPr>
          <a:xfrm>
            <a:off x="6273800" y="2190750"/>
            <a:ext cx="2705100" cy="2705100"/>
          </a:xfrm>
          <a:prstGeom prst="rect">
            <a:avLst/>
          </a:prstGeom>
        </p:spPr>
      </p:pic>
    </p:spTree>
    <p:extLst>
      <p:ext uri="{BB962C8B-B14F-4D97-AF65-F5344CB8AC3E}">
        <p14:creationId xmlns:p14="http://schemas.microsoft.com/office/powerpoint/2010/main" xmlns="" val="34149761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625" fill="hold"/>
                                        <p:tgtEl>
                                          <p:spTgt spid="7"/>
                                        </p:tgtEl>
                                      </p:cBhvr>
                                    </p:cmd>
                                  </p:childTnLst>
                                </p:cTn>
                              </p:par>
                              <p:par>
                                <p:cTn id="7" presetID="1" presetClass="mediacall" presetSubtype="0" fill="hold" nodeType="withEffect">
                                  <p:stCondLst>
                                    <p:cond delay="0"/>
                                  </p:stCondLst>
                                  <p:childTnLst>
                                    <p:cmd type="call" cmd="playFrom(0.0)">
                                      <p:cBhvr>
                                        <p:cTn id="8" dur="9100" fill="hold"/>
                                        <p:tgtEl>
                                          <p:spTgt spid="8"/>
                                        </p:tgtEl>
                                      </p:cBhvr>
                                    </p:cmd>
                                  </p:childTnLst>
                                </p:cTn>
                              </p:par>
                              <p:par>
                                <p:cTn id="9" presetID="1" presetClass="mediacall" presetSubtype="0" fill="hold" nodeType="withEffect">
                                  <p:stCondLst>
                                    <p:cond delay="0"/>
                                  </p:stCondLst>
                                  <p:childTnLst>
                                    <p:cmd type="call" cmd="playFrom(0.0)">
                                      <p:cBhvr>
                                        <p:cTn id="10" dur="125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7"/>
                </p:tgtEl>
              </p:cMediaNode>
            </p:vide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with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video>
              <p:cMediaNode vol="80000">
                <p:cTn id="17" repeatCount="indefinite" fill="hold" display="0">
                  <p:stCondLst>
                    <p:cond delay="indefinite"/>
                  </p:stCondLst>
                </p:cTn>
                <p:tgtEl>
                  <p:spTgt spid="8"/>
                </p:tgtEl>
              </p:cMediaNode>
            </p:video>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withEffect">
                                  <p:stCondLst>
                                    <p:cond delay="0"/>
                                  </p:stCondLst>
                                  <p:childTnLst>
                                    <p:cmd type="call" cmd="togglePause">
                                      <p:cBhvr>
                                        <p:cTn id="22" dur="1" fill="hold"/>
                                        <p:tgtEl>
                                          <p:spTgt spid="8"/>
                                        </p:tgtEl>
                                      </p:cBhvr>
                                    </p:cmd>
                                  </p:childTnLst>
                                </p:cTn>
                              </p:par>
                            </p:childTnLst>
                          </p:cTn>
                        </p:par>
                      </p:childTnLst>
                    </p:cTn>
                  </p:par>
                </p:childTnLst>
              </p:cTn>
              <p:nextCondLst>
                <p:cond evt="onClick" delay="0">
                  <p:tgtEl>
                    <p:spTgt spid="8"/>
                  </p:tgtEl>
                </p:cond>
              </p:nextCondLst>
            </p:seq>
            <p:video>
              <p:cMediaNode vol="80000">
                <p:cTn id="23" repeatCount="indefinite" fill="hold" display="0">
                  <p:stCondLst>
                    <p:cond delay="indefinite"/>
                  </p:stCondLst>
                </p:cTn>
                <p:tgtEl>
                  <p:spTgt spid="9"/>
                </p:tgtEl>
              </p:cMediaNode>
            </p:video>
            <p:seq concurrent="1" nextAc="seek">
              <p:cTn id="24" restart="whenNotActive" fill="hold" evtFilter="cancelBubble" nodeType="interactiveSeq">
                <p:stCondLst>
                  <p:cond evt="onClick" delay="0">
                    <p:tgtEl>
                      <p:spTgt spid="9"/>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withEffect">
                                  <p:stCondLst>
                                    <p:cond delay="0"/>
                                  </p:stCondLst>
                                  <p:childTnLst>
                                    <p:cmd type="call" cmd="togglePause">
                                      <p:cBhvr>
                                        <p:cTn id="28"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Technique</a:t>
            </a:r>
            <a:endParaRPr lang="en-US" dirty="0"/>
          </a:p>
        </p:txBody>
      </p:sp>
      <p:sp>
        <p:nvSpPr>
          <p:cNvPr id="3" name="Content Placeholder 2"/>
          <p:cNvSpPr>
            <a:spLocks noGrp="1"/>
          </p:cNvSpPr>
          <p:nvPr>
            <p:ph idx="1"/>
          </p:nvPr>
        </p:nvSpPr>
        <p:spPr/>
        <p:txBody>
          <a:bodyPr/>
          <a:lstStyle/>
          <a:p>
            <a:r>
              <a:rPr lang="en-US" dirty="0" smtClean="0"/>
              <a:t>Calcium Score if older than 40</a:t>
            </a:r>
          </a:p>
          <a:p>
            <a:r>
              <a:rPr lang="en-US" dirty="0" smtClean="0"/>
              <a:t>High iodine concentration (</a:t>
            </a:r>
            <a:r>
              <a:rPr lang="en-US" dirty="0" err="1" smtClean="0"/>
              <a:t>Ultravist</a:t>
            </a:r>
            <a:r>
              <a:rPr lang="en-US" dirty="0" smtClean="0"/>
              <a:t> 370)</a:t>
            </a:r>
          </a:p>
          <a:p>
            <a:r>
              <a:rPr lang="en-US" dirty="0" smtClean="0"/>
              <a:t>Dual flow injection</a:t>
            </a:r>
          </a:p>
          <a:p>
            <a:pPr lvl="1"/>
            <a:r>
              <a:rPr lang="en-US" dirty="0" smtClean="0"/>
              <a:t>Test bolus-Time to peak = scan delay</a:t>
            </a:r>
          </a:p>
          <a:p>
            <a:pPr lvl="1"/>
            <a:r>
              <a:rPr lang="en-US" dirty="0" smtClean="0"/>
              <a:t>6 cc x scan delay= volume of </a:t>
            </a:r>
            <a:r>
              <a:rPr lang="en-US" dirty="0" err="1" smtClean="0"/>
              <a:t>Ultravist</a:t>
            </a:r>
            <a:r>
              <a:rPr lang="en-US" dirty="0" smtClean="0"/>
              <a:t> 370</a:t>
            </a:r>
          </a:p>
          <a:p>
            <a:pPr lvl="1"/>
            <a:r>
              <a:rPr lang="en-US" dirty="0" smtClean="0"/>
              <a:t>50 cc 30 % </a:t>
            </a:r>
            <a:r>
              <a:rPr lang="en-US" dirty="0" err="1" smtClean="0"/>
              <a:t>Ultravist</a:t>
            </a:r>
            <a:r>
              <a:rPr lang="en-US" dirty="0" smtClean="0"/>
              <a:t>/ 70% saline</a:t>
            </a:r>
          </a:p>
          <a:p>
            <a:pPr lvl="1"/>
            <a:r>
              <a:rPr lang="en-US" dirty="0" smtClean="0"/>
              <a:t>50 cc saline chaser</a:t>
            </a:r>
          </a:p>
        </p:txBody>
      </p:sp>
    </p:spTree>
    <p:extLst>
      <p:ext uri="{BB962C8B-B14F-4D97-AF65-F5344CB8AC3E}">
        <p14:creationId xmlns:p14="http://schemas.microsoft.com/office/powerpoint/2010/main" xmlns="" val="6017043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p:cNvSpPr>
            <a:spLocks noGrp="1"/>
          </p:cNvSpPr>
          <p:nvPr>
            <p:ph type="ctrTitle"/>
          </p:nvPr>
        </p:nvSpPr>
        <p:spPr>
          <a:xfrm>
            <a:off x="2133600" y="1371600"/>
            <a:ext cx="7010400" cy="2819400"/>
          </a:xfrm>
        </p:spPr>
        <p:txBody>
          <a:bodyPr/>
          <a:lstStyle/>
          <a:p>
            <a:r>
              <a:rPr lang="en-US" smtClean="0"/>
              <a:t>What the %#$*@! do I do with all those Damn Nodules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Technique</a:t>
            </a:r>
            <a:endParaRPr lang="en-US" dirty="0"/>
          </a:p>
        </p:txBody>
      </p:sp>
      <p:sp>
        <p:nvSpPr>
          <p:cNvPr id="3" name="Content Placeholder 2"/>
          <p:cNvSpPr>
            <a:spLocks noGrp="1"/>
          </p:cNvSpPr>
          <p:nvPr>
            <p:ph idx="1"/>
          </p:nvPr>
        </p:nvSpPr>
        <p:spPr/>
        <p:txBody>
          <a:bodyPr/>
          <a:lstStyle/>
          <a:p>
            <a:r>
              <a:rPr lang="en-US" dirty="0" smtClean="0"/>
              <a:t>Retrospective gating</a:t>
            </a:r>
          </a:p>
          <a:p>
            <a:pPr lvl="1"/>
            <a:r>
              <a:rPr lang="en-US" dirty="0" smtClean="0"/>
              <a:t>Functional analysis</a:t>
            </a:r>
          </a:p>
          <a:p>
            <a:r>
              <a:rPr lang="en-US" dirty="0" smtClean="0"/>
              <a:t>Prospective/Flash</a:t>
            </a:r>
          </a:p>
          <a:p>
            <a:pPr lvl="1"/>
            <a:r>
              <a:rPr lang="en-US" dirty="0" smtClean="0"/>
              <a:t>Single acquisition usually diastole</a:t>
            </a:r>
          </a:p>
          <a:p>
            <a:pPr lvl="1"/>
            <a:r>
              <a:rPr lang="en-US" dirty="0" smtClean="0"/>
              <a:t>Lower dose</a:t>
            </a:r>
          </a:p>
          <a:p>
            <a:pPr lvl="1"/>
            <a:r>
              <a:rPr lang="en-US" dirty="0" smtClean="0"/>
              <a:t>No function</a:t>
            </a:r>
          </a:p>
          <a:p>
            <a:pPr lvl="1"/>
            <a:r>
              <a:rPr lang="en-US" dirty="0" smtClean="0"/>
              <a:t>? Suspected dissection</a:t>
            </a:r>
          </a:p>
        </p:txBody>
      </p:sp>
    </p:spTree>
    <p:extLst>
      <p:ext uri="{BB962C8B-B14F-4D97-AF65-F5344CB8AC3E}">
        <p14:creationId xmlns:p14="http://schemas.microsoft.com/office/powerpoint/2010/main" xmlns="" val="6017043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Reconstructions</a:t>
            </a:r>
            <a:endParaRPr lang="en-US" dirty="0"/>
          </a:p>
        </p:txBody>
      </p:sp>
      <p:sp>
        <p:nvSpPr>
          <p:cNvPr id="3" name="Content Placeholder 2"/>
          <p:cNvSpPr>
            <a:spLocks noGrp="1"/>
          </p:cNvSpPr>
          <p:nvPr>
            <p:ph idx="1"/>
          </p:nvPr>
        </p:nvSpPr>
        <p:spPr/>
        <p:txBody>
          <a:bodyPr/>
          <a:lstStyle/>
          <a:p>
            <a:r>
              <a:rPr lang="en-US" dirty="0" smtClean="0"/>
              <a:t>Standard</a:t>
            </a:r>
          </a:p>
          <a:p>
            <a:pPr lvl="1"/>
            <a:r>
              <a:rPr lang="en-US" dirty="0" smtClean="0"/>
              <a:t>2 chamber/3 chamber MIPs</a:t>
            </a:r>
          </a:p>
          <a:p>
            <a:pPr lvl="1"/>
            <a:r>
              <a:rPr lang="en-US" dirty="0" smtClean="0"/>
              <a:t>3D VR</a:t>
            </a:r>
          </a:p>
          <a:p>
            <a:pPr>
              <a:buNone/>
            </a:pPr>
            <a:endParaRPr lang="en-US" dirty="0" smtClean="0"/>
          </a:p>
          <a:p>
            <a:r>
              <a:rPr lang="en-US" dirty="0" smtClean="0"/>
              <a:t>On the fly</a:t>
            </a:r>
          </a:p>
          <a:p>
            <a:pPr lvl="1"/>
            <a:r>
              <a:rPr lang="en-US" dirty="0" smtClean="0"/>
              <a:t>Curved reformat</a:t>
            </a:r>
          </a:p>
          <a:p>
            <a:pPr lvl="1"/>
            <a:r>
              <a:rPr lang="en-US" dirty="0" smtClean="0"/>
              <a:t>Function</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7" name="Content Placeholder 6" descr="1132058_20130309_2.jpg"/>
          <p:cNvPicPr>
            <a:picLocks noGrp="1" noChangeAspect="1"/>
          </p:cNvPicPr>
          <p:nvPr>
            <p:ph sz="half" idx="1"/>
          </p:nvPr>
        </p:nvPicPr>
        <p:blipFill>
          <a:blip r:embed="rId2" cstate="print"/>
          <a:stretch>
            <a:fillRect/>
          </a:stretch>
        </p:blipFill>
        <p:spPr>
          <a:xfrm>
            <a:off x="465138" y="2013744"/>
            <a:ext cx="4038600" cy="4038600"/>
          </a:xfrm>
        </p:spPr>
      </p:pic>
      <p:pic>
        <p:nvPicPr>
          <p:cNvPr id="8" name="Content Placeholder 7" descr="1132058_20130309_1.jpg"/>
          <p:cNvPicPr>
            <a:picLocks noGrp="1" noChangeAspect="1"/>
          </p:cNvPicPr>
          <p:nvPr>
            <p:ph sz="half" idx="2"/>
          </p:nvPr>
        </p:nvPicPr>
        <p:blipFill>
          <a:blip r:embed="rId3" cstate="print"/>
          <a:stretch>
            <a:fillRect/>
          </a:stretch>
        </p:blipFill>
        <p:spPr>
          <a:xfrm>
            <a:off x="4656138" y="2013744"/>
            <a:ext cx="4038600" cy="4038600"/>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439473296.jpg"/>
          <p:cNvPicPr>
            <a:picLocks noGrp="1" noChangeAspect="1"/>
          </p:cNvPicPr>
          <p:nvPr>
            <p:ph sz="half" idx="1"/>
          </p:nvPr>
        </p:nvPicPr>
        <p:blipFill>
          <a:blip r:embed="rId2" cstate="print"/>
          <a:stretch>
            <a:fillRect/>
          </a:stretch>
        </p:blipFill>
        <p:spPr>
          <a:xfrm>
            <a:off x="685800" y="0"/>
            <a:ext cx="3429000" cy="3429000"/>
          </a:xfrm>
        </p:spPr>
      </p:pic>
      <p:pic>
        <p:nvPicPr>
          <p:cNvPr id="6" name="Content Placeholder 5" descr="439473305.jpg"/>
          <p:cNvPicPr>
            <a:picLocks noGrp="1" noChangeAspect="1"/>
          </p:cNvPicPr>
          <p:nvPr>
            <p:ph sz="half" idx="2"/>
          </p:nvPr>
        </p:nvPicPr>
        <p:blipFill>
          <a:blip r:embed="rId3" cstate="print"/>
          <a:stretch>
            <a:fillRect/>
          </a:stretch>
        </p:blipFill>
        <p:spPr>
          <a:xfrm>
            <a:off x="4114800" y="0"/>
            <a:ext cx="3352800" cy="3352800"/>
          </a:xfrm>
        </p:spPr>
      </p:pic>
      <p:pic>
        <p:nvPicPr>
          <p:cNvPr id="7" name="Picture 6" descr="439475314.jpg"/>
          <p:cNvPicPr>
            <a:picLocks noChangeAspect="1"/>
          </p:cNvPicPr>
          <p:nvPr/>
        </p:nvPicPr>
        <p:blipFill>
          <a:blip r:embed="rId4" cstate="print"/>
          <a:srcRect t="25000" r="9375"/>
          <a:stretch>
            <a:fillRect/>
          </a:stretch>
        </p:blipFill>
        <p:spPr>
          <a:xfrm>
            <a:off x="2209800" y="3505200"/>
            <a:ext cx="4051300" cy="33528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439482764.jpg"/>
          <p:cNvPicPr>
            <a:picLocks noGrp="1" noChangeAspect="1"/>
          </p:cNvPicPr>
          <p:nvPr>
            <p:ph sz="half" idx="1"/>
          </p:nvPr>
        </p:nvPicPr>
        <p:blipFill>
          <a:blip r:embed="rId2" cstate="print"/>
          <a:srcRect l="16785" t="10515" r="19064" b="15900"/>
          <a:stretch>
            <a:fillRect/>
          </a:stretch>
        </p:blipFill>
        <p:spPr>
          <a:xfrm>
            <a:off x="304800" y="1113865"/>
            <a:ext cx="4343400" cy="4982135"/>
          </a:xfrm>
        </p:spPr>
      </p:pic>
      <p:pic>
        <p:nvPicPr>
          <p:cNvPr id="6" name="Content Placeholder 5" descr="439482780.jpg"/>
          <p:cNvPicPr>
            <a:picLocks noGrp="1" noChangeAspect="1"/>
          </p:cNvPicPr>
          <p:nvPr>
            <p:ph sz="half" idx="2"/>
          </p:nvPr>
        </p:nvPicPr>
        <p:blipFill>
          <a:blip r:embed="rId3" cstate="print"/>
          <a:srcRect l="28105" t="8628" r="197" b="12127"/>
          <a:stretch>
            <a:fillRect/>
          </a:stretch>
        </p:blipFill>
        <p:spPr>
          <a:xfrm>
            <a:off x="4760686" y="1219200"/>
            <a:ext cx="4383314" cy="4844716"/>
          </a:xfr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Radiation Dose</a:t>
            </a:r>
            <a:endParaRPr lang="en-US" dirty="0"/>
          </a:p>
        </p:txBody>
      </p:sp>
      <p:pic>
        <p:nvPicPr>
          <p:cNvPr id="106498" name="Picture 2" descr="Figure"/>
          <p:cNvPicPr>
            <a:picLocks noChangeAspect="1" noChangeArrowheads="1"/>
          </p:cNvPicPr>
          <p:nvPr/>
        </p:nvPicPr>
        <p:blipFill>
          <a:blip r:embed="rId2" cstate="print"/>
          <a:srcRect/>
          <a:stretch>
            <a:fillRect/>
          </a:stretch>
        </p:blipFill>
        <p:spPr bwMode="auto">
          <a:xfrm>
            <a:off x="1295400" y="1295400"/>
            <a:ext cx="7239000" cy="4763264"/>
          </a:xfrm>
          <a:prstGeom prst="rect">
            <a:avLst/>
          </a:prstGeom>
          <a:noFill/>
        </p:spPr>
      </p:pic>
      <p:sp>
        <p:nvSpPr>
          <p:cNvPr id="4" name="TextBox 3"/>
          <p:cNvSpPr txBox="1"/>
          <p:nvPr/>
        </p:nvSpPr>
        <p:spPr>
          <a:xfrm>
            <a:off x="1752600" y="6248400"/>
            <a:ext cx="6019800" cy="523220"/>
          </a:xfrm>
          <a:prstGeom prst="rect">
            <a:avLst/>
          </a:prstGeom>
          <a:noFill/>
        </p:spPr>
        <p:txBody>
          <a:bodyPr wrap="square" rtlCol="0">
            <a:spAutoFit/>
          </a:bodyPr>
          <a:lstStyle/>
          <a:p>
            <a:r>
              <a:rPr lang="en-US" sz="2800" dirty="0" smtClean="0"/>
              <a:t>Effective doses: 20-31 </a:t>
            </a:r>
            <a:r>
              <a:rPr lang="en-US" sz="2800" dirty="0" err="1" smtClean="0"/>
              <a:t>mSv</a:t>
            </a:r>
            <a:endParaRPr lang="en-US" sz="28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Radiation Dose</a:t>
            </a:r>
            <a:endParaRPr lang="en-US" dirty="0"/>
          </a:p>
        </p:txBody>
      </p:sp>
      <p:pic>
        <p:nvPicPr>
          <p:cNvPr id="96258" name="Picture 2" descr="Figure"/>
          <p:cNvPicPr>
            <a:picLocks noChangeAspect="1" noChangeArrowheads="1"/>
          </p:cNvPicPr>
          <p:nvPr/>
        </p:nvPicPr>
        <p:blipFill>
          <a:blip r:embed="rId2" cstate="print"/>
          <a:srcRect/>
          <a:stretch>
            <a:fillRect/>
          </a:stretch>
        </p:blipFill>
        <p:spPr bwMode="auto">
          <a:xfrm>
            <a:off x="1066799" y="1752601"/>
            <a:ext cx="7525813" cy="4846624"/>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7522" name="Picture 2" descr="Figure"/>
          <p:cNvPicPr>
            <a:picLocks noChangeAspect="1" noChangeArrowheads="1"/>
          </p:cNvPicPr>
          <p:nvPr/>
        </p:nvPicPr>
        <p:blipFill>
          <a:blip r:embed="rId2" cstate="print"/>
          <a:srcRect/>
          <a:stretch>
            <a:fillRect/>
          </a:stretch>
        </p:blipFill>
        <p:spPr bwMode="auto">
          <a:xfrm>
            <a:off x="2133600" y="0"/>
            <a:ext cx="4876800" cy="6849438"/>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Cardiac Imaging in the ED</a:t>
            </a: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28800" y="2971800"/>
            <a:ext cx="5765656" cy="18383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156376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US"/>
          </a:p>
        </p:txBody>
      </p:sp>
      <p:sp>
        <p:nvSpPr>
          <p:cNvPr id="4" name="Title 3"/>
          <p:cNvSpPr>
            <a:spLocks noGrp="1"/>
          </p:cNvSpPr>
          <p:nvPr>
            <p:ph type="title"/>
          </p:nvPr>
        </p:nvSpPr>
        <p:spPr/>
        <p:txBody>
          <a:bodyPr/>
          <a:lstStyle/>
          <a:p>
            <a:endParaRPr lang="en-US"/>
          </a:p>
        </p:txBody>
      </p:sp>
      <p:pic>
        <p:nvPicPr>
          <p:cNvPr id="1026" name="Picture 2" descr="http://t2.gstatic.com/images?q=tbn:ANd9GcS9XKolZJLu3Rx5ILpjh_bhTl5MvmlD84x8O7OFqkGRTMfJ92w-UWQLgbgnRg">
            <a:hlinkClick r:id="rId2"/>
          </p:cNvPr>
          <p:cNvPicPr>
            <a:picLocks noChangeAspect="1" noChangeArrowheads="1"/>
          </p:cNvPicPr>
          <p:nvPr/>
        </p:nvPicPr>
        <p:blipFill>
          <a:blip r:embed="rId3" cstate="print"/>
          <a:srcRect/>
          <a:stretch>
            <a:fillRect/>
          </a:stretch>
        </p:blipFill>
        <p:spPr bwMode="auto">
          <a:xfrm>
            <a:off x="2895600" y="2819400"/>
            <a:ext cx="3505200" cy="3505200"/>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not just calcium score?</a:t>
            </a:r>
            <a:endParaRPr lang="en-US" dirty="0"/>
          </a:p>
        </p:txBody>
      </p:sp>
      <p:sp>
        <p:nvSpPr>
          <p:cNvPr id="3" name="Content Placeholder 2"/>
          <p:cNvSpPr>
            <a:spLocks noGrp="1"/>
          </p:cNvSpPr>
          <p:nvPr>
            <p:ph idx="1"/>
          </p:nvPr>
        </p:nvSpPr>
        <p:spPr/>
        <p:txBody>
          <a:bodyPr/>
          <a:lstStyle/>
          <a:p>
            <a:r>
              <a:rPr lang="en-US" dirty="0" smtClean="0"/>
              <a:t>In </a:t>
            </a:r>
            <a:r>
              <a:rPr lang="en-US" b="1" u="sng" dirty="0" smtClean="0"/>
              <a:t>A</a:t>
            </a:r>
            <a:r>
              <a:rPr lang="en-US" dirty="0" smtClean="0"/>
              <a:t>symptomatic patient CAC of zero</a:t>
            </a:r>
          </a:p>
          <a:p>
            <a:pPr lvl="1"/>
            <a:r>
              <a:rPr lang="en-US" dirty="0" smtClean="0"/>
              <a:t>Low 10 year events and all-cause mortality</a:t>
            </a:r>
          </a:p>
          <a:p>
            <a:pPr lvl="1"/>
            <a:r>
              <a:rPr lang="en-US" dirty="0" smtClean="0"/>
              <a:t>Can this be applied to symptomatic patients?</a:t>
            </a:r>
          </a:p>
          <a:p>
            <a:pPr lvl="2"/>
            <a:r>
              <a:rPr lang="en-US" dirty="0" smtClean="0"/>
              <a:t>3 studies -99% </a:t>
            </a:r>
            <a:r>
              <a:rPr lang="en-US" dirty="0" err="1" smtClean="0"/>
              <a:t>npv</a:t>
            </a:r>
            <a:r>
              <a:rPr lang="en-US" dirty="0" smtClean="0"/>
              <a:t> for ACS</a:t>
            </a:r>
          </a:p>
          <a:p>
            <a:pPr lvl="2"/>
            <a:r>
              <a:rPr lang="en-US" dirty="0" smtClean="0"/>
              <a:t>7 studies -1.8% event rate over 4 years</a:t>
            </a:r>
          </a:p>
          <a:p>
            <a:pPr lvl="2"/>
            <a:r>
              <a:rPr lang="en-US" dirty="0" err="1"/>
              <a:t>Jacc</a:t>
            </a:r>
            <a:r>
              <a:rPr lang="en-US" dirty="0"/>
              <a:t>: Cardiovascular Imaging. </a:t>
            </a:r>
            <a:r>
              <a:rPr lang="en-US" dirty="0" smtClean="0"/>
              <a:t>2009;2(6</a:t>
            </a:r>
            <a:r>
              <a:rPr lang="en-US" dirty="0"/>
              <a:t>):</a:t>
            </a:r>
            <a:r>
              <a:rPr lang="en-US" dirty="0" smtClean="0"/>
              <a:t>675-88</a:t>
            </a:r>
          </a:p>
          <a:p>
            <a:endParaRPr lang="en-US" dirty="0"/>
          </a:p>
          <a:p>
            <a:endParaRPr lang="en-US" dirty="0"/>
          </a:p>
        </p:txBody>
      </p:sp>
    </p:spTree>
    <p:extLst>
      <p:ext uri="{BB962C8B-B14F-4D97-AF65-F5344CB8AC3E}">
        <p14:creationId xmlns:p14="http://schemas.microsoft.com/office/powerpoint/2010/main" xmlns="" val="21014649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descr="Cove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8750" y="6310313"/>
            <a:ext cx="23812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7" name="Rectangle 5"/>
          <p:cNvSpPr>
            <a:spLocks noChangeArrowheads="1"/>
          </p:cNvSpPr>
          <p:nvPr/>
        </p:nvSpPr>
        <p:spPr bwMode="auto">
          <a:xfrm>
            <a:off x="2857500" y="6350000"/>
            <a:ext cx="5556250" cy="231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p>
            <a:r>
              <a:rPr lang="en-US" sz="900">
                <a:solidFill>
                  <a:srgbClr val="999999"/>
                </a:solidFill>
                <a:latin typeface="Calibri" charset="0"/>
              </a:rPr>
              <a:t>© 2012 Lippincott Williams &amp; Wilkins, Inc.  Published by Lippincott Williams &amp; Wilkins, Inc.</a:t>
            </a:r>
          </a:p>
        </p:txBody>
      </p:sp>
      <p:sp>
        <p:nvSpPr>
          <p:cNvPr id="23558" name="Rectangle 6"/>
          <p:cNvSpPr>
            <a:spLocks noChangeArrowheads="1"/>
          </p:cNvSpPr>
          <p:nvPr/>
        </p:nvSpPr>
        <p:spPr bwMode="auto">
          <a:xfrm>
            <a:off x="8572500" y="6350000"/>
            <a:ext cx="476250" cy="231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p>
            <a:pPr algn="ctr"/>
            <a:r>
              <a:rPr lang="en-US" sz="900">
                <a:solidFill>
                  <a:srgbClr val="999999"/>
                </a:solidFill>
                <a:latin typeface="Calibri" charset="0"/>
              </a:rPr>
              <a:t>2</a:t>
            </a:r>
          </a:p>
        </p:txBody>
      </p:sp>
      <p:pic>
        <p:nvPicPr>
          <p:cNvPr id="23559" name="Picture 7" descr="Cove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17500" y="635000"/>
            <a:ext cx="5667375" cy="181927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23560" name="Rectangle 8"/>
          <p:cNvSpPr>
            <a:spLocks noChangeArrowheads="1"/>
          </p:cNvSpPr>
          <p:nvPr/>
        </p:nvSpPr>
        <p:spPr bwMode="auto">
          <a:xfrm>
            <a:off x="0" y="79375"/>
            <a:ext cx="9128125" cy="444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p>
            <a:pPr algn="ctr"/>
            <a:r>
              <a:rPr lang="en-US" sz="2300">
                <a:solidFill>
                  <a:srgbClr val="000000"/>
                </a:solidFill>
                <a:latin typeface="Calibri" charset="0"/>
              </a:rPr>
              <a:t>TABLE 3</a:t>
            </a:r>
          </a:p>
        </p:txBody>
      </p:sp>
      <p:sp>
        <p:nvSpPr>
          <p:cNvPr id="23561" name="Rectangle 9"/>
          <p:cNvSpPr>
            <a:spLocks noChangeArrowheads="1"/>
          </p:cNvSpPr>
          <p:nvPr/>
        </p:nvSpPr>
        <p:spPr bwMode="auto">
          <a:xfrm>
            <a:off x="6191250" y="767273"/>
            <a:ext cx="2857500" cy="1338828"/>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p>
            <a:r>
              <a:rPr lang="en-US" sz="900" b="1" dirty="0">
                <a:latin typeface="Calibri" charset="0"/>
              </a:rPr>
              <a:t>Utility of Coronary Artery Calcium Scoring in the Evaluation of Patients With Chest Pain.</a:t>
            </a:r>
          </a:p>
          <a:p>
            <a:r>
              <a:rPr lang="en-US" sz="900" dirty="0" err="1">
                <a:latin typeface="Calibri" charset="0"/>
              </a:rPr>
              <a:t>Tota-Maharaj</a:t>
            </a:r>
            <a:r>
              <a:rPr lang="en-US" sz="900" dirty="0">
                <a:latin typeface="Calibri" charset="0"/>
              </a:rPr>
              <a:t>, Rajesh; McEvoy, John;  MB </a:t>
            </a:r>
            <a:r>
              <a:rPr lang="en-US" sz="900" dirty="0" err="1">
                <a:latin typeface="Calibri" charset="0"/>
              </a:rPr>
              <a:t>BCh</a:t>
            </a:r>
            <a:r>
              <a:rPr lang="en-US" sz="900" dirty="0">
                <a:latin typeface="Calibri" charset="0"/>
              </a:rPr>
              <a:t>, BAO; </a:t>
            </a:r>
            <a:r>
              <a:rPr lang="en-US" sz="900" dirty="0" err="1">
                <a:latin typeface="Calibri" charset="0"/>
              </a:rPr>
              <a:t>Blaha</a:t>
            </a:r>
            <a:r>
              <a:rPr lang="en-US" sz="900" dirty="0">
                <a:latin typeface="Calibri" charset="0"/>
              </a:rPr>
              <a:t>, Michael;  MD, MPH; Silverman, Michael; </a:t>
            </a:r>
            <a:r>
              <a:rPr lang="en-US" sz="900" dirty="0" err="1">
                <a:latin typeface="Calibri" charset="0"/>
              </a:rPr>
              <a:t>Nasir</a:t>
            </a:r>
            <a:r>
              <a:rPr lang="en-US" sz="900" dirty="0">
                <a:latin typeface="Calibri" charset="0"/>
              </a:rPr>
              <a:t>, </a:t>
            </a:r>
            <a:r>
              <a:rPr lang="en-US" sz="900" dirty="0" err="1">
                <a:latin typeface="Calibri" charset="0"/>
              </a:rPr>
              <a:t>Khurram</a:t>
            </a:r>
            <a:r>
              <a:rPr lang="en-US" sz="900" dirty="0">
                <a:latin typeface="Calibri" charset="0"/>
              </a:rPr>
              <a:t>; MD, MPH; Blumenthal, Roger</a:t>
            </a:r>
          </a:p>
          <a:p>
            <a:endParaRPr lang="en-US" sz="900" dirty="0">
              <a:latin typeface="Calibri" charset="0"/>
            </a:endParaRPr>
          </a:p>
          <a:p>
            <a:r>
              <a:rPr lang="en-US" sz="900" dirty="0">
                <a:latin typeface="Calibri" charset="0"/>
              </a:rPr>
              <a:t>Critical Pathways in Cardiology: A Journal of Evidence-Based Medicine. 11(3):99-106, September 2012.</a:t>
            </a:r>
          </a:p>
          <a:p>
            <a:r>
              <a:rPr lang="en-US" sz="900" dirty="0">
                <a:latin typeface="Calibri" charset="0"/>
              </a:rPr>
              <a:t>DOI: 10.1097/HPC.0b013e31825b1429</a:t>
            </a:r>
          </a:p>
        </p:txBody>
      </p:sp>
      <p:sp>
        <p:nvSpPr>
          <p:cNvPr id="23562" name="Rectangle 10"/>
          <p:cNvSpPr>
            <a:spLocks noChangeArrowheads="1"/>
          </p:cNvSpPr>
          <p:nvPr/>
        </p:nvSpPr>
        <p:spPr bwMode="auto">
          <a:xfrm>
            <a:off x="6191250" y="2540000"/>
            <a:ext cx="2857500" cy="460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tIns="0" anchor="ctr">
            <a:spAutoFit/>
          </a:bodyPr>
          <a:lstStyle/>
          <a:p>
            <a:r>
              <a:rPr lang="en-US" sz="900" dirty="0">
                <a:solidFill>
                  <a:srgbClr val="000000"/>
                </a:solidFill>
                <a:latin typeface="Calibri" charset="0"/>
              </a:rPr>
              <a:t>TABLE 3 . 2 x 2 Table of Pooled Analysis of Low-Intermediate Risk Patients Evaluated for Chest Pain in the Emergency Department</a:t>
            </a:r>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17500" y="2540000"/>
            <a:ext cx="5694363" cy="2805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8583391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263 low/moderate risk</a:t>
            </a:r>
          </a:p>
          <a:p>
            <a:r>
              <a:rPr lang="en-US" dirty="0" smtClean="0"/>
              <a:t>Blinded to outcome of calcium score</a:t>
            </a:r>
          </a:p>
          <a:p>
            <a:r>
              <a:rPr lang="en-US" dirty="0" smtClean="0"/>
              <a:t>133 calcium score zero</a:t>
            </a:r>
          </a:p>
          <a:p>
            <a:pPr lvl="1"/>
            <a:r>
              <a:rPr lang="en-US" dirty="0" smtClean="0"/>
              <a:t>1 cardiac related chest pain</a:t>
            </a:r>
          </a:p>
          <a:p>
            <a:pPr lvl="1"/>
            <a:r>
              <a:rPr lang="en-US" dirty="0" smtClean="0"/>
              <a:t>Remaining no cardiac events out to 5 years</a:t>
            </a:r>
          </a:p>
          <a:p>
            <a:pPr lvl="1"/>
            <a:endParaRPr lang="en-US" dirty="0"/>
          </a:p>
          <a:p>
            <a:pPr lvl="1"/>
            <a:endParaRPr lang="en-US" dirty="0" smtClean="0"/>
          </a:p>
          <a:p>
            <a:pPr lvl="1"/>
            <a:endParaRPr lang="en-US" dirty="0"/>
          </a:p>
          <a:p>
            <a:pPr lvl="1"/>
            <a:r>
              <a:rPr lang="en-US" dirty="0" smtClean="0"/>
              <a:t>Mayo Clinic Proceedings2010;85:314-322</a:t>
            </a:r>
            <a:endParaRPr lang="en-US" dirty="0"/>
          </a:p>
        </p:txBody>
      </p:sp>
    </p:spTree>
    <p:extLst>
      <p:ext uri="{BB962C8B-B14F-4D97-AF65-F5344CB8AC3E}">
        <p14:creationId xmlns:p14="http://schemas.microsoft.com/office/powerpoint/2010/main" xmlns="" val="4608126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47800" y="1752600"/>
            <a:ext cx="6723063" cy="30194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7238541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descr="Cove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8750" y="6310313"/>
            <a:ext cx="23812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7" name="Rectangle 5"/>
          <p:cNvSpPr>
            <a:spLocks noChangeArrowheads="1"/>
          </p:cNvSpPr>
          <p:nvPr/>
        </p:nvSpPr>
        <p:spPr bwMode="auto">
          <a:xfrm>
            <a:off x="2857500" y="6350000"/>
            <a:ext cx="5556250" cy="231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p>
            <a:r>
              <a:rPr lang="en-US" sz="900">
                <a:solidFill>
                  <a:srgbClr val="999999"/>
                </a:solidFill>
                <a:latin typeface="Calibri" charset="0"/>
              </a:rPr>
              <a:t>© 2012 Lippincott Williams &amp; Wilkins, Inc.  Published by Lippincott Williams &amp; Wilkins, Inc.</a:t>
            </a:r>
          </a:p>
        </p:txBody>
      </p:sp>
      <p:sp>
        <p:nvSpPr>
          <p:cNvPr id="23558" name="Rectangle 6"/>
          <p:cNvSpPr>
            <a:spLocks noChangeArrowheads="1"/>
          </p:cNvSpPr>
          <p:nvPr/>
        </p:nvSpPr>
        <p:spPr bwMode="auto">
          <a:xfrm>
            <a:off x="8572500" y="6350000"/>
            <a:ext cx="476250" cy="231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p>
            <a:pPr algn="ctr"/>
            <a:r>
              <a:rPr lang="en-US" sz="900">
                <a:solidFill>
                  <a:srgbClr val="999999"/>
                </a:solidFill>
                <a:latin typeface="Calibri" charset="0"/>
              </a:rPr>
              <a:t>2</a:t>
            </a:r>
          </a:p>
        </p:txBody>
      </p:sp>
      <p:pic>
        <p:nvPicPr>
          <p:cNvPr id="23559" name="Picture 7" descr="Cove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17499" y="152400"/>
            <a:ext cx="5772121" cy="617900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23560" name="Rectangle 8"/>
          <p:cNvSpPr>
            <a:spLocks noChangeArrowheads="1"/>
          </p:cNvSpPr>
          <p:nvPr/>
        </p:nvSpPr>
        <p:spPr bwMode="auto">
          <a:xfrm>
            <a:off x="0" y="79375"/>
            <a:ext cx="9128125" cy="444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p>
            <a:pPr algn="ctr"/>
            <a:r>
              <a:rPr lang="en-US" sz="2300">
                <a:solidFill>
                  <a:srgbClr val="000000"/>
                </a:solidFill>
                <a:latin typeface="Calibri" charset="0"/>
              </a:rPr>
              <a:t>FIGURE 2</a:t>
            </a:r>
          </a:p>
        </p:txBody>
      </p:sp>
      <p:sp>
        <p:nvSpPr>
          <p:cNvPr id="23561" name="Rectangle 9"/>
          <p:cNvSpPr>
            <a:spLocks noChangeArrowheads="1"/>
          </p:cNvSpPr>
          <p:nvPr/>
        </p:nvSpPr>
        <p:spPr bwMode="auto">
          <a:xfrm>
            <a:off x="6191250" y="767273"/>
            <a:ext cx="2857500" cy="1338828"/>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p>
            <a:r>
              <a:rPr lang="en-US" sz="900" b="1" dirty="0">
                <a:latin typeface="Calibri" charset="0"/>
              </a:rPr>
              <a:t>Utility of Coronary Artery Calcium Scoring in the Evaluation of Patients With Chest Pain.</a:t>
            </a:r>
          </a:p>
          <a:p>
            <a:r>
              <a:rPr lang="en-US" sz="900" dirty="0" err="1">
                <a:latin typeface="Calibri" charset="0"/>
              </a:rPr>
              <a:t>Tota-Maharaj</a:t>
            </a:r>
            <a:r>
              <a:rPr lang="en-US" sz="900" dirty="0">
                <a:latin typeface="Calibri" charset="0"/>
              </a:rPr>
              <a:t>, Rajesh; McEvoy, John;  MB </a:t>
            </a:r>
            <a:r>
              <a:rPr lang="en-US" sz="900" dirty="0" err="1">
                <a:latin typeface="Calibri" charset="0"/>
              </a:rPr>
              <a:t>BCh</a:t>
            </a:r>
            <a:r>
              <a:rPr lang="en-US" sz="900" dirty="0">
                <a:latin typeface="Calibri" charset="0"/>
              </a:rPr>
              <a:t>, BAO; </a:t>
            </a:r>
            <a:r>
              <a:rPr lang="en-US" sz="900" dirty="0" err="1">
                <a:latin typeface="Calibri" charset="0"/>
              </a:rPr>
              <a:t>Blaha</a:t>
            </a:r>
            <a:r>
              <a:rPr lang="en-US" sz="900" dirty="0">
                <a:latin typeface="Calibri" charset="0"/>
              </a:rPr>
              <a:t>, Michael;  MD, MPH; Silverman, Michael; </a:t>
            </a:r>
            <a:r>
              <a:rPr lang="en-US" sz="900" dirty="0" err="1">
                <a:latin typeface="Calibri" charset="0"/>
              </a:rPr>
              <a:t>Nasir</a:t>
            </a:r>
            <a:r>
              <a:rPr lang="en-US" sz="900" dirty="0">
                <a:latin typeface="Calibri" charset="0"/>
              </a:rPr>
              <a:t>, </a:t>
            </a:r>
            <a:r>
              <a:rPr lang="en-US" sz="900" dirty="0" err="1">
                <a:latin typeface="Calibri" charset="0"/>
              </a:rPr>
              <a:t>Khurram</a:t>
            </a:r>
            <a:r>
              <a:rPr lang="en-US" sz="900" dirty="0">
                <a:latin typeface="Calibri" charset="0"/>
              </a:rPr>
              <a:t>; MD, MPH; Blumenthal, Roger</a:t>
            </a:r>
          </a:p>
          <a:p>
            <a:endParaRPr lang="en-US" sz="900" dirty="0">
              <a:latin typeface="Calibri" charset="0"/>
            </a:endParaRPr>
          </a:p>
          <a:p>
            <a:r>
              <a:rPr lang="en-US" sz="900" dirty="0">
                <a:latin typeface="Calibri" charset="0"/>
              </a:rPr>
              <a:t>Critical Pathways in Cardiology: A Journal of Evidence-Based Medicine. 11(3):99-106, September 2012.</a:t>
            </a:r>
          </a:p>
          <a:p>
            <a:r>
              <a:rPr lang="en-US" sz="900" dirty="0">
                <a:latin typeface="Calibri" charset="0"/>
              </a:rPr>
              <a:t>DOI: 10.1097/HPC.0b013e31825b1429</a:t>
            </a:r>
          </a:p>
        </p:txBody>
      </p:sp>
      <p:sp>
        <p:nvSpPr>
          <p:cNvPr id="23562" name="Rectangle 10"/>
          <p:cNvSpPr>
            <a:spLocks noChangeArrowheads="1"/>
          </p:cNvSpPr>
          <p:nvPr/>
        </p:nvSpPr>
        <p:spPr bwMode="auto">
          <a:xfrm>
            <a:off x="6191250" y="2540000"/>
            <a:ext cx="2857500" cy="322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tIns="0" anchor="ctr">
            <a:spAutoFit/>
          </a:bodyPr>
          <a:lstStyle/>
          <a:p>
            <a:r>
              <a:rPr lang="en-US" sz="900">
                <a:solidFill>
                  <a:srgbClr val="000000"/>
                </a:solidFill>
                <a:latin typeface="Calibri" charset="0"/>
              </a:rPr>
              <a:t>FIGURE 2 . Proposed chest pain algorithm based on pertinent studies.</a:t>
            </a:r>
          </a:p>
        </p:txBody>
      </p:sp>
    </p:spTree>
    <p:extLst>
      <p:ext uri="{BB962C8B-B14F-4D97-AF65-F5344CB8AC3E}">
        <p14:creationId xmlns:p14="http://schemas.microsoft.com/office/powerpoint/2010/main" xmlns="" val="35420413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ACS</a:t>
            </a:r>
            <a:br>
              <a:rPr lang="en-US" dirty="0" smtClean="0"/>
            </a:br>
            <a:r>
              <a:rPr lang="en-US" dirty="0" smtClean="0"/>
              <a:t>possible with </a:t>
            </a:r>
            <a:r>
              <a:rPr lang="en-US" dirty="0" err="1" smtClean="0"/>
              <a:t>Ca</a:t>
            </a:r>
            <a:r>
              <a:rPr lang="en-US" dirty="0" smtClean="0"/>
              <a:t>-score of zero</a:t>
            </a:r>
            <a:endParaRPr lang="en-US" dirty="0"/>
          </a:p>
        </p:txBody>
      </p:sp>
      <p:sp>
        <p:nvSpPr>
          <p:cNvPr id="3" name="Content Placeholder 2"/>
          <p:cNvSpPr>
            <a:spLocks noGrp="1"/>
          </p:cNvSpPr>
          <p:nvPr>
            <p:ph idx="1"/>
          </p:nvPr>
        </p:nvSpPr>
        <p:spPr>
          <a:xfrm>
            <a:off x="609600" y="1600200"/>
            <a:ext cx="7924800" cy="4114800"/>
          </a:xfrm>
          <a:prstGeom prst="rect">
            <a:avLst/>
          </a:prstGeom>
        </p:spPr>
        <p:txBody>
          <a:bodyPr/>
          <a:lstStyle/>
          <a:p>
            <a:endParaRPr lang="en-US"/>
          </a:p>
        </p:txBody>
      </p:sp>
      <p:pic>
        <p:nvPicPr>
          <p:cNvPr id="2050" name="Picture 2" descr="G:\CME_Lectures_2012\Native_Coronary_Artery_Disease\ACS_TRO_CATH_1676454\export--472473652.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7099" r="19237"/>
          <a:stretch/>
        </p:blipFill>
        <p:spPr bwMode="auto">
          <a:xfrm>
            <a:off x="808186" y="2400300"/>
            <a:ext cx="1875143" cy="3494242"/>
          </a:xfrm>
          <a:prstGeom prst="rect">
            <a:avLst/>
          </a:prstGeom>
          <a:noFill/>
          <a:extLst>
            <a:ext uri="{909E8E84-426E-40DD-AFC4-6F175D3DCCD1}">
              <a14:hiddenFill xmlns:a14="http://schemas.microsoft.com/office/drawing/2010/main" xmlns="">
                <a:solidFill>
                  <a:srgbClr val="FFFFFF"/>
                </a:solidFill>
              </a14:hiddenFill>
            </a:ext>
          </a:extLst>
        </p:spPr>
      </p:pic>
      <p:pic>
        <p:nvPicPr>
          <p:cNvPr id="3074" name="Picture 2" descr="E:\CME\SCRC_Charleston_3013_CardiacImagingandER\LCxHypoatten_1676454.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23100" b="8594"/>
          <a:stretch/>
        </p:blipFill>
        <p:spPr bwMode="auto">
          <a:xfrm>
            <a:off x="2667000" y="2473694"/>
            <a:ext cx="2898553" cy="3445341"/>
          </a:xfrm>
          <a:prstGeom prst="rect">
            <a:avLst/>
          </a:prstGeom>
          <a:noFill/>
          <a:extLst>
            <a:ext uri="{909E8E84-426E-40DD-AFC4-6F175D3DCCD1}">
              <a14:hiddenFill xmlns:a14="http://schemas.microsoft.com/office/drawing/2010/main" xmlns="">
                <a:solidFill>
                  <a:srgbClr val="FFFFFF"/>
                </a:solidFill>
              </a14:hiddenFill>
            </a:ext>
          </a:extLst>
        </p:spPr>
      </p:pic>
      <p:pic>
        <p:nvPicPr>
          <p:cNvPr id="2051" name="Picture 3" descr="G:\CME_Lectures_2012\Native_Coronary_Artery_Disease\ACS_TRO_CATH_1676454\472525803_frame_47.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7223" t="10659" r="5259" b="11712"/>
          <a:stretch/>
        </p:blipFill>
        <p:spPr bwMode="auto">
          <a:xfrm>
            <a:off x="5747657" y="2476415"/>
            <a:ext cx="3396343" cy="301262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05000500"/>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wipe(down)">
                                      <p:cBhvr>
                                        <p:cTn id="12"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ROMICAT I</a:t>
            </a:r>
            <a:endParaRPr lang="en-US" dirty="0"/>
          </a:p>
        </p:txBody>
      </p:sp>
      <p:sp>
        <p:nvSpPr>
          <p:cNvPr id="3" name="Content Placeholder 2"/>
          <p:cNvSpPr>
            <a:spLocks noGrp="1"/>
          </p:cNvSpPr>
          <p:nvPr>
            <p:ph idx="1"/>
          </p:nvPr>
        </p:nvSpPr>
        <p:spPr/>
        <p:txBody>
          <a:bodyPr/>
          <a:lstStyle/>
          <a:p>
            <a:r>
              <a:rPr lang="en-US" dirty="0" smtClean="0"/>
              <a:t>368 subjects</a:t>
            </a:r>
          </a:p>
          <a:p>
            <a:pPr lvl="1"/>
            <a:r>
              <a:rPr lang="en-US" dirty="0" smtClean="0"/>
              <a:t>Chest pain, negative troponin, no ECG ischemia</a:t>
            </a:r>
          </a:p>
          <a:p>
            <a:pPr lvl="1"/>
            <a:r>
              <a:rPr lang="en-US" dirty="0" smtClean="0"/>
              <a:t>8.4% ACS</a:t>
            </a:r>
          </a:p>
          <a:p>
            <a:pPr lvl="1"/>
            <a:r>
              <a:rPr lang="en-US" dirty="0" smtClean="0"/>
              <a:t>AT 2 years 25/333 (6.8%) had a Major cardiac event (MACE)</a:t>
            </a:r>
          </a:p>
          <a:p>
            <a:pPr lvl="2"/>
            <a:r>
              <a:rPr lang="en-US" dirty="0" smtClean="0"/>
              <a:t>No disease-0%</a:t>
            </a:r>
          </a:p>
          <a:p>
            <a:pPr lvl="2"/>
            <a:r>
              <a:rPr lang="en-US" dirty="0" smtClean="0"/>
              <a:t>&lt; 50% stenosis-4.6%</a:t>
            </a:r>
          </a:p>
          <a:p>
            <a:pPr lvl="2"/>
            <a:r>
              <a:rPr lang="en-US" dirty="0" smtClean="0"/>
              <a:t>&gt; 50% stenosis-30.3%</a:t>
            </a:r>
            <a:endParaRPr lang="en-US" dirty="0"/>
          </a:p>
        </p:txBody>
      </p:sp>
    </p:spTree>
    <p:extLst>
      <p:ext uri="{BB962C8B-B14F-4D97-AF65-F5344CB8AC3E}">
        <p14:creationId xmlns:p14="http://schemas.microsoft.com/office/powerpoint/2010/main" xmlns="" val="27976043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ROMICAT I</a:t>
            </a:r>
            <a:endParaRPr lang="en-US" dirty="0"/>
          </a:p>
        </p:txBody>
      </p:sp>
      <p:sp>
        <p:nvSpPr>
          <p:cNvPr id="3" name="Content Placeholder 2"/>
          <p:cNvSpPr>
            <a:spLocks noGrp="1"/>
          </p:cNvSpPr>
          <p:nvPr>
            <p:ph idx="1"/>
          </p:nvPr>
        </p:nvSpPr>
        <p:spPr/>
        <p:txBody>
          <a:bodyPr>
            <a:normAutofit/>
          </a:bodyPr>
          <a:lstStyle/>
          <a:p>
            <a:r>
              <a:rPr lang="en-US" dirty="0" smtClean="0"/>
              <a:t>Sensitivity of &gt; 50% stenosis</a:t>
            </a:r>
          </a:p>
          <a:p>
            <a:pPr lvl="1"/>
            <a:r>
              <a:rPr lang="en-US" dirty="0" smtClean="0"/>
              <a:t>ACS: 24/31  77% (59-90%)</a:t>
            </a:r>
          </a:p>
          <a:p>
            <a:pPr lvl="1"/>
            <a:r>
              <a:rPr lang="en-US" dirty="0" smtClean="0"/>
              <a:t>MI:     5/8      63% (24-91%</a:t>
            </a:r>
          </a:p>
          <a:p>
            <a:pPr lvl="1"/>
            <a:r>
              <a:rPr lang="en-US" dirty="0" smtClean="0"/>
              <a:t>NPV:  98% (Of course NPV would be 91.6% if everyone called negative and discharged without CT)</a:t>
            </a:r>
            <a:endParaRPr lang="en-US" dirty="0"/>
          </a:p>
        </p:txBody>
      </p:sp>
    </p:spTree>
    <p:extLst>
      <p:ext uri="{BB962C8B-B14F-4D97-AF65-F5344CB8AC3E}">
        <p14:creationId xmlns:p14="http://schemas.microsoft.com/office/powerpoint/2010/main" xmlns="" val="11819839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ROMICAT II</a:t>
            </a:r>
            <a:endParaRPr lang="en-US" dirty="0"/>
          </a:p>
        </p:txBody>
      </p:sp>
      <p:sp>
        <p:nvSpPr>
          <p:cNvPr id="3" name="Content Placeholder 2"/>
          <p:cNvSpPr>
            <a:spLocks noGrp="1"/>
          </p:cNvSpPr>
          <p:nvPr>
            <p:ph idx="1"/>
          </p:nvPr>
        </p:nvSpPr>
        <p:spPr/>
        <p:txBody>
          <a:bodyPr/>
          <a:lstStyle/>
          <a:p>
            <a:r>
              <a:rPr lang="en-US" dirty="0" smtClean="0"/>
              <a:t>Do sequels help?</a:t>
            </a:r>
            <a:endParaRPr lang="en-US"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72000" y="67200"/>
            <a:ext cx="4279696" cy="6562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182581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325441" y="381640"/>
            <a:ext cx="8494560" cy="223907"/>
          </a:xfrm>
          <a:prstGeom prst="rect">
            <a:avLst/>
          </a:prstGeom>
          <a:noFill/>
          <a:ln w="9525">
            <a:noFill/>
            <a:miter lim="800000"/>
            <a:headEnd/>
            <a:tailEnd/>
          </a:ln>
        </p:spPr>
        <p:txBody>
          <a:bodyPr lIns="0" tIns="0" rIns="0" bIns="0">
            <a:spAutoFit/>
          </a:bodyPr>
          <a:lstStyle/>
          <a:p>
            <a:pPr algn="ctr">
              <a:lnSpc>
                <a:spcPct val="97000"/>
              </a:lnSpc>
              <a:buClr>
                <a:srgbClr val="FFFFFF"/>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1500" b="1" dirty="0" err="1">
                <a:solidFill>
                  <a:srgbClr val="FFFFFF"/>
                </a:solidFill>
                <a:latin typeface="Arial" charset="0"/>
              </a:rPr>
              <a:t>Screening, Randomization, and Follow-up of the Study Patients.</a:t>
            </a:r>
            <a:endParaRPr lang="en-GB" sz="1500" b="1" dirty="0">
              <a:solidFill>
                <a:srgbClr val="FFFFFF"/>
              </a:solidFill>
              <a:latin typeface="Arial" charset="0"/>
            </a:endParaRPr>
          </a:p>
        </p:txBody>
      </p:sp>
      <p:pic>
        <p:nvPicPr>
          <p:cNvPr id="5122" name="Picture 2"/>
          <p:cNvPicPr>
            <a:picLocks noChangeAspect="1" noChangeArrowheads="1"/>
          </p:cNvPicPr>
          <p:nvPr/>
        </p:nvPicPr>
        <p:blipFill>
          <a:blip r:embed="rId3" cstate="print"/>
          <a:srcRect/>
          <a:stretch>
            <a:fillRect/>
          </a:stretch>
        </p:blipFill>
        <p:spPr bwMode="auto">
          <a:xfrm>
            <a:off x="6311521" y="6270418"/>
            <a:ext cx="2566080" cy="432045"/>
          </a:xfrm>
          <a:prstGeom prst="rect">
            <a:avLst/>
          </a:prstGeom>
          <a:noFill/>
        </p:spPr>
      </p:pic>
      <p:sp>
        <p:nvSpPr>
          <p:cNvPr id="5124" name="Text Box 4"/>
          <p:cNvSpPr txBox="1">
            <a:spLocks noChangeArrowheads="1"/>
          </p:cNvSpPr>
          <p:nvPr/>
        </p:nvSpPr>
        <p:spPr bwMode="auto">
          <a:xfrm>
            <a:off x="1763413" y="5972308"/>
            <a:ext cx="5597016" cy="164212"/>
          </a:xfrm>
          <a:prstGeom prst="rect">
            <a:avLst/>
          </a:prstGeom>
          <a:noFill/>
          <a:ln w="9525">
            <a:noFill/>
            <a:miter lim="800000"/>
            <a:headEnd/>
            <a:tailEnd/>
          </a:ln>
        </p:spPr>
        <p:txBody>
          <a:bodyPr lIns="0" tIns="0" rIns="0" bIns="0">
            <a:spAutoFit/>
          </a:bodyPr>
          <a:lstStyle/>
          <a:p>
            <a:pPr>
              <a:lnSpc>
                <a:spcPct val="97000"/>
              </a:lnSpc>
              <a:buClr>
                <a:srgbClr val="FFFFFF"/>
              </a:buClr>
              <a:buSzPct val="45000"/>
              <a:tabLst>
                <a:tab pos="656650" algn="l"/>
                <a:tab pos="1313299" algn="l"/>
                <a:tab pos="1969949" algn="l"/>
                <a:tab pos="2626599" algn="l"/>
                <a:tab pos="3283248" algn="l"/>
              </a:tabLst>
            </a:pPr>
            <a:r>
              <a:rPr lang="en-GB" sz="1100" b="1">
                <a:solidFill>
                  <a:srgbClr val="FFFFFF"/>
                </a:solidFill>
                <a:latin typeface="Arial" charset="0"/>
              </a:rPr>
              <a:t>Hoffmann U et al. N Engl J Med 2012;367:299-308</a:t>
            </a:r>
            <a:endParaRPr lang="en-GB" sz="1100" b="1" dirty="0">
              <a:solidFill>
                <a:srgbClr val="FFFFFF"/>
              </a:solidFill>
              <a:latin typeface="Arial" charset="0"/>
            </a:endParaRPr>
          </a:p>
        </p:txBody>
      </p:sp>
      <p:pic>
        <p:nvPicPr>
          <p:cNvPr id="6" name="Picture 5" descr="Image"/>
          <p:cNvPicPr>
            <a:picLocks noChangeAspect="1"/>
          </p:cNvPicPr>
          <p:nvPr/>
        </p:nvPicPr>
        <p:blipFill>
          <a:blip r:embed="rId4" cstate="print"/>
          <a:stretch>
            <a:fillRect/>
          </a:stretch>
        </p:blipFill>
        <p:spPr>
          <a:xfrm>
            <a:off x="1763413" y="933218"/>
            <a:ext cx="5597016" cy="4977163"/>
          </a:xfrm>
          <a:prstGeom prst="rect">
            <a:avLst/>
          </a:prstGeom>
        </p:spPr>
      </p:pic>
    </p:spTree>
    <p:extLst>
      <p:ext uri="{BB962C8B-B14F-4D97-AF65-F5344CB8AC3E}">
        <p14:creationId xmlns:p14="http://schemas.microsoft.com/office/powerpoint/2010/main" xmlns="" val="355894318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828800"/>
            <a:ext cx="7772400" cy="4489704"/>
          </a:xfrm>
        </p:spPr>
        <p:txBody>
          <a:bodyPr>
            <a:normAutofit/>
          </a:bodyPr>
          <a:lstStyle/>
          <a:p>
            <a:r>
              <a:rPr lang="en-US" b="1" dirty="0"/>
              <a:t>Controversies and Current Role of Cardiac CT in the ER</a:t>
            </a:r>
            <a:r>
              <a:rPr lang="en-US" dirty="0"/>
              <a:t/>
            </a:r>
            <a:br>
              <a:rPr lang="en-US" dirty="0"/>
            </a:br>
            <a:endParaRPr lang="en-US" dirty="0"/>
          </a:p>
        </p:txBody>
      </p:sp>
      <p:sp>
        <p:nvSpPr>
          <p:cNvPr id="3" name="Subtitle 2"/>
          <p:cNvSpPr>
            <a:spLocks noGrp="1"/>
          </p:cNvSpPr>
          <p:nvPr>
            <p:ph type="subTitle" idx="1"/>
          </p:nvPr>
        </p:nvSpPr>
        <p:spPr>
          <a:xfrm>
            <a:off x="914400" y="2834640"/>
            <a:ext cx="7772400" cy="2423160"/>
          </a:xfrm>
        </p:spPr>
        <p:txBody>
          <a:bodyPr>
            <a:normAutofit/>
          </a:bodyPr>
          <a:lstStyle/>
          <a:p>
            <a:r>
              <a:rPr lang="en-US" dirty="0" smtClean="0"/>
              <a:t>James Ravenel MD</a:t>
            </a:r>
          </a:p>
          <a:p>
            <a:r>
              <a:rPr lang="en-US" dirty="0" smtClean="0"/>
              <a:t>Medical University of South Carolina</a:t>
            </a:r>
            <a:endParaRPr lang="en-US" dirty="0"/>
          </a:p>
        </p:txBody>
      </p:sp>
    </p:spTree>
    <p:extLst>
      <p:ext uri="{BB962C8B-B14F-4D97-AF65-F5344CB8AC3E}">
        <p14:creationId xmlns:p14="http://schemas.microsoft.com/office/powerpoint/2010/main" xmlns="" val="23750753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325441" y="381640"/>
            <a:ext cx="8494560" cy="223907"/>
          </a:xfrm>
          <a:prstGeom prst="rect">
            <a:avLst/>
          </a:prstGeom>
          <a:noFill/>
          <a:ln w="9525">
            <a:noFill/>
            <a:miter lim="800000"/>
            <a:headEnd/>
            <a:tailEnd/>
          </a:ln>
        </p:spPr>
        <p:txBody>
          <a:bodyPr lIns="0" tIns="0" rIns="0" bIns="0">
            <a:spAutoFit/>
          </a:bodyPr>
          <a:lstStyle/>
          <a:p>
            <a:pPr algn="ctr">
              <a:lnSpc>
                <a:spcPct val="97000"/>
              </a:lnSpc>
              <a:buClr>
                <a:srgbClr val="FFFFFF"/>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1500" b="1" dirty="0" err="1">
                <a:solidFill>
                  <a:srgbClr val="FFFFFF"/>
                </a:solidFill>
                <a:latin typeface="Arial" charset="0"/>
              </a:rPr>
              <a:t>Length of Stay in the Hospital and Proportion of Patients Discharged.</a:t>
            </a:r>
            <a:endParaRPr lang="en-GB" sz="1500" b="1" dirty="0">
              <a:solidFill>
                <a:srgbClr val="FFFFFF"/>
              </a:solidFill>
              <a:latin typeface="Arial" charset="0"/>
            </a:endParaRPr>
          </a:p>
        </p:txBody>
      </p:sp>
      <p:pic>
        <p:nvPicPr>
          <p:cNvPr id="5122" name="Picture 2"/>
          <p:cNvPicPr>
            <a:picLocks noChangeAspect="1" noChangeArrowheads="1"/>
          </p:cNvPicPr>
          <p:nvPr/>
        </p:nvPicPr>
        <p:blipFill>
          <a:blip r:embed="rId3" cstate="print"/>
          <a:srcRect/>
          <a:stretch>
            <a:fillRect/>
          </a:stretch>
        </p:blipFill>
        <p:spPr bwMode="auto">
          <a:xfrm>
            <a:off x="6311521" y="6270418"/>
            <a:ext cx="2566080" cy="432045"/>
          </a:xfrm>
          <a:prstGeom prst="rect">
            <a:avLst/>
          </a:prstGeom>
          <a:noFill/>
        </p:spPr>
      </p:pic>
      <p:sp>
        <p:nvSpPr>
          <p:cNvPr id="5124" name="Text Box 4"/>
          <p:cNvSpPr txBox="1">
            <a:spLocks noChangeArrowheads="1"/>
          </p:cNvSpPr>
          <p:nvPr/>
        </p:nvSpPr>
        <p:spPr bwMode="auto">
          <a:xfrm>
            <a:off x="1499946" y="5972308"/>
            <a:ext cx="6123949" cy="164212"/>
          </a:xfrm>
          <a:prstGeom prst="rect">
            <a:avLst/>
          </a:prstGeom>
          <a:noFill/>
          <a:ln w="9525">
            <a:noFill/>
            <a:miter lim="800000"/>
            <a:headEnd/>
            <a:tailEnd/>
          </a:ln>
        </p:spPr>
        <p:txBody>
          <a:bodyPr lIns="0" tIns="0" rIns="0" bIns="0">
            <a:spAutoFit/>
          </a:bodyPr>
          <a:lstStyle/>
          <a:p>
            <a:pPr>
              <a:lnSpc>
                <a:spcPct val="97000"/>
              </a:lnSpc>
              <a:buClr>
                <a:srgbClr val="FFFFFF"/>
              </a:buClr>
              <a:buSzPct val="45000"/>
              <a:tabLst>
                <a:tab pos="656650" algn="l"/>
                <a:tab pos="1313299" algn="l"/>
                <a:tab pos="1969949" algn="l"/>
                <a:tab pos="2626599" algn="l"/>
                <a:tab pos="3283248" algn="l"/>
              </a:tabLst>
            </a:pPr>
            <a:r>
              <a:rPr lang="en-GB" sz="1100" b="1">
                <a:solidFill>
                  <a:srgbClr val="FFFFFF"/>
                </a:solidFill>
                <a:latin typeface="Arial" charset="0"/>
              </a:rPr>
              <a:t>Hoffmann U et al. N Engl J Med 2012;367:299-308</a:t>
            </a:r>
            <a:endParaRPr lang="en-GB" sz="1100" b="1" dirty="0">
              <a:solidFill>
                <a:srgbClr val="FFFFFF"/>
              </a:solidFill>
              <a:latin typeface="Arial" charset="0"/>
            </a:endParaRPr>
          </a:p>
        </p:txBody>
      </p:sp>
      <p:pic>
        <p:nvPicPr>
          <p:cNvPr id="6" name="Picture 5" descr="Image"/>
          <p:cNvPicPr>
            <a:picLocks noChangeAspect="1"/>
          </p:cNvPicPr>
          <p:nvPr/>
        </p:nvPicPr>
        <p:blipFill>
          <a:blip r:embed="rId4" cstate="print"/>
          <a:stretch>
            <a:fillRect/>
          </a:stretch>
        </p:blipFill>
        <p:spPr>
          <a:xfrm>
            <a:off x="1499946" y="933218"/>
            <a:ext cx="6123949" cy="4977163"/>
          </a:xfrm>
          <a:prstGeom prst="rect">
            <a:avLst/>
          </a:prstGeom>
        </p:spPr>
      </p:pic>
    </p:spTree>
    <p:extLst>
      <p:ext uri="{BB962C8B-B14F-4D97-AF65-F5344CB8AC3E}">
        <p14:creationId xmlns:p14="http://schemas.microsoft.com/office/powerpoint/2010/main" xmlns="" val="2914917751"/>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325441" y="381640"/>
            <a:ext cx="8494560" cy="223907"/>
          </a:xfrm>
          <a:prstGeom prst="rect">
            <a:avLst/>
          </a:prstGeom>
          <a:noFill/>
          <a:ln w="9525">
            <a:noFill/>
            <a:miter lim="800000"/>
            <a:headEnd/>
            <a:tailEnd/>
          </a:ln>
        </p:spPr>
        <p:txBody>
          <a:bodyPr lIns="0" tIns="0" rIns="0" bIns="0">
            <a:spAutoFit/>
          </a:bodyPr>
          <a:lstStyle/>
          <a:p>
            <a:pPr algn="ctr">
              <a:lnSpc>
                <a:spcPct val="97000"/>
              </a:lnSpc>
              <a:buClr>
                <a:srgbClr val="FFFFFF"/>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1500" b="1" dirty="0" err="1">
                <a:solidFill>
                  <a:srgbClr val="FFFFFF"/>
                </a:solidFill>
                <a:latin typeface="Arial" charset="0"/>
              </a:rPr>
              <a:t>Resource Utilization, Radiation Exposure, and Costs of Care.</a:t>
            </a:r>
            <a:endParaRPr lang="en-GB" sz="1500" b="1" dirty="0">
              <a:solidFill>
                <a:srgbClr val="FFFFFF"/>
              </a:solidFill>
              <a:latin typeface="Arial" charset="0"/>
            </a:endParaRPr>
          </a:p>
        </p:txBody>
      </p:sp>
      <p:pic>
        <p:nvPicPr>
          <p:cNvPr id="5122" name="Picture 2"/>
          <p:cNvPicPr>
            <a:picLocks noChangeAspect="1" noChangeArrowheads="1"/>
          </p:cNvPicPr>
          <p:nvPr/>
        </p:nvPicPr>
        <p:blipFill>
          <a:blip r:embed="rId3" cstate="print"/>
          <a:srcRect/>
          <a:stretch>
            <a:fillRect/>
          </a:stretch>
        </p:blipFill>
        <p:spPr bwMode="auto">
          <a:xfrm>
            <a:off x="6311521" y="6270418"/>
            <a:ext cx="2566080" cy="432045"/>
          </a:xfrm>
          <a:prstGeom prst="rect">
            <a:avLst/>
          </a:prstGeom>
          <a:noFill/>
        </p:spPr>
      </p:pic>
      <p:sp>
        <p:nvSpPr>
          <p:cNvPr id="5124" name="Text Box 4"/>
          <p:cNvSpPr txBox="1">
            <a:spLocks noChangeArrowheads="1"/>
          </p:cNvSpPr>
          <p:nvPr/>
        </p:nvSpPr>
        <p:spPr bwMode="auto">
          <a:xfrm>
            <a:off x="1995003" y="5972308"/>
            <a:ext cx="5133834" cy="164212"/>
          </a:xfrm>
          <a:prstGeom prst="rect">
            <a:avLst/>
          </a:prstGeom>
          <a:noFill/>
          <a:ln w="9525">
            <a:noFill/>
            <a:miter lim="800000"/>
            <a:headEnd/>
            <a:tailEnd/>
          </a:ln>
        </p:spPr>
        <p:txBody>
          <a:bodyPr lIns="0" tIns="0" rIns="0" bIns="0">
            <a:spAutoFit/>
          </a:bodyPr>
          <a:lstStyle/>
          <a:p>
            <a:pPr>
              <a:lnSpc>
                <a:spcPct val="97000"/>
              </a:lnSpc>
              <a:buClr>
                <a:srgbClr val="FFFFFF"/>
              </a:buClr>
              <a:buSzPct val="45000"/>
              <a:tabLst>
                <a:tab pos="656650" algn="l"/>
                <a:tab pos="1313299" algn="l"/>
                <a:tab pos="1969949" algn="l"/>
                <a:tab pos="2626599" algn="l"/>
                <a:tab pos="3283248" algn="l"/>
              </a:tabLst>
            </a:pPr>
            <a:r>
              <a:rPr lang="en-GB" sz="1100" b="1">
                <a:solidFill>
                  <a:srgbClr val="FFFFFF"/>
                </a:solidFill>
                <a:latin typeface="Arial" charset="0"/>
              </a:rPr>
              <a:t>Hoffmann U et al. N Engl J Med 2012;367:299-308</a:t>
            </a:r>
            <a:endParaRPr lang="en-GB" sz="1100" b="1" dirty="0">
              <a:solidFill>
                <a:srgbClr val="FFFFFF"/>
              </a:solidFill>
              <a:latin typeface="Arial" charset="0"/>
            </a:endParaRPr>
          </a:p>
        </p:txBody>
      </p:sp>
      <p:pic>
        <p:nvPicPr>
          <p:cNvPr id="6" name="Picture 5" descr="Image"/>
          <p:cNvPicPr>
            <a:picLocks noChangeAspect="1"/>
          </p:cNvPicPr>
          <p:nvPr/>
        </p:nvPicPr>
        <p:blipFill>
          <a:blip r:embed="rId4" cstate="print"/>
          <a:stretch>
            <a:fillRect/>
          </a:stretch>
        </p:blipFill>
        <p:spPr>
          <a:xfrm>
            <a:off x="1995003" y="933218"/>
            <a:ext cx="5133834" cy="4977163"/>
          </a:xfrm>
          <a:prstGeom prst="rect">
            <a:avLst/>
          </a:prstGeom>
        </p:spPr>
      </p:pic>
      <p:sp>
        <p:nvSpPr>
          <p:cNvPr id="2" name="Oval 1"/>
          <p:cNvSpPr/>
          <p:nvPr/>
        </p:nvSpPr>
        <p:spPr>
          <a:xfrm>
            <a:off x="5410200" y="4343400"/>
            <a:ext cx="1447800" cy="1066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335550253"/>
      </p:ext>
    </p:extLst>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ext Box 1"/>
          <p:cNvSpPr txBox="1">
            <a:spLocks noChangeArrowheads="1"/>
          </p:cNvSpPr>
          <p:nvPr/>
        </p:nvSpPr>
        <p:spPr bwMode="auto">
          <a:xfrm>
            <a:off x="671040" y="714844"/>
            <a:ext cx="7804800" cy="379143"/>
          </a:xfrm>
          <a:prstGeom prst="rect">
            <a:avLst/>
          </a:prstGeom>
          <a:noFill/>
          <a:ln w="9525">
            <a:noFill/>
            <a:miter lim="800000"/>
            <a:headEnd/>
            <a:tailEnd/>
          </a:ln>
        </p:spPr>
        <p:txBody>
          <a:bodyPr lIns="0" tIns="0" rIns="0" bIns="0" anchor="ctr">
            <a:spAutoFit/>
          </a:bodyPr>
          <a:lstStyle/>
          <a:p>
            <a:pPr algn="ctr">
              <a:lnSpc>
                <a:spcPct val="97000"/>
              </a:lnSpc>
              <a:buClr>
                <a:srgbClr val="FFFFFF"/>
              </a:buClr>
              <a:buSzPct val="45000"/>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sz="2500" b="1">
                <a:solidFill>
                  <a:srgbClr val="FFFFFF"/>
                </a:solidFill>
                <a:latin typeface="Arial" charset="0"/>
              </a:rPr>
              <a:t>Conclusions</a:t>
            </a:r>
            <a:endParaRPr lang="en-GB" sz="2500" b="1" dirty="0">
              <a:solidFill>
                <a:srgbClr val="FFFFFF"/>
              </a:solidFill>
              <a:latin typeface="Arial" charset="0"/>
            </a:endParaRPr>
          </a:p>
        </p:txBody>
      </p:sp>
      <p:sp>
        <p:nvSpPr>
          <p:cNvPr id="10242" name="Rectangle 2"/>
          <p:cNvSpPr>
            <a:spLocks noGrp="1" noChangeArrowheads="1"/>
          </p:cNvSpPr>
          <p:nvPr>
            <p:ph type="body"/>
          </p:nvPr>
        </p:nvSpPr>
        <p:spPr>
          <a:xfrm>
            <a:off x="671040" y="1405588"/>
            <a:ext cx="7807680" cy="4755379"/>
          </a:xfrm>
          <a:ln/>
        </p:spPr>
        <p:txBody>
          <a:bodyPr lIns="82945" tIns="41473" rIns="82945" bIns="41473" anchor="t"/>
          <a:lstStyle/>
          <a:p>
            <a:pPr marL="391686" indent="-293764">
              <a:lnSpc>
                <a:spcPct val="92000"/>
              </a:lnSpc>
              <a:spcAft>
                <a:spcPts val="806"/>
              </a:spcAft>
              <a:buSzPct val="100000"/>
              <a:buFont typeface="Arial" charset="0"/>
              <a:buChar char="•"/>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sz="1800" dirty="0">
                <a:latin typeface="Arial" charset="0"/>
              </a:rPr>
              <a:t>In patients in the emergency department with symptoms suggestive of acute coronary syndromes, incorporating CCTA into a triage strategy improved the efficiency of clinical decision making, as compared with a standard evaluation in the emergency department, but it resulted in an increase in downstream testing and radiation exposure with no decrease in the overall costs of care.</a:t>
            </a:r>
          </a:p>
        </p:txBody>
      </p:sp>
      <p:pic>
        <p:nvPicPr>
          <p:cNvPr id="10243" name="Picture 3"/>
          <p:cNvPicPr>
            <a:picLocks noChangeAspect="1" noChangeArrowheads="1"/>
          </p:cNvPicPr>
          <p:nvPr/>
        </p:nvPicPr>
        <p:blipFill>
          <a:blip r:embed="rId3" cstate="print"/>
          <a:srcRect/>
          <a:stretch>
            <a:fillRect/>
          </a:stretch>
        </p:blipFill>
        <p:spPr bwMode="auto">
          <a:xfrm>
            <a:off x="6311521" y="6270418"/>
            <a:ext cx="2566080" cy="432045"/>
          </a:xfrm>
          <a:prstGeom prst="rect">
            <a:avLst/>
          </a:prstGeom>
          <a:noFill/>
        </p:spPr>
      </p:pic>
    </p:spTree>
    <p:extLst>
      <p:ext uri="{BB962C8B-B14F-4D97-AF65-F5344CB8AC3E}">
        <p14:creationId xmlns:p14="http://schemas.microsoft.com/office/powerpoint/2010/main" xmlns="" val="2852194396"/>
      </p:ext>
    </p:extLst>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ACRIN-PA</a:t>
            </a:r>
            <a:endParaRPr lang="en-US" dirty="0"/>
          </a:p>
        </p:txBody>
      </p:sp>
    </p:spTree>
    <p:extLst>
      <p:ext uri="{BB962C8B-B14F-4D97-AF65-F5344CB8AC3E}">
        <p14:creationId xmlns:p14="http://schemas.microsoft.com/office/powerpoint/2010/main" xmlns="" val="363154612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325441" y="381641"/>
            <a:ext cx="8494560" cy="2239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itchFamily="18" charset="0"/>
                <a:ea typeface="Gothic" charset="0"/>
                <a:cs typeface="Gothic" charset="0"/>
              </a:defRPr>
            </a:lvl1pPr>
            <a:lvl2pPr marL="742950" indent="-28575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itchFamily="18" charset="0"/>
                <a:ea typeface="Gothic" charset="0"/>
                <a:cs typeface="Gothic" charset="0"/>
              </a:defRPr>
            </a:lvl2pPr>
            <a:lvl3pPr marL="1143000" indent="-22860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itchFamily="18" charset="0"/>
                <a:ea typeface="Gothic" charset="0"/>
                <a:cs typeface="Gothic" charset="0"/>
              </a:defRPr>
            </a:lvl3pPr>
            <a:lvl4pPr marL="1600200" indent="-22860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itchFamily="18" charset="0"/>
                <a:ea typeface="Gothic" charset="0"/>
                <a:cs typeface="Gothic" charset="0"/>
              </a:defRPr>
            </a:lvl4pPr>
            <a:lvl5pPr marL="2057400" indent="-22860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itchFamily="18" charset="0"/>
                <a:ea typeface="Gothic" charset="0"/>
                <a:cs typeface="Gothic" charset="0"/>
              </a:defRPr>
            </a:lvl5pPr>
            <a:lvl6pPr marL="25146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itchFamily="18" charset="0"/>
                <a:ea typeface="Gothic" charset="0"/>
                <a:cs typeface="Gothic" charset="0"/>
              </a:defRPr>
            </a:lvl6pPr>
            <a:lvl7pPr marL="29718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itchFamily="18" charset="0"/>
                <a:ea typeface="Gothic" charset="0"/>
                <a:cs typeface="Gothic" charset="0"/>
              </a:defRPr>
            </a:lvl7pPr>
            <a:lvl8pPr marL="34290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itchFamily="18" charset="0"/>
                <a:ea typeface="Gothic" charset="0"/>
                <a:cs typeface="Gothic" charset="0"/>
              </a:defRPr>
            </a:lvl8pPr>
            <a:lvl9pPr marL="38862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itchFamily="18" charset="0"/>
                <a:ea typeface="Gothic" charset="0"/>
                <a:cs typeface="Gothic" charset="0"/>
              </a:defRPr>
            </a:lvl9pPr>
          </a:lstStyle>
          <a:p>
            <a:pPr algn="ctr" eaLnBrk="1">
              <a:lnSpc>
                <a:spcPct val="97000"/>
              </a:lnSpc>
              <a:buClr>
                <a:srgbClr val="FFFFFF"/>
              </a:buClr>
              <a:buSzPct val="45000"/>
              <a:buFont typeface="StarSymbol" charset="0"/>
              <a:buNone/>
            </a:pPr>
            <a:r>
              <a:rPr lang="en-GB" sz="1500" b="1">
                <a:solidFill>
                  <a:srgbClr val="FFFFFF"/>
                </a:solidFill>
                <a:latin typeface="Arial" pitchFamily="34" charset="0"/>
              </a:rPr>
              <a:t>Enrollment, Randomization, Treatment, and Follow-up of the Study Patients.</a:t>
            </a: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11521" y="6270418"/>
            <a:ext cx="2566080" cy="432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9" name="Text Box 4"/>
          <p:cNvSpPr txBox="1">
            <a:spLocks noChangeArrowheads="1"/>
          </p:cNvSpPr>
          <p:nvPr/>
        </p:nvSpPr>
        <p:spPr bwMode="auto">
          <a:xfrm>
            <a:off x="1843200" y="5972308"/>
            <a:ext cx="5437440" cy="16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tabLst>
                <a:tab pos="723900" algn="l"/>
                <a:tab pos="1447800" algn="l"/>
                <a:tab pos="2171700" algn="l"/>
                <a:tab pos="2895600" algn="l"/>
                <a:tab pos="3619500" algn="l"/>
              </a:tabLst>
              <a:defRPr sz="2400">
                <a:solidFill>
                  <a:schemeClr val="tx1"/>
                </a:solidFill>
                <a:latin typeface="Times New Roman" pitchFamily="18" charset="0"/>
                <a:ea typeface="Gothic" charset="0"/>
                <a:cs typeface="Gothic" charset="0"/>
              </a:defRPr>
            </a:lvl1pPr>
            <a:lvl2pPr marL="742950" indent="-285750" eaLnBrk="0" hangingPunct="0">
              <a:tabLst>
                <a:tab pos="723900" algn="l"/>
                <a:tab pos="1447800" algn="l"/>
                <a:tab pos="2171700" algn="l"/>
                <a:tab pos="2895600" algn="l"/>
                <a:tab pos="3619500" algn="l"/>
              </a:tabLst>
              <a:defRPr sz="2400">
                <a:solidFill>
                  <a:schemeClr val="tx1"/>
                </a:solidFill>
                <a:latin typeface="Times New Roman" pitchFamily="18" charset="0"/>
                <a:ea typeface="Gothic" charset="0"/>
                <a:cs typeface="Gothic" charset="0"/>
              </a:defRPr>
            </a:lvl2pPr>
            <a:lvl3pPr marL="1143000" indent="-228600" eaLnBrk="0" hangingPunct="0">
              <a:tabLst>
                <a:tab pos="723900" algn="l"/>
                <a:tab pos="1447800" algn="l"/>
                <a:tab pos="2171700" algn="l"/>
                <a:tab pos="2895600" algn="l"/>
                <a:tab pos="3619500" algn="l"/>
              </a:tabLst>
              <a:defRPr sz="2400">
                <a:solidFill>
                  <a:schemeClr val="tx1"/>
                </a:solidFill>
                <a:latin typeface="Times New Roman" pitchFamily="18" charset="0"/>
                <a:ea typeface="Gothic" charset="0"/>
                <a:cs typeface="Gothic" charset="0"/>
              </a:defRPr>
            </a:lvl3pPr>
            <a:lvl4pPr marL="1600200" indent="-228600" eaLnBrk="0" hangingPunct="0">
              <a:tabLst>
                <a:tab pos="723900" algn="l"/>
                <a:tab pos="1447800" algn="l"/>
                <a:tab pos="2171700" algn="l"/>
                <a:tab pos="2895600" algn="l"/>
                <a:tab pos="3619500" algn="l"/>
              </a:tabLst>
              <a:defRPr sz="2400">
                <a:solidFill>
                  <a:schemeClr val="tx1"/>
                </a:solidFill>
                <a:latin typeface="Times New Roman" pitchFamily="18" charset="0"/>
                <a:ea typeface="Gothic" charset="0"/>
                <a:cs typeface="Gothic" charset="0"/>
              </a:defRPr>
            </a:lvl4pPr>
            <a:lvl5pPr marL="2057400" indent="-228600" eaLnBrk="0" hangingPunct="0">
              <a:tabLst>
                <a:tab pos="723900" algn="l"/>
                <a:tab pos="1447800" algn="l"/>
                <a:tab pos="2171700" algn="l"/>
                <a:tab pos="2895600" algn="l"/>
                <a:tab pos="3619500" algn="l"/>
              </a:tabLst>
              <a:defRPr sz="2400">
                <a:solidFill>
                  <a:schemeClr val="tx1"/>
                </a:solidFill>
                <a:latin typeface="Times New Roman" pitchFamily="18" charset="0"/>
                <a:ea typeface="Gothic" charset="0"/>
                <a:cs typeface="Gothic" charset="0"/>
              </a:defRPr>
            </a:lvl5pPr>
            <a:lvl6pPr marL="25146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Times New Roman" pitchFamily="18" charset="0"/>
                <a:ea typeface="Gothic" charset="0"/>
                <a:cs typeface="Gothic" charset="0"/>
              </a:defRPr>
            </a:lvl6pPr>
            <a:lvl7pPr marL="29718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Times New Roman" pitchFamily="18" charset="0"/>
                <a:ea typeface="Gothic" charset="0"/>
                <a:cs typeface="Gothic" charset="0"/>
              </a:defRPr>
            </a:lvl7pPr>
            <a:lvl8pPr marL="34290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Times New Roman" pitchFamily="18" charset="0"/>
                <a:ea typeface="Gothic" charset="0"/>
                <a:cs typeface="Gothic" charset="0"/>
              </a:defRPr>
            </a:lvl8pPr>
            <a:lvl9pPr marL="38862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Times New Roman" pitchFamily="18" charset="0"/>
                <a:ea typeface="Gothic" charset="0"/>
                <a:cs typeface="Gothic" charset="0"/>
              </a:defRPr>
            </a:lvl9pPr>
          </a:lstStyle>
          <a:p>
            <a:pPr eaLnBrk="1">
              <a:lnSpc>
                <a:spcPct val="97000"/>
              </a:lnSpc>
              <a:buClr>
                <a:srgbClr val="FFFFFF"/>
              </a:buClr>
              <a:buSzPct val="45000"/>
              <a:buFont typeface="StarSymbol" charset="0"/>
              <a:buNone/>
            </a:pPr>
            <a:r>
              <a:rPr lang="en-GB" sz="1100" b="1">
                <a:solidFill>
                  <a:srgbClr val="FFFFFF"/>
                </a:solidFill>
                <a:latin typeface="Arial" pitchFamily="34" charset="0"/>
              </a:rPr>
              <a:t>Litt HI et al. N Engl J Med 2012;366:1393-1403</a:t>
            </a:r>
          </a:p>
        </p:txBody>
      </p:sp>
      <p:pic>
        <p:nvPicPr>
          <p:cNvPr id="4100" name="Picture 5" descr="Image"/>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843200" y="933218"/>
            <a:ext cx="5437440" cy="4977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520855354"/>
      </p:ext>
    </p:extLst>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ext Box 1"/>
          <p:cNvSpPr txBox="1">
            <a:spLocks noChangeArrowheads="1"/>
          </p:cNvSpPr>
          <p:nvPr/>
        </p:nvSpPr>
        <p:spPr bwMode="auto">
          <a:xfrm>
            <a:off x="325441" y="381641"/>
            <a:ext cx="8494560" cy="2239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itchFamily="18" charset="0"/>
                <a:ea typeface="Gothic" charset="0"/>
                <a:cs typeface="Gothic" charset="0"/>
              </a:defRPr>
            </a:lvl1pPr>
            <a:lvl2pPr marL="742950" indent="-28575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itchFamily="18" charset="0"/>
                <a:ea typeface="Gothic" charset="0"/>
                <a:cs typeface="Gothic" charset="0"/>
              </a:defRPr>
            </a:lvl2pPr>
            <a:lvl3pPr marL="1143000" indent="-22860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itchFamily="18" charset="0"/>
                <a:ea typeface="Gothic" charset="0"/>
                <a:cs typeface="Gothic" charset="0"/>
              </a:defRPr>
            </a:lvl3pPr>
            <a:lvl4pPr marL="1600200" indent="-22860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itchFamily="18" charset="0"/>
                <a:ea typeface="Gothic" charset="0"/>
                <a:cs typeface="Gothic" charset="0"/>
              </a:defRPr>
            </a:lvl4pPr>
            <a:lvl5pPr marL="2057400" indent="-22860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itchFamily="18" charset="0"/>
                <a:ea typeface="Gothic" charset="0"/>
                <a:cs typeface="Gothic" charset="0"/>
              </a:defRPr>
            </a:lvl5pPr>
            <a:lvl6pPr marL="25146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itchFamily="18" charset="0"/>
                <a:ea typeface="Gothic" charset="0"/>
                <a:cs typeface="Gothic" charset="0"/>
              </a:defRPr>
            </a:lvl6pPr>
            <a:lvl7pPr marL="29718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itchFamily="18" charset="0"/>
                <a:ea typeface="Gothic" charset="0"/>
                <a:cs typeface="Gothic" charset="0"/>
              </a:defRPr>
            </a:lvl7pPr>
            <a:lvl8pPr marL="34290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itchFamily="18" charset="0"/>
                <a:ea typeface="Gothic" charset="0"/>
                <a:cs typeface="Gothic" charset="0"/>
              </a:defRPr>
            </a:lvl8pPr>
            <a:lvl9pPr marL="38862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itchFamily="18" charset="0"/>
                <a:ea typeface="Gothic" charset="0"/>
                <a:cs typeface="Gothic" charset="0"/>
              </a:defRPr>
            </a:lvl9pPr>
          </a:lstStyle>
          <a:p>
            <a:pPr algn="ctr" eaLnBrk="1">
              <a:lnSpc>
                <a:spcPct val="97000"/>
              </a:lnSpc>
              <a:buClr>
                <a:srgbClr val="FFFFFF"/>
              </a:buClr>
              <a:buSzPct val="45000"/>
              <a:buFont typeface="StarSymbol" charset="0"/>
              <a:buNone/>
            </a:pPr>
            <a:r>
              <a:rPr lang="en-GB" sz="1500" b="1">
                <a:solidFill>
                  <a:srgbClr val="FFFFFF"/>
                </a:solidFill>
                <a:latin typeface="Arial" pitchFamily="34" charset="0"/>
              </a:rPr>
              <a:t>Outcomes during the Index Visit.</a:t>
            </a:r>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11521" y="6270418"/>
            <a:ext cx="2566080" cy="432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5" name="Text Box 4"/>
          <p:cNvSpPr txBox="1">
            <a:spLocks noChangeArrowheads="1"/>
          </p:cNvSpPr>
          <p:nvPr/>
        </p:nvSpPr>
        <p:spPr bwMode="auto">
          <a:xfrm>
            <a:off x="1916641" y="5972308"/>
            <a:ext cx="5290560" cy="16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tabLst>
                <a:tab pos="723900" algn="l"/>
                <a:tab pos="1447800" algn="l"/>
                <a:tab pos="2171700" algn="l"/>
                <a:tab pos="2895600" algn="l"/>
                <a:tab pos="3619500" algn="l"/>
              </a:tabLst>
              <a:defRPr sz="2400">
                <a:solidFill>
                  <a:schemeClr val="tx1"/>
                </a:solidFill>
                <a:latin typeface="Times New Roman" pitchFamily="18" charset="0"/>
                <a:ea typeface="Gothic" charset="0"/>
                <a:cs typeface="Gothic" charset="0"/>
              </a:defRPr>
            </a:lvl1pPr>
            <a:lvl2pPr marL="742950" indent="-285750" eaLnBrk="0" hangingPunct="0">
              <a:tabLst>
                <a:tab pos="723900" algn="l"/>
                <a:tab pos="1447800" algn="l"/>
                <a:tab pos="2171700" algn="l"/>
                <a:tab pos="2895600" algn="l"/>
                <a:tab pos="3619500" algn="l"/>
              </a:tabLst>
              <a:defRPr sz="2400">
                <a:solidFill>
                  <a:schemeClr val="tx1"/>
                </a:solidFill>
                <a:latin typeface="Times New Roman" pitchFamily="18" charset="0"/>
                <a:ea typeface="Gothic" charset="0"/>
                <a:cs typeface="Gothic" charset="0"/>
              </a:defRPr>
            </a:lvl2pPr>
            <a:lvl3pPr marL="1143000" indent="-228600" eaLnBrk="0" hangingPunct="0">
              <a:tabLst>
                <a:tab pos="723900" algn="l"/>
                <a:tab pos="1447800" algn="l"/>
                <a:tab pos="2171700" algn="l"/>
                <a:tab pos="2895600" algn="l"/>
                <a:tab pos="3619500" algn="l"/>
              </a:tabLst>
              <a:defRPr sz="2400">
                <a:solidFill>
                  <a:schemeClr val="tx1"/>
                </a:solidFill>
                <a:latin typeface="Times New Roman" pitchFamily="18" charset="0"/>
                <a:ea typeface="Gothic" charset="0"/>
                <a:cs typeface="Gothic" charset="0"/>
              </a:defRPr>
            </a:lvl3pPr>
            <a:lvl4pPr marL="1600200" indent="-228600" eaLnBrk="0" hangingPunct="0">
              <a:tabLst>
                <a:tab pos="723900" algn="l"/>
                <a:tab pos="1447800" algn="l"/>
                <a:tab pos="2171700" algn="l"/>
                <a:tab pos="2895600" algn="l"/>
                <a:tab pos="3619500" algn="l"/>
              </a:tabLst>
              <a:defRPr sz="2400">
                <a:solidFill>
                  <a:schemeClr val="tx1"/>
                </a:solidFill>
                <a:latin typeface="Times New Roman" pitchFamily="18" charset="0"/>
                <a:ea typeface="Gothic" charset="0"/>
                <a:cs typeface="Gothic" charset="0"/>
              </a:defRPr>
            </a:lvl4pPr>
            <a:lvl5pPr marL="2057400" indent="-228600" eaLnBrk="0" hangingPunct="0">
              <a:tabLst>
                <a:tab pos="723900" algn="l"/>
                <a:tab pos="1447800" algn="l"/>
                <a:tab pos="2171700" algn="l"/>
                <a:tab pos="2895600" algn="l"/>
                <a:tab pos="3619500" algn="l"/>
              </a:tabLst>
              <a:defRPr sz="2400">
                <a:solidFill>
                  <a:schemeClr val="tx1"/>
                </a:solidFill>
                <a:latin typeface="Times New Roman" pitchFamily="18" charset="0"/>
                <a:ea typeface="Gothic" charset="0"/>
                <a:cs typeface="Gothic" charset="0"/>
              </a:defRPr>
            </a:lvl5pPr>
            <a:lvl6pPr marL="25146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Times New Roman" pitchFamily="18" charset="0"/>
                <a:ea typeface="Gothic" charset="0"/>
                <a:cs typeface="Gothic" charset="0"/>
              </a:defRPr>
            </a:lvl6pPr>
            <a:lvl7pPr marL="29718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Times New Roman" pitchFamily="18" charset="0"/>
                <a:ea typeface="Gothic" charset="0"/>
                <a:cs typeface="Gothic" charset="0"/>
              </a:defRPr>
            </a:lvl7pPr>
            <a:lvl8pPr marL="34290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Times New Roman" pitchFamily="18" charset="0"/>
                <a:ea typeface="Gothic" charset="0"/>
                <a:cs typeface="Gothic" charset="0"/>
              </a:defRPr>
            </a:lvl8pPr>
            <a:lvl9pPr marL="38862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Times New Roman" pitchFamily="18" charset="0"/>
                <a:ea typeface="Gothic" charset="0"/>
                <a:cs typeface="Gothic" charset="0"/>
              </a:defRPr>
            </a:lvl9pPr>
          </a:lstStyle>
          <a:p>
            <a:pPr eaLnBrk="1">
              <a:lnSpc>
                <a:spcPct val="97000"/>
              </a:lnSpc>
              <a:buClr>
                <a:srgbClr val="FFFFFF"/>
              </a:buClr>
              <a:buSzPct val="45000"/>
              <a:buFont typeface="StarSymbol" charset="0"/>
              <a:buNone/>
            </a:pPr>
            <a:r>
              <a:rPr lang="en-GB" sz="1100" b="1">
                <a:solidFill>
                  <a:srgbClr val="FFFFFF"/>
                </a:solidFill>
                <a:latin typeface="Arial" pitchFamily="34" charset="0"/>
              </a:rPr>
              <a:t>Litt HI et al. N Engl J Med 2012;366:1393-1403</a:t>
            </a:r>
          </a:p>
        </p:txBody>
      </p:sp>
      <p:pic>
        <p:nvPicPr>
          <p:cNvPr id="8196" name="Picture 5" descr="Image"/>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916641" y="933218"/>
            <a:ext cx="5290560" cy="4977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98312915"/>
      </p:ext>
    </p:extLst>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671040" y="714315"/>
            <a:ext cx="7804800" cy="38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spAutoFit/>
          </a:bodyPr>
          <a:lstStyle>
            <a:lvl1pPr eaLnBrk="0" hangingPunct="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chemeClr val="tx1"/>
                </a:solidFill>
                <a:latin typeface="Times New Roman" pitchFamily="18" charset="0"/>
                <a:ea typeface="Gothic" charset="0"/>
                <a:cs typeface="Gothic" charset="0"/>
              </a:defRPr>
            </a:lvl1pPr>
            <a:lvl2pPr marL="742950" indent="-285750" eaLnBrk="0" hangingPunct="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chemeClr val="tx1"/>
                </a:solidFill>
                <a:latin typeface="Times New Roman" pitchFamily="18" charset="0"/>
                <a:ea typeface="Gothic" charset="0"/>
                <a:cs typeface="Gothic" charset="0"/>
              </a:defRPr>
            </a:lvl2pPr>
            <a:lvl3pPr marL="1143000" indent="-228600" eaLnBrk="0" hangingPunct="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chemeClr val="tx1"/>
                </a:solidFill>
                <a:latin typeface="Times New Roman" pitchFamily="18" charset="0"/>
                <a:ea typeface="Gothic" charset="0"/>
                <a:cs typeface="Gothic" charset="0"/>
              </a:defRPr>
            </a:lvl3pPr>
            <a:lvl4pPr marL="1600200" indent="-228600" eaLnBrk="0" hangingPunct="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chemeClr val="tx1"/>
                </a:solidFill>
                <a:latin typeface="Times New Roman" pitchFamily="18" charset="0"/>
                <a:ea typeface="Gothic" charset="0"/>
                <a:cs typeface="Gothic" charset="0"/>
              </a:defRPr>
            </a:lvl4pPr>
            <a:lvl5pPr marL="2057400" indent="-228600" eaLnBrk="0" hangingPunct="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chemeClr val="tx1"/>
                </a:solidFill>
                <a:latin typeface="Times New Roman" pitchFamily="18" charset="0"/>
                <a:ea typeface="Gothic" charset="0"/>
                <a:cs typeface="Gothic" charset="0"/>
              </a:defRPr>
            </a:lvl5pPr>
            <a:lvl6pPr marL="25146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chemeClr val="tx1"/>
                </a:solidFill>
                <a:latin typeface="Times New Roman" pitchFamily="18" charset="0"/>
                <a:ea typeface="Gothic" charset="0"/>
                <a:cs typeface="Gothic" charset="0"/>
              </a:defRPr>
            </a:lvl6pPr>
            <a:lvl7pPr marL="29718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chemeClr val="tx1"/>
                </a:solidFill>
                <a:latin typeface="Times New Roman" pitchFamily="18" charset="0"/>
                <a:ea typeface="Gothic" charset="0"/>
                <a:cs typeface="Gothic" charset="0"/>
              </a:defRPr>
            </a:lvl7pPr>
            <a:lvl8pPr marL="34290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chemeClr val="tx1"/>
                </a:solidFill>
                <a:latin typeface="Times New Roman" pitchFamily="18" charset="0"/>
                <a:ea typeface="Gothic" charset="0"/>
                <a:cs typeface="Gothic" charset="0"/>
              </a:defRPr>
            </a:lvl8pPr>
            <a:lvl9pPr marL="38862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chemeClr val="tx1"/>
                </a:solidFill>
                <a:latin typeface="Times New Roman" pitchFamily="18" charset="0"/>
                <a:ea typeface="Gothic" charset="0"/>
                <a:cs typeface="Gothic" charset="0"/>
              </a:defRPr>
            </a:lvl9pPr>
          </a:lstStyle>
          <a:p>
            <a:pPr algn="ctr" eaLnBrk="1">
              <a:lnSpc>
                <a:spcPct val="97000"/>
              </a:lnSpc>
              <a:buClr>
                <a:srgbClr val="FFFFFF"/>
              </a:buClr>
              <a:buSzPct val="45000"/>
              <a:buFont typeface="StarSymbol" charset="0"/>
              <a:buNone/>
            </a:pPr>
            <a:r>
              <a:rPr lang="en-GB" sz="2500" b="1">
                <a:solidFill>
                  <a:srgbClr val="FFFFFF"/>
                </a:solidFill>
                <a:latin typeface="Arial" pitchFamily="34" charset="0"/>
              </a:rPr>
              <a:t>Conclusions</a:t>
            </a:r>
          </a:p>
        </p:txBody>
      </p:sp>
      <p:sp>
        <p:nvSpPr>
          <p:cNvPr id="10242" name="Rectangle 2"/>
          <p:cNvSpPr>
            <a:spLocks noGrp="1" noChangeArrowheads="1"/>
          </p:cNvSpPr>
          <p:nvPr>
            <p:ph type="body"/>
          </p:nvPr>
        </p:nvSpPr>
        <p:spPr>
          <a:xfrm>
            <a:off x="671040" y="1405588"/>
            <a:ext cx="7807680" cy="4755379"/>
          </a:xfrm>
        </p:spPr>
        <p:txBody>
          <a:bodyPr lIns="82945" tIns="41473" rIns="82945" bIns="41473" anchor="t"/>
          <a:lstStyle/>
          <a:p>
            <a:pPr marL="391686" indent="-293764">
              <a:lnSpc>
                <a:spcPct val="92000"/>
              </a:lnSpc>
              <a:spcAft>
                <a:spcPts val="806"/>
              </a:spcAft>
              <a:buSzPct val="100000"/>
              <a:buFont typeface="Arial" charset="0"/>
              <a:buChar char="•"/>
              <a:tabLst>
                <a:tab pos="656650" algn="l"/>
                <a:tab pos="1313299" algn="l"/>
                <a:tab pos="1969949" algn="l"/>
                <a:tab pos="2626599" algn="l"/>
                <a:tab pos="3283248" algn="l"/>
                <a:tab pos="3939898" algn="l"/>
                <a:tab pos="4596548" algn="l"/>
                <a:tab pos="5253198" algn="l"/>
                <a:tab pos="5909847" algn="l"/>
                <a:tab pos="6566497" algn="l"/>
                <a:tab pos="7223147" algn="l"/>
              </a:tabLst>
              <a:defRPr/>
            </a:pPr>
            <a:r>
              <a:rPr lang="en-GB" sz="1800" dirty="0">
                <a:latin typeface="Arial" charset="0"/>
              </a:rPr>
              <a:t>A CCTA-based strategy for low-to-intermediate-risk patients presenting with a possible acute coronary syndrome appears to allow the safe, expedited discharge from the emergency department of many patients who would otherwise be admitted.</a:t>
            </a:r>
          </a:p>
        </p:txBody>
      </p:sp>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11521" y="6270418"/>
            <a:ext cx="2566080" cy="432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83089830"/>
      </p:ext>
    </p:extLst>
  </p:cSld>
  <p:clrMapOvr>
    <a:masterClrMapping/>
  </p:clrMapOvr>
  <p:transition spd="med"/>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1"/>
            <a:ext cx="7315200" cy="1142999"/>
          </a:xfrm>
        </p:spPr>
        <p:txBody>
          <a:bodyPr>
            <a:normAutofit fontScale="90000"/>
          </a:bodyPr>
          <a:lstStyle/>
          <a:p>
            <a:r>
              <a:rPr lang="en-US" dirty="0" err="1" smtClean="0"/>
              <a:t>EfficienT</a:t>
            </a:r>
            <a:r>
              <a:rPr lang="en-US" dirty="0" smtClean="0"/>
              <a:t> &amp; Safe DISCHARGE</a:t>
            </a:r>
            <a:br>
              <a:rPr lang="en-US" dirty="0" smtClean="0"/>
            </a:br>
            <a:r>
              <a:rPr lang="en-US" dirty="0" smtClean="0"/>
              <a:t>NPV ~99%</a:t>
            </a:r>
            <a:endParaRPr lang="en-US" dirty="0"/>
          </a:p>
        </p:txBody>
      </p:sp>
      <p:sp>
        <p:nvSpPr>
          <p:cNvPr id="3" name="Content Placeholder 2"/>
          <p:cNvSpPr>
            <a:spLocks noGrp="1"/>
          </p:cNvSpPr>
          <p:nvPr>
            <p:ph idx="1"/>
          </p:nvPr>
        </p:nvSpPr>
        <p:spPr>
          <a:xfrm>
            <a:off x="5715000" y="4861560"/>
            <a:ext cx="3581400" cy="701040"/>
          </a:xfrm>
          <a:prstGeom prst="rect">
            <a:avLst/>
          </a:prstGeom>
        </p:spPr>
        <p:txBody>
          <a:bodyPr>
            <a:normAutofit fontScale="70000" lnSpcReduction="20000"/>
          </a:bodyPr>
          <a:lstStyle/>
          <a:p>
            <a:r>
              <a:rPr lang="en-US" dirty="0" smtClean="0"/>
              <a:t>Mild stenosis with </a:t>
            </a:r>
          </a:p>
          <a:p>
            <a:pPr marL="0" indent="0">
              <a:buNone/>
            </a:pPr>
            <a:r>
              <a:rPr lang="en-US" dirty="0" smtClean="0"/>
              <a:t>Positive vascular remodeling</a:t>
            </a:r>
            <a:endParaRPr lang="en-US" dirty="0"/>
          </a:p>
        </p:txBody>
      </p:sp>
      <p:pic>
        <p:nvPicPr>
          <p:cNvPr id="1026" name="Picture 2" descr="G:\CME_Lectures_2012\Native_Coronary_Artery_Disease\PositiveRemodeling_80450\export--472480703.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181600" y="1051560"/>
            <a:ext cx="3810001" cy="38100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ontent Placeholder 2"/>
          <p:cNvSpPr txBox="1">
            <a:spLocks/>
          </p:cNvSpPr>
          <p:nvPr/>
        </p:nvSpPr>
        <p:spPr>
          <a:xfrm>
            <a:off x="304800" y="1600200"/>
            <a:ext cx="4343400" cy="4114800"/>
          </a:xfrm>
          <a:prstGeom prst="rect">
            <a:avLst/>
          </a:prstGeom>
        </p:spPr>
        <p:txBody>
          <a:bodyPr vert="horz" lIns="91440" tIns="45720" rIns="91440" bIns="45720" rtlCol="0">
            <a:normAutofit lnSpcReduction="10000"/>
          </a:bodyPr>
          <a:lst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24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24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24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24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24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a:lstStyle>
          <a:p>
            <a:r>
              <a:rPr lang="en-US" dirty="0" smtClean="0"/>
              <a:t>Safe </a:t>
            </a:r>
            <a:r>
              <a:rPr lang="en-US" dirty="0"/>
              <a:t>to discharge if CTA is clean or stenosis is </a:t>
            </a:r>
            <a:r>
              <a:rPr lang="en-US" dirty="0" smtClean="0"/>
              <a:t>MILD (&lt;50%?)</a:t>
            </a:r>
          </a:p>
          <a:p>
            <a:r>
              <a:rPr lang="en-US" dirty="0" smtClean="0"/>
              <a:t>Length of hospital stay reduced</a:t>
            </a:r>
          </a:p>
          <a:p>
            <a:r>
              <a:rPr lang="en-US" dirty="0" smtClean="0"/>
              <a:t>More direct discharge from ED</a:t>
            </a:r>
          </a:p>
          <a:p>
            <a:r>
              <a:rPr lang="en-US" dirty="0" smtClean="0"/>
              <a:t>No increase in MACE for 30 days</a:t>
            </a:r>
          </a:p>
          <a:p>
            <a:r>
              <a:rPr lang="en-US" dirty="0" smtClean="0"/>
              <a:t>Negative CTA good for 2yrs</a:t>
            </a:r>
            <a:endParaRPr lang="en-US" dirty="0"/>
          </a:p>
        </p:txBody>
      </p:sp>
      <p:sp>
        <p:nvSpPr>
          <p:cNvPr id="6" name="TextBox 5"/>
          <p:cNvSpPr txBox="1"/>
          <p:nvPr/>
        </p:nvSpPr>
        <p:spPr>
          <a:xfrm>
            <a:off x="152400" y="6264479"/>
            <a:ext cx="4011804" cy="369332"/>
          </a:xfrm>
          <a:prstGeom prst="rect">
            <a:avLst/>
          </a:prstGeom>
          <a:noFill/>
        </p:spPr>
        <p:txBody>
          <a:bodyPr wrap="none" rtlCol="0">
            <a:spAutoFit/>
          </a:bodyPr>
          <a:lstStyle/>
          <a:p>
            <a:r>
              <a:rPr lang="en-US" dirty="0" err="1" smtClean="0"/>
              <a:t>Budoff</a:t>
            </a:r>
            <a:r>
              <a:rPr lang="en-US" dirty="0" smtClean="0"/>
              <a:t> et al 2008 JACC; </a:t>
            </a:r>
            <a:r>
              <a:rPr lang="en-US" dirty="0" err="1" smtClean="0"/>
              <a:t>Cury</a:t>
            </a:r>
            <a:r>
              <a:rPr lang="en-US" dirty="0" smtClean="0"/>
              <a:t> et al. 2013 AJR</a:t>
            </a:r>
            <a:endParaRPr lang="en-US" dirty="0"/>
          </a:p>
        </p:txBody>
      </p:sp>
    </p:spTree>
    <p:extLst>
      <p:ext uri="{BB962C8B-B14F-4D97-AF65-F5344CB8AC3E}">
        <p14:creationId xmlns:p14="http://schemas.microsoft.com/office/powerpoint/2010/main" xmlns="" val="1123373266"/>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 not….</a:t>
            </a:r>
            <a:endParaRPr lang="en-US" dirty="0"/>
          </a:p>
        </p:txBody>
      </p:sp>
      <p:sp>
        <p:nvSpPr>
          <p:cNvPr id="3" name="Content Placeholder 2"/>
          <p:cNvSpPr>
            <a:spLocks noGrp="1"/>
          </p:cNvSpPr>
          <p:nvPr>
            <p:ph idx="1"/>
          </p:nvPr>
        </p:nvSpPr>
        <p:spPr>
          <a:xfrm>
            <a:off x="914400" y="1219200"/>
            <a:ext cx="7772400" cy="5136360"/>
          </a:xfrm>
        </p:spPr>
        <p:txBody>
          <a:bodyPr>
            <a:normAutofit fontScale="92500" lnSpcReduction="20000"/>
          </a:bodyPr>
          <a:lstStyle/>
          <a:p>
            <a:r>
              <a:rPr lang="en-US" dirty="0"/>
              <a:t>Both studies confirm the somewhat unremarkable fact that CCTA provides faster diagnostic results than standard evaluation </a:t>
            </a:r>
            <a:endParaRPr lang="en-US" dirty="0" smtClean="0"/>
          </a:p>
          <a:p>
            <a:r>
              <a:rPr lang="en-US" dirty="0"/>
              <a:t>The underlying assumption </a:t>
            </a:r>
            <a:r>
              <a:rPr lang="en-US" dirty="0" smtClean="0"/>
              <a:t>…is </a:t>
            </a:r>
            <a:r>
              <a:rPr lang="en-US" dirty="0"/>
              <a:t>that some diagnostic test must be performed before discharging these low-to-intermediate-risk patients from the emergency department. This assumption is unproven and probably unwarranted. </a:t>
            </a:r>
            <a:endParaRPr lang="en-US" dirty="0" smtClean="0"/>
          </a:p>
          <a:p>
            <a:r>
              <a:rPr lang="en-US" dirty="0"/>
              <a:t>In short, the question is not which test leads to faster discharge of patients from the emergency department, but whether a test is needed at all</a:t>
            </a:r>
            <a:r>
              <a:rPr lang="en-US" dirty="0" smtClean="0"/>
              <a:t>.</a:t>
            </a:r>
          </a:p>
          <a:p>
            <a:pPr lvl="3"/>
            <a:endParaRPr lang="en-US" dirty="0" smtClean="0"/>
          </a:p>
          <a:p>
            <a:pPr lvl="3"/>
            <a:r>
              <a:rPr lang="en-US" dirty="0" smtClean="0"/>
              <a:t>Rita </a:t>
            </a:r>
            <a:r>
              <a:rPr lang="en-US" dirty="0" err="1" smtClean="0"/>
              <a:t>Redberg</a:t>
            </a:r>
            <a:endParaRPr lang="en-US" dirty="0" smtClean="0"/>
          </a:p>
        </p:txBody>
      </p:sp>
    </p:spTree>
    <p:extLst>
      <p:ext uri="{BB962C8B-B14F-4D97-AF65-F5344CB8AC3E}">
        <p14:creationId xmlns:p14="http://schemas.microsoft.com/office/powerpoint/2010/main" xmlns="" val="141613188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Implications</a:t>
            </a:r>
            <a:endParaRPr lang="en-US" dirty="0"/>
          </a:p>
        </p:txBody>
      </p:sp>
      <p:sp>
        <p:nvSpPr>
          <p:cNvPr id="3" name="Content Placeholder 2"/>
          <p:cNvSpPr>
            <a:spLocks noGrp="1"/>
          </p:cNvSpPr>
          <p:nvPr>
            <p:ph idx="1"/>
          </p:nvPr>
        </p:nvSpPr>
        <p:spPr/>
        <p:txBody>
          <a:bodyPr/>
          <a:lstStyle/>
          <a:p>
            <a:r>
              <a:rPr lang="en-US" dirty="0" err="1" smtClean="0"/>
              <a:t>Romicat</a:t>
            </a:r>
            <a:r>
              <a:rPr lang="en-US" dirty="0" smtClean="0"/>
              <a:t> II –only cardiac f/u over 28 days</a:t>
            </a:r>
          </a:p>
          <a:p>
            <a:r>
              <a:rPr lang="en-US" dirty="0" smtClean="0"/>
              <a:t>Other Incidental findings?</a:t>
            </a:r>
          </a:p>
          <a:p>
            <a:pPr lvl="1"/>
            <a:r>
              <a:rPr lang="en-US" dirty="0" smtClean="0"/>
              <a:t>Up to 20% small pulmonary nodule</a:t>
            </a:r>
            <a:endParaRPr lang="en-US" dirty="0"/>
          </a:p>
        </p:txBody>
      </p:sp>
    </p:spTree>
    <p:extLst>
      <p:ext uri="{BB962C8B-B14F-4D97-AF65-F5344CB8AC3E}">
        <p14:creationId xmlns:p14="http://schemas.microsoft.com/office/powerpoint/2010/main" xmlns="" val="16914871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200"/>
            <a:ext cx="7315200" cy="1154097"/>
          </a:xfrm>
        </p:spPr>
        <p:txBody>
          <a:bodyPr/>
          <a:lstStyle/>
          <a:p>
            <a:r>
              <a:rPr lang="en-US" dirty="0" smtClean="0"/>
              <a:t>Acute Chest Pain</a:t>
            </a:r>
            <a:endParaRPr lang="en-US" dirty="0"/>
          </a:p>
        </p:txBody>
      </p:sp>
      <p:sp>
        <p:nvSpPr>
          <p:cNvPr id="3" name="Content Placeholder 2"/>
          <p:cNvSpPr>
            <a:spLocks noGrp="1"/>
          </p:cNvSpPr>
          <p:nvPr>
            <p:ph idx="1"/>
          </p:nvPr>
        </p:nvSpPr>
        <p:spPr>
          <a:xfrm>
            <a:off x="609600" y="2209800"/>
            <a:ext cx="7924800" cy="3505200"/>
          </a:xfrm>
          <a:prstGeom prst="rect">
            <a:avLst/>
          </a:prstGeom>
        </p:spPr>
        <p:txBody>
          <a:bodyPr/>
          <a:lstStyle/>
          <a:p>
            <a:r>
              <a:rPr lang="en-US" dirty="0" smtClean="0"/>
              <a:t>&gt;6 Million </a:t>
            </a:r>
            <a:r>
              <a:rPr lang="en-US" dirty="0" err="1" smtClean="0"/>
              <a:t>pts</a:t>
            </a:r>
            <a:r>
              <a:rPr lang="en-US" dirty="0" smtClean="0"/>
              <a:t> in US annually</a:t>
            </a:r>
          </a:p>
          <a:p>
            <a:r>
              <a:rPr lang="en-US" dirty="0" smtClean="0"/>
              <a:t>5 – 8  % of these is STEMI or ACS</a:t>
            </a:r>
          </a:p>
          <a:p>
            <a:r>
              <a:rPr lang="en-US" dirty="0" smtClean="0"/>
              <a:t>No well defined criteria for non-ST elevation ACS</a:t>
            </a:r>
          </a:p>
          <a:p>
            <a:r>
              <a:rPr lang="en-US" dirty="0" smtClean="0"/>
              <a:t>Wide differential diagnosis</a:t>
            </a:r>
          </a:p>
          <a:p>
            <a:pPr marL="45720" indent="0">
              <a:buNone/>
            </a:pPr>
            <a:endParaRPr lang="en-US" dirty="0"/>
          </a:p>
        </p:txBody>
      </p:sp>
      <p:sp>
        <p:nvSpPr>
          <p:cNvPr id="4" name="TextBox 3"/>
          <p:cNvSpPr txBox="1"/>
          <p:nvPr/>
        </p:nvSpPr>
        <p:spPr>
          <a:xfrm>
            <a:off x="1295400" y="6338247"/>
            <a:ext cx="7643785" cy="369332"/>
          </a:xfrm>
          <a:prstGeom prst="rect">
            <a:avLst/>
          </a:prstGeom>
          <a:noFill/>
        </p:spPr>
        <p:txBody>
          <a:bodyPr wrap="square" rtlCol="0">
            <a:spAutoFit/>
          </a:bodyPr>
          <a:lstStyle/>
          <a:p>
            <a:r>
              <a:rPr lang="en-US" dirty="0" err="1" smtClean="0"/>
              <a:t>Schlett</a:t>
            </a:r>
            <a:r>
              <a:rPr lang="en-US" dirty="0" smtClean="0"/>
              <a:t> et al. 2011 JACC, Hoffmann et al. NEJM 2012</a:t>
            </a:r>
            <a:endParaRPr lang="en-US" dirty="0"/>
          </a:p>
        </p:txBody>
      </p:sp>
    </p:spTree>
    <p:extLst>
      <p:ext uri="{BB962C8B-B14F-4D97-AF65-F5344CB8AC3E}">
        <p14:creationId xmlns:p14="http://schemas.microsoft.com/office/powerpoint/2010/main" xmlns="" val="2823240167"/>
      </p:ext>
    </p:extLst>
  </p:cSld>
  <p:clrMapOvr>
    <a:masterClrMapping/>
  </p:clrMapOvr>
  <p:transition spd="slow">
    <p:push dir="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848600" cy="792162"/>
          </a:xfrm>
        </p:spPr>
        <p:txBody>
          <a:bodyPr/>
          <a:lstStyle/>
          <a:p>
            <a:r>
              <a:rPr lang="en-US" dirty="0" smtClean="0"/>
              <a:t>NPV - Excellent – </a:t>
            </a:r>
            <a:r>
              <a:rPr lang="en-US" dirty="0" err="1" smtClean="0"/>
              <a:t>BuT</a:t>
            </a:r>
            <a:r>
              <a:rPr lang="en-US" dirty="0" smtClean="0"/>
              <a:t>…</a:t>
            </a:r>
            <a:endParaRPr lang="en-US" dirty="0"/>
          </a:p>
        </p:txBody>
      </p:sp>
      <p:pic>
        <p:nvPicPr>
          <p:cNvPr id="4" name="MixedPlaque_ACC4837722_AxialSet_Lesion_Zoom.avi">
            <a:hlinkClick r:id="" action="ppaction://media"/>
          </p:cNvPr>
          <p:cNvPicPr>
            <a:picLocks noGrp="1" noChangeAspect="1"/>
          </p:cNvPicPr>
          <p:nvPr>
            <p:ph idx="1"/>
            <a:videoFile r:link="rId1"/>
            <p:extLst>
              <p:ext uri="{DAA4B4D4-6D71-4841-9C94-3DE7FCFB9230}">
                <p14:media xmlns:p14="http://schemas.microsoft.com/office/powerpoint/2010/main" xmlns="" r:embed="rId3"/>
              </p:ext>
            </p:extLst>
          </p:nvPr>
        </p:nvPicPr>
        <p:blipFill>
          <a:blip r:embed="rId4" cstate="print"/>
          <a:stretch>
            <a:fillRect/>
          </a:stretch>
        </p:blipFill>
        <p:spPr>
          <a:xfrm>
            <a:off x="5394091" y="961799"/>
            <a:ext cx="2667000" cy="2667000"/>
          </a:xfrm>
          <a:prstGeom prst="rect">
            <a:avLst/>
          </a:prstGeom>
        </p:spPr>
      </p:pic>
      <p:pic>
        <p:nvPicPr>
          <p:cNvPr id="4098" name="Picture 2" descr="I:\Pal_Suranyi\CME\SCRC_Charleston_3013_CardiacImagingandER\MixedPlaque_ACC4837722 _MIP.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04800" y="1667443"/>
            <a:ext cx="3770312" cy="3770312"/>
          </a:xfrm>
          <a:prstGeom prst="rect">
            <a:avLst/>
          </a:prstGeom>
          <a:noFill/>
          <a:extLst>
            <a:ext uri="{909E8E84-426E-40DD-AFC4-6F175D3DCCD1}">
              <a14:hiddenFill xmlns:a14="http://schemas.microsoft.com/office/drawing/2010/main" xmlns="">
                <a:solidFill>
                  <a:srgbClr val="FFFFFF"/>
                </a:solidFill>
              </a14:hiddenFill>
            </a:ext>
          </a:extLst>
        </p:spPr>
      </p:pic>
      <p:pic>
        <p:nvPicPr>
          <p:cNvPr id="4099" name="Picture 3" descr="I:\Pal_Suranyi\CME\SCRC_Charleston_3013_CardiacImagingandER\MixedPLaque_cMPR_ACC4837722.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756618" y="3733800"/>
            <a:ext cx="3701582" cy="29749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72283060"/>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TRO vs. Cardiac CT</a:t>
            </a:r>
            <a:endParaRPr lang="en-US" dirty="0"/>
          </a:p>
        </p:txBody>
      </p:sp>
      <p:sp>
        <p:nvSpPr>
          <p:cNvPr id="3" name="Content Placeholder 2"/>
          <p:cNvSpPr>
            <a:spLocks noGrp="1"/>
          </p:cNvSpPr>
          <p:nvPr>
            <p:ph idx="1"/>
          </p:nvPr>
        </p:nvSpPr>
        <p:spPr/>
        <p:txBody>
          <a:bodyPr/>
          <a:lstStyle/>
          <a:p>
            <a:r>
              <a:rPr lang="en-US" dirty="0" smtClean="0"/>
              <a:t>Z-axis coverage</a:t>
            </a:r>
          </a:p>
          <a:p>
            <a:r>
              <a:rPr lang="en-US" dirty="0" smtClean="0"/>
              <a:t>Contrast dynamics</a:t>
            </a:r>
          </a:p>
          <a:p>
            <a:r>
              <a:rPr lang="en-US" dirty="0" smtClean="0"/>
              <a:t>Alternate diagnosis in ED</a:t>
            </a:r>
          </a:p>
          <a:p>
            <a:r>
              <a:rPr lang="en-US" dirty="0" smtClean="0"/>
              <a:t>CTA not an “emergency” modality</a:t>
            </a:r>
          </a:p>
          <a:p>
            <a:endParaRPr lang="en-US" dirty="0"/>
          </a:p>
        </p:txBody>
      </p:sp>
    </p:spTree>
    <p:extLst>
      <p:ext uri="{BB962C8B-B14F-4D97-AF65-F5344CB8AC3E}">
        <p14:creationId xmlns:p14="http://schemas.microsoft.com/office/powerpoint/2010/main" xmlns="" val="157178726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TRO vs. Myocardial Perfusion</a:t>
            </a:r>
            <a:endParaRPr lang="en-US" dirty="0"/>
          </a:p>
        </p:txBody>
      </p:sp>
      <p:pic>
        <p:nvPicPr>
          <p:cNvPr id="94210" name="Picture 2"/>
          <p:cNvPicPr>
            <a:picLocks noGrp="1" noChangeAspect="1" noChangeArrowheads="1"/>
          </p:cNvPicPr>
          <p:nvPr>
            <p:ph idx="1"/>
          </p:nvPr>
        </p:nvPicPr>
        <p:blipFill>
          <a:blip r:embed="rId2" cstate="print"/>
          <a:srcRect/>
          <a:stretch>
            <a:fillRect/>
          </a:stretch>
        </p:blipFill>
        <p:spPr bwMode="auto">
          <a:xfrm>
            <a:off x="1600200" y="1447800"/>
            <a:ext cx="6248400" cy="4210050"/>
          </a:xfrm>
          <a:prstGeom prst="rect">
            <a:avLst/>
          </a:prstGeom>
          <a:noFill/>
          <a:ln w="9525">
            <a:noFill/>
            <a:miter lim="800000"/>
            <a:headEnd/>
            <a:tailEnd/>
          </a:ln>
        </p:spPr>
      </p:pic>
      <p:sp>
        <p:nvSpPr>
          <p:cNvPr id="6" name="Rectangle 5"/>
          <p:cNvSpPr/>
          <p:nvPr/>
        </p:nvSpPr>
        <p:spPr>
          <a:xfrm>
            <a:off x="2286000" y="5663297"/>
            <a:ext cx="4613275" cy="369332"/>
          </a:xfrm>
          <a:prstGeom prst="rect">
            <a:avLst/>
          </a:prstGeom>
        </p:spPr>
        <p:txBody>
          <a:bodyPr wrap="square">
            <a:spAutoFit/>
          </a:bodyPr>
          <a:lstStyle/>
          <a:p>
            <a:pPr lvl="0"/>
            <a:r>
              <a:rPr lang="en-US" b="1" dirty="0" smtClean="0">
                <a:solidFill>
                  <a:srgbClr val="FF0000"/>
                </a:solidFill>
              </a:rPr>
              <a:t>Am J </a:t>
            </a:r>
            <a:r>
              <a:rPr lang="en-US" b="1" dirty="0" err="1" smtClean="0">
                <a:solidFill>
                  <a:srgbClr val="FF0000"/>
                </a:solidFill>
              </a:rPr>
              <a:t>Cardiol</a:t>
            </a:r>
            <a:r>
              <a:rPr lang="en-US" b="1" dirty="0" smtClean="0">
                <a:solidFill>
                  <a:srgbClr val="FF0000"/>
                </a:solidFill>
              </a:rPr>
              <a:t> 2009;103:1481–1486)</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TRO vs. Myocardial Perfusion</a:t>
            </a:r>
            <a:endParaRPr lang="en-US" dirty="0"/>
          </a:p>
        </p:txBody>
      </p:sp>
      <p:sp>
        <p:nvSpPr>
          <p:cNvPr id="6" name="Rectangle 5"/>
          <p:cNvSpPr/>
          <p:nvPr/>
        </p:nvSpPr>
        <p:spPr>
          <a:xfrm>
            <a:off x="2286000" y="5663297"/>
            <a:ext cx="4613275" cy="369332"/>
          </a:xfrm>
          <a:prstGeom prst="rect">
            <a:avLst/>
          </a:prstGeom>
        </p:spPr>
        <p:txBody>
          <a:bodyPr wrap="square">
            <a:spAutoFit/>
          </a:bodyPr>
          <a:lstStyle/>
          <a:p>
            <a:pPr lvl="0"/>
            <a:r>
              <a:rPr lang="en-US" b="1" dirty="0" smtClean="0">
                <a:solidFill>
                  <a:srgbClr val="FF0000"/>
                </a:solidFill>
              </a:rPr>
              <a:t>Am J </a:t>
            </a:r>
            <a:r>
              <a:rPr lang="en-US" b="1" dirty="0" err="1" smtClean="0">
                <a:solidFill>
                  <a:srgbClr val="FF0000"/>
                </a:solidFill>
              </a:rPr>
              <a:t>Cardiol</a:t>
            </a:r>
            <a:r>
              <a:rPr lang="en-US" b="1" dirty="0" smtClean="0">
                <a:solidFill>
                  <a:srgbClr val="FF0000"/>
                </a:solidFill>
              </a:rPr>
              <a:t> 2009;103:1481–1486)</a:t>
            </a:r>
            <a:endParaRPr lang="en-US" dirty="0">
              <a:solidFill>
                <a:srgbClr val="FF0000"/>
              </a:solidFill>
            </a:endParaRPr>
          </a:p>
        </p:txBody>
      </p:sp>
      <p:pic>
        <p:nvPicPr>
          <p:cNvPr id="95234" name="Picture 2"/>
          <p:cNvPicPr>
            <a:picLocks noGrp="1" noChangeAspect="1" noChangeArrowheads="1"/>
          </p:cNvPicPr>
          <p:nvPr>
            <p:ph sz="half" idx="1"/>
          </p:nvPr>
        </p:nvPicPr>
        <p:blipFill>
          <a:blip r:embed="rId2" cstate="print"/>
          <a:srcRect/>
          <a:stretch>
            <a:fillRect/>
          </a:stretch>
        </p:blipFill>
        <p:spPr bwMode="auto">
          <a:xfrm>
            <a:off x="152400" y="2743200"/>
            <a:ext cx="4038600" cy="2610078"/>
          </a:xfrm>
          <a:prstGeom prst="rect">
            <a:avLst/>
          </a:prstGeom>
          <a:noFill/>
          <a:ln w="9525">
            <a:noFill/>
            <a:miter lim="800000"/>
            <a:headEnd/>
            <a:tailEnd/>
          </a:ln>
        </p:spPr>
      </p:pic>
      <p:pic>
        <p:nvPicPr>
          <p:cNvPr id="95235" name="Picture 3"/>
          <p:cNvPicPr>
            <a:picLocks noGrp="1" noChangeAspect="1" noChangeArrowheads="1"/>
          </p:cNvPicPr>
          <p:nvPr>
            <p:ph sz="half" idx="2"/>
          </p:nvPr>
        </p:nvPicPr>
        <p:blipFill>
          <a:blip r:embed="rId3" cstate="print"/>
          <a:srcRect/>
          <a:stretch>
            <a:fillRect/>
          </a:stretch>
        </p:blipFill>
        <p:spPr bwMode="auto">
          <a:xfrm>
            <a:off x="4156691" y="2667000"/>
            <a:ext cx="5017169" cy="274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Content Placeholder 5"/>
          <p:cNvSpPr>
            <a:spLocks noGrp="1"/>
          </p:cNvSpPr>
          <p:nvPr>
            <p:ph idx="1"/>
          </p:nvPr>
        </p:nvSpPr>
        <p:spPr/>
        <p:txBody>
          <a:bodyPr/>
          <a:lstStyle/>
          <a:p>
            <a:r>
              <a:rPr lang="en-US" dirty="0" smtClean="0"/>
              <a:t>MPS generally older, diabetes, HTN, prior CAD</a:t>
            </a:r>
          </a:p>
          <a:p>
            <a:r>
              <a:rPr lang="en-US" dirty="0" smtClean="0"/>
              <a:t>Similar rates of discharge (90 v 89%)</a:t>
            </a:r>
          </a:p>
          <a:p>
            <a:r>
              <a:rPr lang="en-US" dirty="0" smtClean="0"/>
              <a:t>21% TRO group </a:t>
            </a:r>
            <a:r>
              <a:rPr lang="en-US" dirty="0" err="1" smtClean="0"/>
              <a:t>incidentaloma</a:t>
            </a:r>
            <a:endParaRPr lang="en-US" dirty="0" smtClean="0"/>
          </a:p>
          <a:p>
            <a:pPr lvl="1"/>
            <a:r>
              <a:rPr lang="en-US" dirty="0" smtClean="0"/>
              <a:t>24 nodules (10%)</a:t>
            </a:r>
          </a:p>
          <a:p>
            <a:r>
              <a:rPr lang="en-US" dirty="0" smtClean="0"/>
              <a:t>Overall little difference in intermediate outcomes</a:t>
            </a:r>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Triple Rule Out-What is found?</a:t>
            </a:r>
            <a:endParaRPr lang="en-US" dirty="0"/>
          </a:p>
        </p:txBody>
      </p:sp>
      <p:sp>
        <p:nvSpPr>
          <p:cNvPr id="3" name="Content Placeholder 2"/>
          <p:cNvSpPr>
            <a:spLocks noGrp="1"/>
          </p:cNvSpPr>
          <p:nvPr>
            <p:ph idx="1"/>
          </p:nvPr>
        </p:nvSpPr>
        <p:spPr/>
        <p:txBody>
          <a:bodyPr/>
          <a:lstStyle/>
          <a:p>
            <a:r>
              <a:rPr lang="en-US" dirty="0" smtClean="0"/>
              <a:t>197 subjects over 1 year</a:t>
            </a:r>
          </a:p>
          <a:p>
            <a:pPr lvl="1"/>
            <a:r>
              <a:rPr lang="en-US" dirty="0" smtClean="0"/>
              <a:t>65% no CAD/ 23% mild/ 12% mod/severe</a:t>
            </a:r>
          </a:p>
          <a:p>
            <a:pPr lvl="1"/>
            <a:r>
              <a:rPr lang="en-US" dirty="0" smtClean="0"/>
              <a:t>5 pneumonia</a:t>
            </a:r>
          </a:p>
          <a:p>
            <a:pPr lvl="1"/>
            <a:r>
              <a:rPr lang="en-US" dirty="0" smtClean="0"/>
              <a:t>3 pulmonary emboli</a:t>
            </a:r>
          </a:p>
          <a:p>
            <a:pPr lvl="1"/>
            <a:r>
              <a:rPr lang="en-US" dirty="0" smtClean="0"/>
              <a:t>1 Aortic dissection</a:t>
            </a:r>
          </a:p>
          <a:p>
            <a:pPr lvl="1"/>
            <a:r>
              <a:rPr lang="en-US" dirty="0" smtClean="0"/>
              <a:t>1 Anomalous coronary</a:t>
            </a:r>
            <a:endParaRPr lang="en-US" dirty="0"/>
          </a:p>
        </p:txBody>
      </p:sp>
    </p:spTree>
    <p:extLst>
      <p:ext uri="{BB962C8B-B14F-4D97-AF65-F5344CB8AC3E}">
        <p14:creationId xmlns:p14="http://schemas.microsoft.com/office/powerpoint/2010/main" xmlns="" val="279117831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MUSC experience</a:t>
            </a:r>
            <a:endParaRPr lang="en-US" dirty="0"/>
          </a:p>
        </p:txBody>
      </p:sp>
      <p:sp>
        <p:nvSpPr>
          <p:cNvPr id="3" name="Content Placeholder 2"/>
          <p:cNvSpPr>
            <a:spLocks noGrp="1"/>
          </p:cNvSpPr>
          <p:nvPr>
            <p:ph sz="half" idx="1"/>
          </p:nvPr>
        </p:nvSpPr>
        <p:spPr/>
        <p:txBody>
          <a:bodyPr/>
          <a:lstStyle/>
          <a:p>
            <a:r>
              <a:rPr lang="en-US" dirty="0" smtClean="0"/>
              <a:t>1/1/13-3/31/13</a:t>
            </a:r>
          </a:p>
          <a:p>
            <a:r>
              <a:rPr lang="en-US" dirty="0" smtClean="0"/>
              <a:t>163 exams (70M/93 F)</a:t>
            </a:r>
          </a:p>
          <a:p>
            <a:r>
              <a:rPr lang="en-US" dirty="0" smtClean="0"/>
              <a:t>Age range 21-80 (65%- 5</a:t>
            </a:r>
            <a:r>
              <a:rPr lang="en-US" baseline="30000" dirty="0" smtClean="0"/>
              <a:t>th</a:t>
            </a:r>
            <a:r>
              <a:rPr lang="en-US" dirty="0" smtClean="0"/>
              <a:t> and 6</a:t>
            </a:r>
            <a:r>
              <a:rPr lang="en-US" baseline="30000" dirty="0" smtClean="0"/>
              <a:t>th</a:t>
            </a:r>
            <a:r>
              <a:rPr lang="en-US" dirty="0" smtClean="0"/>
              <a:t> decade)</a:t>
            </a:r>
          </a:p>
        </p:txBody>
      </p:sp>
      <p:graphicFrame>
        <p:nvGraphicFramePr>
          <p:cNvPr id="11" name="Content Placeholder 10"/>
          <p:cNvGraphicFramePr>
            <a:graphicFrameLocks noGrp="1"/>
          </p:cNvGraphicFramePr>
          <p:nvPr>
            <p:ph sz="half" idx="2"/>
          </p:nvPr>
        </p:nvGraphicFramePr>
        <p:xfrm>
          <a:off x="4656138" y="1770063"/>
          <a:ext cx="4038600" cy="45259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164925826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MUSC experience</a:t>
            </a:r>
            <a:br>
              <a:rPr lang="en-US" dirty="0" smtClean="0"/>
            </a:br>
            <a:r>
              <a:rPr lang="en-US" dirty="0" smtClean="0"/>
              <a:t>Non-Coronary</a:t>
            </a:r>
            <a:endParaRPr lang="en-US" dirty="0"/>
          </a:p>
        </p:txBody>
      </p:sp>
      <p:sp>
        <p:nvSpPr>
          <p:cNvPr id="3" name="Content Placeholder 2"/>
          <p:cNvSpPr>
            <a:spLocks noGrp="1"/>
          </p:cNvSpPr>
          <p:nvPr>
            <p:ph idx="1"/>
          </p:nvPr>
        </p:nvSpPr>
        <p:spPr/>
        <p:txBody>
          <a:bodyPr/>
          <a:lstStyle/>
          <a:p>
            <a:r>
              <a:rPr lang="en-US" dirty="0" smtClean="0"/>
              <a:t>2 PE</a:t>
            </a:r>
          </a:p>
          <a:p>
            <a:r>
              <a:rPr lang="en-US" dirty="0" smtClean="0"/>
              <a:t>1 Lung Cancer</a:t>
            </a:r>
          </a:p>
          <a:p>
            <a:r>
              <a:rPr lang="en-US" dirty="0" smtClean="0"/>
              <a:t>4 anomalous coronaries (3 “malignant”)</a:t>
            </a:r>
          </a:p>
          <a:p>
            <a:r>
              <a:rPr lang="en-US" dirty="0" smtClean="0"/>
              <a:t>3 miscellaneous (</a:t>
            </a:r>
            <a:r>
              <a:rPr lang="en-US" dirty="0" err="1" smtClean="0"/>
              <a:t>pneumomediastinum</a:t>
            </a:r>
            <a:r>
              <a:rPr lang="en-US" dirty="0" smtClean="0"/>
              <a:t>, pericarditis, NICM)</a:t>
            </a:r>
            <a:endParaRPr lang="en-US" dirty="0"/>
          </a:p>
        </p:txBody>
      </p:sp>
    </p:spTree>
    <p:extLst>
      <p:ext uri="{BB962C8B-B14F-4D97-AF65-F5344CB8AC3E}">
        <p14:creationId xmlns:p14="http://schemas.microsoft.com/office/powerpoint/2010/main" xmlns="" val="164925826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MUSC experience</a:t>
            </a:r>
            <a:br>
              <a:rPr lang="en-US" dirty="0" smtClean="0"/>
            </a:br>
            <a:r>
              <a:rPr lang="en-US" dirty="0" smtClean="0"/>
              <a:t>Coronary</a:t>
            </a:r>
            <a:endParaRPr lang="en-US" dirty="0"/>
          </a:p>
        </p:txBody>
      </p:sp>
      <p:sp>
        <p:nvSpPr>
          <p:cNvPr id="3" name="Content Placeholder 2"/>
          <p:cNvSpPr>
            <a:spLocks noGrp="1"/>
          </p:cNvSpPr>
          <p:nvPr>
            <p:ph idx="1"/>
          </p:nvPr>
        </p:nvSpPr>
        <p:spPr/>
        <p:txBody>
          <a:bodyPr/>
          <a:lstStyle/>
          <a:p>
            <a:r>
              <a:rPr lang="en-US" dirty="0" smtClean="0"/>
              <a:t>95 (58%) normal</a:t>
            </a:r>
          </a:p>
          <a:p>
            <a:r>
              <a:rPr lang="en-US" dirty="0" smtClean="0"/>
              <a:t>36 (22%) mild</a:t>
            </a:r>
          </a:p>
          <a:p>
            <a:r>
              <a:rPr lang="en-US" dirty="0" smtClean="0"/>
              <a:t>26 (16%) moderate</a:t>
            </a:r>
          </a:p>
          <a:p>
            <a:r>
              <a:rPr lang="en-US" dirty="0" smtClean="0"/>
              <a:t>6 (4%) severe</a:t>
            </a:r>
          </a:p>
        </p:txBody>
      </p:sp>
    </p:spTree>
    <p:extLst>
      <p:ext uri="{BB962C8B-B14F-4D97-AF65-F5344CB8AC3E}">
        <p14:creationId xmlns:p14="http://schemas.microsoft.com/office/powerpoint/2010/main" xmlns="" val="164925826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MUSC experience</a:t>
            </a:r>
            <a:br>
              <a:rPr lang="en-US" dirty="0" smtClean="0"/>
            </a:br>
            <a:r>
              <a:rPr lang="en-US" dirty="0" smtClean="0"/>
              <a:t>Coronary</a:t>
            </a:r>
            <a:endParaRPr lang="en-US" dirty="0"/>
          </a:p>
        </p:txBody>
      </p:sp>
      <p:graphicFrame>
        <p:nvGraphicFramePr>
          <p:cNvPr id="8" name="Chart 7"/>
          <p:cNvGraphicFramePr/>
          <p:nvPr/>
        </p:nvGraphicFramePr>
        <p:xfrm>
          <a:off x="1447801" y="2028824"/>
          <a:ext cx="6934200" cy="43719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16492582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Acute Coronary Syndrome</a:t>
            </a:r>
            <a:endParaRPr lang="en-US" dirty="0"/>
          </a:p>
        </p:txBody>
      </p:sp>
      <p:sp>
        <p:nvSpPr>
          <p:cNvPr id="3" name="Content Placeholder 2"/>
          <p:cNvSpPr>
            <a:spLocks noGrp="1"/>
          </p:cNvSpPr>
          <p:nvPr>
            <p:ph idx="1"/>
          </p:nvPr>
        </p:nvSpPr>
        <p:spPr/>
        <p:txBody>
          <a:bodyPr/>
          <a:lstStyle/>
          <a:p>
            <a:r>
              <a:rPr lang="en-US" dirty="0" smtClean="0"/>
              <a:t>Unstable angina (1.7% 30 day mortality)</a:t>
            </a:r>
          </a:p>
          <a:p>
            <a:r>
              <a:rPr lang="en-US" dirty="0" smtClean="0"/>
              <a:t>Non-ST elevation MI (7.4%)</a:t>
            </a:r>
          </a:p>
          <a:p>
            <a:r>
              <a:rPr lang="en-US" dirty="0" smtClean="0"/>
              <a:t>ST </a:t>
            </a:r>
            <a:r>
              <a:rPr lang="en-US" dirty="0"/>
              <a:t>elevation </a:t>
            </a:r>
            <a:r>
              <a:rPr lang="en-US" dirty="0" smtClean="0"/>
              <a:t>MI (11.1%)</a:t>
            </a:r>
            <a:endParaRPr lang="en-US" dirty="0"/>
          </a:p>
          <a:p>
            <a:endParaRPr lang="en-US" dirty="0" smtClean="0"/>
          </a:p>
          <a:p>
            <a:endParaRPr lang="en-US" dirty="0"/>
          </a:p>
          <a:p>
            <a:r>
              <a:rPr lang="en-US" dirty="0" smtClean="0"/>
              <a:t>Acute myocardial ischemia</a:t>
            </a:r>
            <a:endParaRPr lang="en-US" dirty="0"/>
          </a:p>
        </p:txBody>
      </p:sp>
    </p:spTree>
    <p:extLst>
      <p:ext uri="{BB962C8B-B14F-4D97-AF65-F5344CB8AC3E}">
        <p14:creationId xmlns:p14="http://schemas.microsoft.com/office/powerpoint/2010/main" xmlns="" val="7160998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5" name="Content Placeholder 4" descr="501592479.jpg"/>
          <p:cNvPicPr>
            <a:picLocks noGrp="1" noChangeAspect="1"/>
          </p:cNvPicPr>
          <p:nvPr>
            <p:ph idx="1"/>
          </p:nvPr>
        </p:nvPicPr>
        <p:blipFill>
          <a:blip r:embed="rId2" cstate="print"/>
          <a:srcRect l="10000" t="19306" r="8333" b="20694"/>
          <a:stretch>
            <a:fillRect/>
          </a:stretch>
        </p:blipFill>
        <p:spPr>
          <a:xfrm>
            <a:off x="2057400" y="1752600"/>
            <a:ext cx="5947832" cy="4369836"/>
          </a:xfr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398149652.jpg"/>
          <p:cNvPicPr>
            <a:picLocks noChangeAspect="1"/>
          </p:cNvPicPr>
          <p:nvPr/>
        </p:nvPicPr>
        <p:blipFill>
          <a:blip r:embed="rId2" cstate="print"/>
          <a:srcRect l="9375" t="15625" r="7813" b="18750"/>
          <a:stretch>
            <a:fillRect/>
          </a:stretch>
        </p:blipFill>
        <p:spPr>
          <a:xfrm>
            <a:off x="0" y="1752599"/>
            <a:ext cx="4680857" cy="3709359"/>
          </a:xfrm>
          <a:prstGeom prst="rect">
            <a:avLst/>
          </a:prstGeom>
        </p:spPr>
      </p:pic>
      <p:pic>
        <p:nvPicPr>
          <p:cNvPr id="7" name="Picture 6" descr="398149721.jpg"/>
          <p:cNvPicPr>
            <a:picLocks noChangeAspect="1"/>
          </p:cNvPicPr>
          <p:nvPr/>
        </p:nvPicPr>
        <p:blipFill>
          <a:blip r:embed="rId3" cstate="print"/>
          <a:srcRect l="9375" t="12500" r="6250" b="17188"/>
          <a:stretch>
            <a:fillRect/>
          </a:stretch>
        </p:blipFill>
        <p:spPr>
          <a:xfrm>
            <a:off x="4724400" y="1752600"/>
            <a:ext cx="4419600" cy="3683000"/>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398149547.jpg"/>
          <p:cNvPicPr>
            <a:picLocks noGrp="1" noChangeAspect="1"/>
          </p:cNvPicPr>
          <p:nvPr>
            <p:ph idx="1"/>
          </p:nvPr>
        </p:nvPicPr>
        <p:blipFill>
          <a:blip r:embed="rId2" cstate="print"/>
          <a:srcRect l="11667" t="20972" r="6667" b="14028"/>
          <a:stretch>
            <a:fillRect/>
          </a:stretch>
        </p:blipFill>
        <p:spPr>
          <a:xfrm>
            <a:off x="609600" y="2057400"/>
            <a:ext cx="3733800" cy="2971800"/>
          </a:xfrm>
        </p:spPr>
      </p:pic>
      <p:pic>
        <p:nvPicPr>
          <p:cNvPr id="5" name="Picture 4" descr="398149579.jpg"/>
          <p:cNvPicPr>
            <a:picLocks noChangeAspect="1"/>
          </p:cNvPicPr>
          <p:nvPr/>
        </p:nvPicPr>
        <p:blipFill>
          <a:blip r:embed="rId3" cstate="print"/>
          <a:srcRect l="7813" t="18750" r="6250" b="17188"/>
          <a:stretch>
            <a:fillRect/>
          </a:stretch>
        </p:blipFill>
        <p:spPr>
          <a:xfrm>
            <a:off x="4953000" y="1981200"/>
            <a:ext cx="4191000" cy="3124200"/>
          </a:xfrm>
          <a:prstGeom prst="rect">
            <a:avLst/>
          </a:prstGeo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408403608.jpg"/>
          <p:cNvPicPr>
            <a:picLocks noGrp="1" noChangeAspect="1"/>
          </p:cNvPicPr>
          <p:nvPr>
            <p:ph idx="1"/>
          </p:nvPr>
        </p:nvPicPr>
        <p:blipFill>
          <a:blip r:embed="rId2" cstate="print"/>
          <a:srcRect l="16667" t="972" r="18333" b="4028"/>
          <a:stretch>
            <a:fillRect/>
          </a:stretch>
        </p:blipFill>
        <p:spPr>
          <a:xfrm>
            <a:off x="2819401" y="762000"/>
            <a:ext cx="4106778" cy="6002214"/>
          </a:xfr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4" name="Content Placeholder 3" descr="299613964.jpg"/>
          <p:cNvPicPr>
            <a:picLocks noGrp="1" noChangeAspect="1"/>
          </p:cNvPicPr>
          <p:nvPr>
            <p:ph sz="half" idx="1"/>
          </p:nvPr>
        </p:nvPicPr>
        <p:blipFill>
          <a:blip r:embed="rId2" cstate="print"/>
          <a:srcRect l="1690" t="21836" r="5857" b="21560"/>
          <a:stretch>
            <a:fillRect/>
          </a:stretch>
        </p:blipFill>
        <p:spPr>
          <a:xfrm>
            <a:off x="0" y="2666999"/>
            <a:ext cx="4640580" cy="2841171"/>
          </a:xfrm>
        </p:spPr>
      </p:pic>
      <p:pic>
        <p:nvPicPr>
          <p:cNvPr id="7" name="Content Placeholder 6" descr="299621932.jpg"/>
          <p:cNvPicPr>
            <a:picLocks noGrp="1" noChangeAspect="1"/>
          </p:cNvPicPr>
          <p:nvPr>
            <p:ph sz="half" idx="2"/>
          </p:nvPr>
        </p:nvPicPr>
        <p:blipFill>
          <a:blip r:embed="rId3" cstate="print"/>
          <a:srcRect l="7351" t="14289" r="11517" b="23447"/>
          <a:stretch>
            <a:fillRect/>
          </a:stretch>
        </p:blipFill>
        <p:spPr>
          <a:xfrm>
            <a:off x="4555836" y="2285999"/>
            <a:ext cx="4283364" cy="3287233"/>
          </a:xfr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322924070.jpg"/>
          <p:cNvPicPr>
            <a:picLocks noGrp="1" noChangeAspect="1"/>
          </p:cNvPicPr>
          <p:nvPr>
            <p:ph sz="half" idx="1"/>
          </p:nvPr>
        </p:nvPicPr>
        <p:blipFill>
          <a:blip r:embed="rId2" cstate="print"/>
          <a:srcRect l="7351" t="12402" r="7744" b="12127"/>
          <a:stretch>
            <a:fillRect/>
          </a:stretch>
        </p:blipFill>
        <p:spPr>
          <a:xfrm>
            <a:off x="247649" y="2057400"/>
            <a:ext cx="4371975" cy="3886200"/>
          </a:xfrm>
        </p:spPr>
      </p:pic>
      <p:pic>
        <p:nvPicPr>
          <p:cNvPr id="6" name="Content Placeholder 5" descr="322924133.jpg"/>
          <p:cNvPicPr>
            <a:picLocks noGrp="1" noChangeAspect="1"/>
          </p:cNvPicPr>
          <p:nvPr>
            <p:ph sz="half" idx="2"/>
          </p:nvPr>
        </p:nvPicPr>
        <p:blipFill>
          <a:blip r:embed="rId3" cstate="print"/>
          <a:srcRect l="1832" t="13230" r="6135" b="11099"/>
          <a:stretch>
            <a:fillRect/>
          </a:stretch>
        </p:blipFill>
        <p:spPr>
          <a:xfrm>
            <a:off x="4724399" y="2286000"/>
            <a:ext cx="4355757" cy="3581400"/>
          </a:xfr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322927392.jpg"/>
          <p:cNvPicPr>
            <a:picLocks noGrp="1" noChangeAspect="1"/>
          </p:cNvPicPr>
          <p:nvPr>
            <p:ph sz="half" idx="1"/>
          </p:nvPr>
        </p:nvPicPr>
        <p:blipFill>
          <a:blip r:embed="rId2" cstate="print"/>
          <a:stretch>
            <a:fillRect/>
          </a:stretch>
        </p:blipFill>
        <p:spPr>
          <a:xfrm>
            <a:off x="465138" y="2013744"/>
            <a:ext cx="4038600" cy="4038600"/>
          </a:xfrm>
        </p:spPr>
      </p:pic>
      <p:pic>
        <p:nvPicPr>
          <p:cNvPr id="6" name="Content Placeholder 5" descr="322924099.jpg"/>
          <p:cNvPicPr>
            <a:picLocks noGrp="1" noChangeAspect="1"/>
          </p:cNvPicPr>
          <p:nvPr>
            <p:ph sz="half" idx="2"/>
          </p:nvPr>
        </p:nvPicPr>
        <p:blipFill>
          <a:blip r:embed="rId3" cstate="print"/>
          <a:srcRect l="5464" t="10515" r="5857" b="6466"/>
          <a:stretch>
            <a:fillRect/>
          </a:stretch>
        </p:blipFill>
        <p:spPr>
          <a:xfrm>
            <a:off x="4571999" y="1981200"/>
            <a:ext cx="4395355" cy="4114800"/>
          </a:xfr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485461322.jpg"/>
          <p:cNvPicPr>
            <a:picLocks noGrp="1" noChangeAspect="1"/>
          </p:cNvPicPr>
          <p:nvPr>
            <p:ph sz="half" idx="1"/>
          </p:nvPr>
        </p:nvPicPr>
        <p:blipFill>
          <a:blip r:embed="rId2" cstate="print"/>
          <a:stretch>
            <a:fillRect/>
          </a:stretch>
        </p:blipFill>
        <p:spPr>
          <a:xfrm>
            <a:off x="465138" y="2013744"/>
            <a:ext cx="4038600" cy="4038600"/>
          </a:xfrm>
        </p:spPr>
      </p:pic>
      <p:pic>
        <p:nvPicPr>
          <p:cNvPr id="6" name="Content Placeholder 5" descr="485462016.jpg"/>
          <p:cNvPicPr>
            <a:picLocks noGrp="1" noChangeAspect="1"/>
          </p:cNvPicPr>
          <p:nvPr>
            <p:ph sz="half" idx="2"/>
          </p:nvPr>
        </p:nvPicPr>
        <p:blipFill>
          <a:blip r:embed="rId3" cstate="print"/>
          <a:stretch>
            <a:fillRect/>
          </a:stretch>
        </p:blipFill>
        <p:spPr>
          <a:xfrm>
            <a:off x="4656138" y="2013744"/>
            <a:ext cx="4038600" cy="4038600"/>
          </a:xfr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descr="485464457.jpg"/>
          <p:cNvPicPr>
            <a:picLocks noGrp="1" noChangeAspect="1"/>
          </p:cNvPicPr>
          <p:nvPr>
            <p:ph sz="half" idx="1"/>
          </p:nvPr>
        </p:nvPicPr>
        <p:blipFill>
          <a:blip r:embed="rId2" cstate="print"/>
          <a:stretch>
            <a:fillRect/>
          </a:stretch>
        </p:blipFill>
        <p:spPr>
          <a:xfrm>
            <a:off x="465138" y="2013744"/>
            <a:ext cx="4038600" cy="4038600"/>
          </a:xfrm>
        </p:spPr>
      </p:pic>
      <p:pic>
        <p:nvPicPr>
          <p:cNvPr id="6" name="Content Placeholder 5" descr="485467809.jpg"/>
          <p:cNvPicPr>
            <a:picLocks noGrp="1" noChangeAspect="1"/>
          </p:cNvPicPr>
          <p:nvPr>
            <p:ph sz="half" idx="2"/>
          </p:nvPr>
        </p:nvPicPr>
        <p:blipFill>
          <a:blip r:embed="rId3" cstate="print"/>
          <a:stretch>
            <a:fillRect/>
          </a:stretch>
        </p:blipFill>
        <p:spPr>
          <a:xfrm rot="16200000" flipH="1">
            <a:off x="4656138" y="2013744"/>
            <a:ext cx="4038600" cy="4038600"/>
          </a:xfr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Interpretation</a:t>
            </a:r>
            <a:endParaRPr lang="en-US" dirty="0"/>
          </a:p>
        </p:txBody>
      </p:sp>
      <p:sp>
        <p:nvSpPr>
          <p:cNvPr id="3" name="Content Placeholder 2"/>
          <p:cNvSpPr>
            <a:spLocks noGrp="1"/>
          </p:cNvSpPr>
          <p:nvPr>
            <p:ph idx="1"/>
          </p:nvPr>
        </p:nvSpPr>
        <p:spPr/>
        <p:txBody>
          <a:bodyPr/>
          <a:lstStyle/>
          <a:p>
            <a:r>
              <a:rPr lang="en-US" dirty="0" smtClean="0"/>
              <a:t>Is test diagnostic?  All segments visualized?</a:t>
            </a:r>
          </a:p>
          <a:p>
            <a:r>
              <a:rPr lang="en-US" dirty="0" smtClean="0"/>
              <a:t>Normal exam (no atherosclerotic disease)</a:t>
            </a:r>
          </a:p>
          <a:p>
            <a:pPr lvl="1"/>
            <a:r>
              <a:rPr lang="en-US" dirty="0" smtClean="0"/>
              <a:t>Calcium score &lt;100?</a:t>
            </a:r>
          </a:p>
          <a:p>
            <a:r>
              <a:rPr lang="en-US" dirty="0" smtClean="0"/>
              <a:t>Mild </a:t>
            </a:r>
            <a:r>
              <a:rPr lang="en-US" dirty="0" err="1" smtClean="0"/>
              <a:t>Stenosis</a:t>
            </a:r>
            <a:r>
              <a:rPr lang="en-US" dirty="0" smtClean="0"/>
              <a:t> (&lt;30%)</a:t>
            </a:r>
          </a:p>
          <a:p>
            <a:r>
              <a:rPr lang="en-US" dirty="0" smtClean="0"/>
              <a:t>Moderate </a:t>
            </a:r>
            <a:r>
              <a:rPr lang="en-US" dirty="0" err="1" smtClean="0"/>
              <a:t>Stenosis</a:t>
            </a:r>
            <a:r>
              <a:rPr lang="en-US" dirty="0" smtClean="0"/>
              <a:t> (30-70%)</a:t>
            </a:r>
          </a:p>
          <a:p>
            <a:pPr lvl="1"/>
            <a:r>
              <a:rPr lang="en-US" dirty="0" smtClean="0"/>
              <a:t>?Calcium score &gt;400</a:t>
            </a:r>
          </a:p>
          <a:p>
            <a:r>
              <a:rPr lang="en-US" dirty="0" smtClean="0"/>
              <a:t>Severe </a:t>
            </a:r>
            <a:r>
              <a:rPr lang="en-US" dirty="0" err="1" smtClean="0"/>
              <a:t>Stenosis</a:t>
            </a:r>
            <a:r>
              <a:rPr lang="en-US" dirty="0" smtClean="0"/>
              <a:t> (&gt;70%)</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ACS Risk Scores</a:t>
            </a:r>
            <a:endParaRPr lang="en-US" dirty="0"/>
          </a:p>
        </p:txBody>
      </p:sp>
      <p:sp>
        <p:nvSpPr>
          <p:cNvPr id="3" name="Content Placeholder 2"/>
          <p:cNvSpPr>
            <a:spLocks noGrp="1"/>
          </p:cNvSpPr>
          <p:nvPr>
            <p:ph idx="1"/>
          </p:nvPr>
        </p:nvSpPr>
        <p:spPr/>
        <p:txBody>
          <a:bodyPr/>
          <a:lstStyle/>
          <a:p>
            <a:r>
              <a:rPr lang="en-US" dirty="0" smtClean="0"/>
              <a:t>PURSUIT</a:t>
            </a:r>
          </a:p>
          <a:p>
            <a:r>
              <a:rPr lang="en-US" dirty="0" smtClean="0"/>
              <a:t>TIMI</a:t>
            </a:r>
          </a:p>
          <a:p>
            <a:r>
              <a:rPr lang="en-US" dirty="0" smtClean="0"/>
              <a:t>GRACE</a:t>
            </a:r>
          </a:p>
          <a:p>
            <a:r>
              <a:rPr lang="en-US" dirty="0" smtClean="0"/>
              <a:t>FRISC</a:t>
            </a:r>
          </a:p>
          <a:p>
            <a:endParaRPr lang="en-US" dirty="0"/>
          </a:p>
          <a:p>
            <a:r>
              <a:rPr lang="en-US" dirty="0" smtClean="0"/>
              <a:t>Validated on patients with ACS</a:t>
            </a:r>
          </a:p>
          <a:p>
            <a:r>
              <a:rPr lang="en-US" dirty="0" smtClean="0"/>
              <a:t>Limited sensitivity in acute chest pain</a:t>
            </a:r>
            <a:endParaRPr lang="en-US" dirty="0"/>
          </a:p>
        </p:txBody>
      </p:sp>
    </p:spTree>
    <p:extLst>
      <p:ext uri="{BB962C8B-B14F-4D97-AF65-F5344CB8AC3E}">
        <p14:creationId xmlns:p14="http://schemas.microsoft.com/office/powerpoint/2010/main" xmlns="" val="26813859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Mild</a:t>
            </a:r>
            <a:endParaRPr lang="en-US" dirty="0"/>
          </a:p>
        </p:txBody>
      </p:sp>
      <p:pic>
        <p:nvPicPr>
          <p:cNvPr id="1026" name="Picture 2" descr="G:\CME_Lectures_2012\Native_Coronary_Artery_Disease\PositiveRemodeling_80450\export--472480703.jpg"/>
          <p:cNvPicPr>
            <a:picLocks noChangeAspect="1" noChangeArrowheads="1"/>
          </p:cNvPicPr>
          <p:nvPr/>
        </p:nvPicPr>
        <p:blipFill>
          <a:blip r:embed="rId2" cstate="print"/>
          <a:srcRect/>
          <a:stretch>
            <a:fillRect/>
          </a:stretch>
        </p:blipFill>
        <p:spPr bwMode="auto">
          <a:xfrm>
            <a:off x="2133600" y="1752600"/>
            <a:ext cx="4800600" cy="480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Moderate</a:t>
            </a:r>
            <a:endParaRPr lang="en-US" dirty="0"/>
          </a:p>
        </p:txBody>
      </p:sp>
      <p:pic>
        <p:nvPicPr>
          <p:cNvPr id="2050" name="Picture 2" descr="MixedPLaque_cMPR_ACC4837722"/>
          <p:cNvPicPr>
            <a:picLocks noChangeAspect="1" noChangeArrowheads="1"/>
          </p:cNvPicPr>
          <p:nvPr/>
        </p:nvPicPr>
        <p:blipFill>
          <a:blip r:embed="rId2" cstate="print"/>
          <a:srcRect/>
          <a:stretch>
            <a:fillRect/>
          </a:stretch>
        </p:blipFill>
        <p:spPr bwMode="auto">
          <a:xfrm>
            <a:off x="685800" y="2286000"/>
            <a:ext cx="4150744" cy="3352800"/>
          </a:xfrm>
          <a:prstGeom prst="rect">
            <a:avLst/>
          </a:prstGeom>
          <a:noFill/>
          <a:ln w="9525">
            <a:noFill/>
            <a:miter lim="800000"/>
            <a:headEnd/>
            <a:tailEnd/>
          </a:ln>
        </p:spPr>
      </p:pic>
      <p:pic>
        <p:nvPicPr>
          <p:cNvPr id="2051" name="Picture 3" descr="severe_stenoses__303052_Image001"/>
          <p:cNvPicPr>
            <a:picLocks noChangeAspect="1" noChangeArrowheads="1"/>
          </p:cNvPicPr>
          <p:nvPr/>
        </p:nvPicPr>
        <p:blipFill>
          <a:blip r:embed="rId3" cstate="print"/>
          <a:srcRect/>
          <a:stretch>
            <a:fillRect/>
          </a:stretch>
        </p:blipFill>
        <p:spPr bwMode="auto">
          <a:xfrm>
            <a:off x="4953000" y="2209800"/>
            <a:ext cx="3352800" cy="3352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Severe</a:t>
            </a:r>
            <a:endParaRPr lang="en-US" dirty="0"/>
          </a:p>
        </p:txBody>
      </p:sp>
      <p:pic>
        <p:nvPicPr>
          <p:cNvPr id="3074" name="Picture 2" descr="severe_313052_RCA_ostium_Image001"/>
          <p:cNvPicPr>
            <a:picLocks noChangeAspect="1" noChangeArrowheads="1"/>
          </p:cNvPicPr>
          <p:nvPr/>
        </p:nvPicPr>
        <p:blipFill>
          <a:blip r:embed="rId2" cstate="print"/>
          <a:srcRect/>
          <a:stretch>
            <a:fillRect/>
          </a:stretch>
        </p:blipFill>
        <p:spPr bwMode="auto">
          <a:xfrm>
            <a:off x="228600" y="1828800"/>
            <a:ext cx="3352800" cy="3352800"/>
          </a:xfrm>
          <a:prstGeom prst="rect">
            <a:avLst/>
          </a:prstGeom>
          <a:noFill/>
          <a:ln w="9525">
            <a:noFill/>
            <a:miter lim="800000"/>
            <a:headEnd/>
            <a:tailEnd/>
          </a:ln>
        </p:spPr>
      </p:pic>
      <p:pic>
        <p:nvPicPr>
          <p:cNvPr id="3075" name="Picture 2" descr="G:\CME_Lectures_2012\Native_Coronary_Artery_Disease\ACS_TRO_CATH_1676454\export--472473652.jpg"/>
          <p:cNvPicPr>
            <a:picLocks noChangeAspect="1" noChangeArrowheads="1"/>
          </p:cNvPicPr>
          <p:nvPr/>
        </p:nvPicPr>
        <p:blipFill>
          <a:blip r:embed="rId3" cstate="print"/>
          <a:srcRect l="27100" r="19237"/>
          <a:stretch>
            <a:fillRect/>
          </a:stretch>
        </p:blipFill>
        <p:spPr bwMode="auto">
          <a:xfrm>
            <a:off x="3505200" y="1676400"/>
            <a:ext cx="2209800" cy="4078266"/>
          </a:xfrm>
          <a:prstGeom prst="rect">
            <a:avLst/>
          </a:prstGeom>
          <a:noFill/>
          <a:ln w="9525">
            <a:noFill/>
            <a:miter lim="800000"/>
            <a:headEnd/>
            <a:tailEnd/>
          </a:ln>
        </p:spPr>
      </p:pic>
      <p:pic>
        <p:nvPicPr>
          <p:cNvPr id="3076" name="Picture 4" descr="LCxHypoatten_1676454"/>
          <p:cNvPicPr>
            <a:picLocks noChangeAspect="1" noChangeArrowheads="1"/>
          </p:cNvPicPr>
          <p:nvPr/>
        </p:nvPicPr>
        <p:blipFill>
          <a:blip r:embed="rId4" cstate="print"/>
          <a:srcRect/>
          <a:stretch>
            <a:fillRect/>
          </a:stretch>
        </p:blipFill>
        <p:spPr bwMode="auto">
          <a:xfrm>
            <a:off x="5791200" y="1905000"/>
            <a:ext cx="3352800" cy="3352800"/>
          </a:xfrm>
          <a:prstGeom prst="rect">
            <a:avLst/>
          </a:prstGeom>
          <a:noFill/>
          <a:ln w="9525">
            <a:noFill/>
            <a:miter lim="800000"/>
            <a:headEnd/>
            <a:tailEnd/>
          </a:ln>
        </p:spPr>
      </p:pic>
      <p:cxnSp>
        <p:nvCxnSpPr>
          <p:cNvPr id="7" name="Straight Arrow Connector 6"/>
          <p:cNvCxnSpPr/>
          <p:nvPr/>
        </p:nvCxnSpPr>
        <p:spPr>
          <a:xfrm flipH="1">
            <a:off x="4572000" y="4191000"/>
            <a:ext cx="533400" cy="45720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8305800" y="3962400"/>
            <a:ext cx="685800" cy="45720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6" name="Content Placeholder 5" descr="489767062.jpg"/>
          <p:cNvPicPr>
            <a:picLocks noGrp="1" noChangeAspect="1"/>
          </p:cNvPicPr>
          <p:nvPr>
            <p:ph sz="half" idx="1"/>
          </p:nvPr>
        </p:nvPicPr>
        <p:blipFill>
          <a:blip r:embed="rId2" cstate="print"/>
          <a:stretch>
            <a:fillRect/>
          </a:stretch>
        </p:blipFill>
        <p:spPr>
          <a:xfrm>
            <a:off x="465138" y="2013744"/>
            <a:ext cx="4038600" cy="4038600"/>
          </a:xfrm>
        </p:spPr>
      </p:pic>
      <p:pic>
        <p:nvPicPr>
          <p:cNvPr id="7" name="Content Placeholder 6" descr="489915539.jpg"/>
          <p:cNvPicPr>
            <a:picLocks noGrp="1" noChangeAspect="1"/>
          </p:cNvPicPr>
          <p:nvPr>
            <p:ph sz="half" idx="2"/>
          </p:nvPr>
        </p:nvPicPr>
        <p:blipFill>
          <a:blip r:embed="rId3" cstate="print"/>
          <a:srcRect r="22838" b="25334"/>
          <a:stretch>
            <a:fillRect/>
          </a:stretch>
        </p:blipFill>
        <p:spPr>
          <a:xfrm>
            <a:off x="4656138" y="2013744"/>
            <a:ext cx="4139978" cy="4006056"/>
          </a:xfr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Should there be only one cut-off?</a:t>
            </a:r>
            <a:endParaRPr lang="en-US" dirty="0"/>
          </a:p>
        </p:txBody>
      </p:sp>
      <p:sp>
        <p:nvSpPr>
          <p:cNvPr id="3" name="Content Placeholder 2"/>
          <p:cNvSpPr>
            <a:spLocks noGrp="1"/>
          </p:cNvSpPr>
          <p:nvPr>
            <p:ph idx="1"/>
          </p:nvPr>
        </p:nvSpPr>
        <p:spPr/>
        <p:txBody>
          <a:bodyPr/>
          <a:lstStyle/>
          <a:p>
            <a:r>
              <a:rPr lang="en-US" dirty="0" smtClean="0"/>
              <a:t>Binary decision at 50%?</a:t>
            </a:r>
            <a:endParaRPr lang="en-U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 Anyone Read?</a:t>
            </a:r>
            <a:endParaRPr lang="en-US" dirty="0"/>
          </a:p>
        </p:txBody>
      </p:sp>
      <p:sp>
        <p:nvSpPr>
          <p:cNvPr id="3" name="Content Placeholder 2"/>
          <p:cNvSpPr>
            <a:spLocks noGrp="1"/>
          </p:cNvSpPr>
          <p:nvPr>
            <p:ph idx="1"/>
          </p:nvPr>
        </p:nvSpPr>
        <p:spPr/>
        <p:txBody>
          <a:bodyPr>
            <a:normAutofit/>
          </a:bodyPr>
          <a:lstStyle/>
          <a:p>
            <a:r>
              <a:rPr lang="en-US" dirty="0" smtClean="0"/>
              <a:t>ROMICAT I/II business hours</a:t>
            </a:r>
            <a:r>
              <a:rPr lang="en-US" dirty="0"/>
              <a:t> </a:t>
            </a:r>
            <a:r>
              <a:rPr lang="en-US" dirty="0" smtClean="0"/>
              <a:t>studies</a:t>
            </a:r>
          </a:p>
          <a:p>
            <a:r>
              <a:rPr lang="en-US" dirty="0" err="1" smtClean="0"/>
              <a:t>Univ</a:t>
            </a:r>
            <a:r>
              <a:rPr lang="en-US" dirty="0" smtClean="0"/>
              <a:t> of MD still business hour shop</a:t>
            </a:r>
          </a:p>
          <a:p>
            <a:r>
              <a:rPr lang="en-US" dirty="0" smtClean="0"/>
              <a:t>Expert cardiac readers</a:t>
            </a:r>
          </a:p>
          <a:p>
            <a:r>
              <a:rPr lang="en-US" dirty="0" smtClean="0"/>
              <a:t>Cardiac CTs are REALLY fancy!</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 Anyone Read?</a:t>
            </a:r>
            <a:endParaRPr lang="en-US" dirty="0"/>
          </a:p>
        </p:txBody>
      </p:sp>
      <p:sp>
        <p:nvSpPr>
          <p:cNvPr id="3" name="Content Placeholder 2"/>
          <p:cNvSpPr>
            <a:spLocks noGrp="1"/>
          </p:cNvSpPr>
          <p:nvPr>
            <p:ph idx="1"/>
          </p:nvPr>
        </p:nvSpPr>
        <p:spPr/>
        <p:txBody>
          <a:bodyPr>
            <a:normAutofit lnSpcReduction="10000"/>
          </a:bodyPr>
          <a:lstStyle/>
          <a:p>
            <a:r>
              <a:rPr lang="en-US" dirty="0" smtClean="0"/>
              <a:t>On call residents after 1 cardiac rotation (100-150 cardiac CTs)</a:t>
            </a:r>
          </a:p>
          <a:p>
            <a:pPr lvl="1"/>
            <a:r>
              <a:rPr lang="en-US" dirty="0" smtClean="0"/>
              <a:t>88.5% concur</a:t>
            </a:r>
          </a:p>
          <a:p>
            <a:pPr lvl="1"/>
            <a:r>
              <a:rPr lang="en-US" dirty="0" smtClean="0"/>
              <a:t>10.4% minor discrepancy</a:t>
            </a:r>
          </a:p>
          <a:p>
            <a:pPr lvl="1"/>
            <a:r>
              <a:rPr lang="en-US" dirty="0" smtClean="0"/>
              <a:t>1.1% major discrepancy</a:t>
            </a:r>
          </a:p>
          <a:p>
            <a:pPr lvl="1"/>
            <a:endParaRPr lang="en-US" dirty="0" smtClean="0"/>
          </a:p>
          <a:p>
            <a:r>
              <a:rPr lang="en-US" dirty="0" smtClean="0"/>
              <a:t>Comparison to Chest CT</a:t>
            </a:r>
          </a:p>
          <a:p>
            <a:pPr lvl="1"/>
            <a:r>
              <a:rPr lang="en-US" dirty="0" smtClean="0"/>
              <a:t>89.8% concur</a:t>
            </a:r>
          </a:p>
          <a:p>
            <a:pPr lvl="1"/>
            <a:r>
              <a:rPr lang="en-US" dirty="0" smtClean="0"/>
              <a:t>7.2% minor discrepancy</a:t>
            </a:r>
          </a:p>
          <a:p>
            <a:pPr lvl="1"/>
            <a:r>
              <a:rPr lang="en-US" dirty="0" smtClean="0"/>
              <a:t>3.0 % major discrepancy</a:t>
            </a:r>
            <a:endParaRPr lang="en-US"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Cocaine and Chest Pain</a:t>
            </a:r>
            <a:endParaRPr lang="en-US" dirty="0"/>
          </a:p>
        </p:txBody>
      </p:sp>
      <p:sp>
        <p:nvSpPr>
          <p:cNvPr id="3" name="Content Placeholder 2"/>
          <p:cNvSpPr>
            <a:spLocks noGrp="1"/>
          </p:cNvSpPr>
          <p:nvPr>
            <p:ph idx="1"/>
          </p:nvPr>
        </p:nvSpPr>
        <p:spPr/>
        <p:txBody>
          <a:bodyPr/>
          <a:lstStyle/>
          <a:p>
            <a:r>
              <a:rPr lang="en-US" dirty="0" smtClean="0"/>
              <a:t>Cohort matched control</a:t>
            </a:r>
          </a:p>
          <a:p>
            <a:r>
              <a:rPr lang="en-US" dirty="0" smtClean="0"/>
              <a:t>44 subjects/132 controls</a:t>
            </a:r>
          </a:p>
          <a:p>
            <a:r>
              <a:rPr lang="en-US" dirty="0" smtClean="0"/>
              <a:t>6-fold higher incidence of ACS</a:t>
            </a:r>
          </a:p>
          <a:p>
            <a:r>
              <a:rPr lang="en-US" dirty="0" smtClean="0"/>
              <a:t>Not associated  with higher presence of:</a:t>
            </a:r>
          </a:p>
          <a:p>
            <a:pPr lvl="1"/>
            <a:r>
              <a:rPr lang="en-US" dirty="0" smtClean="0"/>
              <a:t>Plaque</a:t>
            </a:r>
          </a:p>
          <a:p>
            <a:pPr lvl="1"/>
            <a:r>
              <a:rPr lang="en-US" dirty="0" smtClean="0"/>
              <a:t>Calcification</a:t>
            </a:r>
          </a:p>
          <a:p>
            <a:pPr lvl="1"/>
            <a:r>
              <a:rPr lang="en-US" dirty="0" err="1" smtClean="0"/>
              <a:t>Stenosis</a:t>
            </a:r>
            <a:endParaRPr lang="en-US" dirty="0" smtClean="0"/>
          </a:p>
          <a:p>
            <a:pPr lvl="1"/>
            <a:endParaRPr lang="en-US" dirty="0" smtClean="0"/>
          </a:p>
          <a:p>
            <a:pPr lvl="3"/>
            <a:r>
              <a:rPr lang="pt-BR" dirty="0" smtClean="0"/>
              <a:t>Am J Cardiol. 2009 Mar 1;103(5):620-5</a:t>
            </a:r>
            <a:endParaRPr lang="en-US" dirty="0" smtClean="0"/>
          </a:p>
          <a:p>
            <a:pPr lvl="1"/>
            <a:endParaRPr lang="en-US" dirty="0"/>
          </a:p>
        </p:txBody>
      </p:sp>
    </p:spTree>
    <p:extLst>
      <p:ext uri="{BB962C8B-B14F-4D97-AF65-F5344CB8AC3E}">
        <p14:creationId xmlns:p14="http://schemas.microsoft.com/office/powerpoint/2010/main" xmlns="" val="21839162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Cocaine and Chest Pain</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59 Subjects</a:t>
            </a:r>
          </a:p>
          <a:p>
            <a:pPr lvl="1"/>
            <a:r>
              <a:rPr lang="en-US" dirty="0" smtClean="0"/>
              <a:t>79%  non-specific ECG</a:t>
            </a:r>
          </a:p>
          <a:p>
            <a:pPr lvl="1"/>
            <a:r>
              <a:rPr lang="en-US" dirty="0" smtClean="0"/>
              <a:t>85% TIMI score &lt;2</a:t>
            </a:r>
          </a:p>
          <a:p>
            <a:pPr lvl="1"/>
            <a:r>
              <a:rPr lang="en-US" dirty="0" smtClean="0"/>
              <a:t>55/59 immediate discharge or “brief” observation</a:t>
            </a:r>
          </a:p>
          <a:p>
            <a:pPr lvl="1"/>
            <a:r>
              <a:rPr lang="en-US" dirty="0" smtClean="0"/>
              <a:t>6 </a:t>
            </a:r>
            <a:r>
              <a:rPr lang="en-US" dirty="0" err="1" smtClean="0"/>
              <a:t>stenosis</a:t>
            </a:r>
            <a:r>
              <a:rPr lang="en-US" dirty="0" smtClean="0"/>
              <a:t> &gt; 50%</a:t>
            </a:r>
          </a:p>
          <a:p>
            <a:pPr lvl="1"/>
            <a:endParaRPr lang="en-US" dirty="0" smtClean="0"/>
          </a:p>
          <a:p>
            <a:r>
              <a:rPr lang="en-US" dirty="0" smtClean="0"/>
              <a:t>No coronary events at 30 days</a:t>
            </a:r>
          </a:p>
          <a:p>
            <a:endParaRPr lang="en-US" dirty="0" smtClean="0"/>
          </a:p>
          <a:p>
            <a:r>
              <a:rPr lang="en-US" dirty="0" smtClean="0"/>
              <a:t>Safe to discharge TIMI &lt; 2 and (– ) coronary CTA</a:t>
            </a:r>
          </a:p>
          <a:p>
            <a:pPr lvl="4"/>
            <a:endParaRPr lang="en-US" dirty="0" smtClean="0"/>
          </a:p>
          <a:p>
            <a:pPr lvl="4"/>
            <a:r>
              <a:rPr lang="en-US" dirty="0" smtClean="0"/>
              <a:t>J Med </a:t>
            </a:r>
            <a:r>
              <a:rPr lang="en-US" dirty="0" err="1" smtClean="0"/>
              <a:t>Toxicol</a:t>
            </a:r>
            <a:r>
              <a:rPr lang="en-US" dirty="0" smtClean="0"/>
              <a:t>. 2009 Sep ;5(3):111-9.</a:t>
            </a:r>
          </a:p>
          <a:p>
            <a:endParaRPr lang="en-US"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Cocaine and chest pain</a:t>
            </a:r>
            <a:endParaRPr lang="en-US" dirty="0"/>
          </a:p>
        </p:txBody>
      </p:sp>
      <p:sp>
        <p:nvSpPr>
          <p:cNvPr id="3" name="Content Placeholder 2"/>
          <p:cNvSpPr>
            <a:spLocks noGrp="1"/>
          </p:cNvSpPr>
          <p:nvPr>
            <p:ph idx="1"/>
          </p:nvPr>
        </p:nvSpPr>
        <p:spPr/>
        <p:txBody>
          <a:bodyPr/>
          <a:lstStyle/>
          <a:p>
            <a:r>
              <a:rPr lang="en-US" dirty="0" smtClean="0"/>
              <a:t>With low and intermediate risk for ACS…</a:t>
            </a:r>
          </a:p>
          <a:p>
            <a:endParaRPr lang="en-US" dirty="0" smtClean="0"/>
          </a:p>
          <a:p>
            <a:r>
              <a:rPr lang="en-US" dirty="0" smtClean="0"/>
              <a:t>Cocaine not associated with increased CAD when controlled for age, race, sex, and other risk factors for coronary disease</a:t>
            </a:r>
          </a:p>
          <a:p>
            <a:endParaRPr lang="en-US" dirty="0" smtClean="0"/>
          </a:p>
          <a:p>
            <a:r>
              <a:rPr lang="en-US" dirty="0" smtClean="0"/>
              <a:t>Cocaine  use per se not reason to deny study either…</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TIMI</a:t>
            </a:r>
            <a:endParaRPr lang="en-US" dirty="0"/>
          </a:p>
        </p:txBody>
      </p:sp>
      <p:sp>
        <p:nvSpPr>
          <p:cNvPr id="3" name="Content Placeholder 2"/>
          <p:cNvSpPr>
            <a:spLocks noGrp="1"/>
          </p:cNvSpPr>
          <p:nvPr>
            <p:ph sz="half" idx="1"/>
          </p:nvPr>
        </p:nvSpPr>
        <p:spPr>
          <a:xfrm>
            <a:off x="464344" y="1770501"/>
            <a:ext cx="4107656" cy="2649099"/>
          </a:xfrm>
        </p:spPr>
        <p:txBody>
          <a:bodyPr/>
          <a:lstStyle/>
          <a:p>
            <a:r>
              <a:rPr lang="en-US" dirty="0" smtClean="0"/>
              <a:t>Age ≥ 65 years? </a:t>
            </a:r>
          </a:p>
          <a:p>
            <a:r>
              <a:rPr lang="en-US" u="sng" dirty="0" smtClean="0"/>
              <a:t>&gt;</a:t>
            </a:r>
            <a:r>
              <a:rPr lang="en-US" dirty="0" smtClean="0"/>
              <a:t> 3 CAD risk factors? </a:t>
            </a:r>
          </a:p>
          <a:p>
            <a:r>
              <a:rPr lang="en-US" dirty="0" smtClean="0"/>
              <a:t> Known CAD (</a:t>
            </a:r>
            <a:r>
              <a:rPr lang="en-US" dirty="0" err="1" smtClean="0"/>
              <a:t>stenosis</a:t>
            </a:r>
            <a:r>
              <a:rPr lang="en-US" dirty="0" smtClean="0"/>
              <a:t> ≥ 50%)? </a:t>
            </a:r>
          </a:p>
          <a:p>
            <a:r>
              <a:rPr lang="en-US" dirty="0" smtClean="0"/>
              <a:t>ASA Use in Past 7d? </a:t>
            </a:r>
          </a:p>
          <a:p>
            <a:pPr>
              <a:buNone/>
            </a:pPr>
            <a:endParaRPr lang="en-US" dirty="0"/>
          </a:p>
        </p:txBody>
      </p:sp>
      <p:sp>
        <p:nvSpPr>
          <p:cNvPr id="4" name="Content Placeholder 3"/>
          <p:cNvSpPr>
            <a:spLocks noGrp="1"/>
          </p:cNvSpPr>
          <p:nvPr>
            <p:ph sz="half" idx="2"/>
          </p:nvPr>
        </p:nvSpPr>
        <p:spPr/>
        <p:txBody>
          <a:bodyPr/>
          <a:lstStyle/>
          <a:p>
            <a:r>
              <a:rPr lang="en-US" dirty="0" smtClean="0"/>
              <a:t>Severe angina (≥ 2 episodes w/in 24 hrs)? </a:t>
            </a:r>
          </a:p>
          <a:p>
            <a:r>
              <a:rPr lang="en-US" dirty="0" smtClean="0"/>
              <a:t> ST changes ≥ 0.5mm? </a:t>
            </a:r>
          </a:p>
          <a:p>
            <a:r>
              <a:rPr lang="en-US" dirty="0" smtClean="0"/>
              <a:t> + Cardiac Marker? </a:t>
            </a:r>
          </a:p>
          <a:p>
            <a:endParaRPr lang="en-US" dirty="0"/>
          </a:p>
        </p:txBody>
      </p:sp>
      <p:sp>
        <p:nvSpPr>
          <p:cNvPr id="5" name="TextBox 4"/>
          <p:cNvSpPr txBox="1"/>
          <p:nvPr/>
        </p:nvSpPr>
        <p:spPr>
          <a:xfrm>
            <a:off x="609600" y="4648200"/>
            <a:ext cx="7391400" cy="1384995"/>
          </a:xfrm>
          <a:prstGeom prst="rect">
            <a:avLst/>
          </a:prstGeom>
          <a:noFill/>
        </p:spPr>
        <p:txBody>
          <a:bodyPr wrap="square" rtlCol="0">
            <a:spAutoFit/>
          </a:bodyPr>
          <a:lstStyle/>
          <a:p>
            <a:r>
              <a:rPr lang="en-US" sz="2800" dirty="0" smtClean="0"/>
              <a:t>Predicts mortality in ACS</a:t>
            </a:r>
          </a:p>
          <a:p>
            <a:r>
              <a:rPr lang="en-US" sz="2800" dirty="0" smtClean="0"/>
              <a:t>&lt; 2 may be appropriate for imaging to manage chest pain  in ED</a:t>
            </a:r>
            <a:endParaRPr lang="en-US" sz="2800"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7" name="Content Placeholder 6" descr="458993786.jpg"/>
          <p:cNvPicPr>
            <a:picLocks noGrp="1" noChangeAspect="1"/>
          </p:cNvPicPr>
          <p:nvPr>
            <p:ph sz="half" idx="1"/>
          </p:nvPr>
        </p:nvPicPr>
        <p:blipFill>
          <a:blip r:embed="rId2" cstate="print"/>
          <a:stretch>
            <a:fillRect/>
          </a:stretch>
        </p:blipFill>
        <p:spPr>
          <a:xfrm>
            <a:off x="0" y="1905000"/>
            <a:ext cx="4038600" cy="4038600"/>
          </a:xfrm>
        </p:spPr>
      </p:pic>
      <p:pic>
        <p:nvPicPr>
          <p:cNvPr id="8" name="Content Placeholder 7" descr="458998667.jpg"/>
          <p:cNvPicPr>
            <a:picLocks noGrp="1" noChangeAspect="1"/>
          </p:cNvPicPr>
          <p:nvPr>
            <p:ph sz="half" idx="2"/>
          </p:nvPr>
        </p:nvPicPr>
        <p:blipFill>
          <a:blip r:embed="rId3" cstate="print"/>
          <a:srcRect l="26219" t="6741" r="30385" b="8353"/>
          <a:stretch>
            <a:fillRect/>
          </a:stretch>
        </p:blipFill>
        <p:spPr>
          <a:xfrm rot="5400000">
            <a:off x="5314121" y="1351722"/>
            <a:ext cx="2590800" cy="5068957"/>
          </a:xfrm>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458994079.jpg"/>
          <p:cNvPicPr>
            <a:picLocks noGrp="1" noChangeAspect="1"/>
          </p:cNvPicPr>
          <p:nvPr>
            <p:ph sz="half" idx="1"/>
          </p:nvPr>
        </p:nvPicPr>
        <p:blipFill>
          <a:blip r:embed="rId2" cstate="print"/>
          <a:stretch>
            <a:fillRect/>
          </a:stretch>
        </p:blipFill>
        <p:spPr>
          <a:xfrm>
            <a:off x="465138" y="2013744"/>
            <a:ext cx="4038600" cy="4038600"/>
          </a:xfrm>
        </p:spPr>
      </p:pic>
      <p:pic>
        <p:nvPicPr>
          <p:cNvPr id="6" name="Content Placeholder 5" descr="458996744.jpg"/>
          <p:cNvPicPr>
            <a:picLocks noGrp="1" noChangeAspect="1"/>
          </p:cNvPicPr>
          <p:nvPr>
            <p:ph sz="half" idx="2"/>
          </p:nvPr>
        </p:nvPicPr>
        <p:blipFill>
          <a:blip r:embed="rId3" cstate="print"/>
          <a:stretch>
            <a:fillRect/>
          </a:stretch>
        </p:blipFill>
        <p:spPr>
          <a:xfrm>
            <a:off x="4593492" y="2057400"/>
            <a:ext cx="4550508" cy="3825715"/>
          </a:xfrm>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459208233_frame_34.jpg"/>
          <p:cNvPicPr>
            <a:picLocks noGrp="1" noChangeAspect="1"/>
          </p:cNvPicPr>
          <p:nvPr>
            <p:ph sz="half" idx="1"/>
          </p:nvPr>
        </p:nvPicPr>
        <p:blipFill>
          <a:blip r:embed="rId2" cstate="print"/>
          <a:stretch>
            <a:fillRect/>
          </a:stretch>
        </p:blipFill>
        <p:spPr>
          <a:xfrm>
            <a:off x="465138" y="2013744"/>
            <a:ext cx="4038600" cy="4038600"/>
          </a:xfrm>
        </p:spPr>
      </p:pic>
      <p:pic>
        <p:nvPicPr>
          <p:cNvPr id="6" name="Content Placeholder 5" descr="459208232_frame_38.jpg"/>
          <p:cNvPicPr>
            <a:picLocks noGrp="1" noChangeAspect="1"/>
          </p:cNvPicPr>
          <p:nvPr>
            <p:ph sz="half" idx="2"/>
          </p:nvPr>
        </p:nvPicPr>
        <p:blipFill>
          <a:blip r:embed="rId3" cstate="print"/>
          <a:stretch>
            <a:fillRect/>
          </a:stretch>
        </p:blipFill>
        <p:spPr>
          <a:xfrm>
            <a:off x="4656138" y="2013744"/>
            <a:ext cx="4038600" cy="4038600"/>
          </a:xfrm>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5" name="Content Placeholder 4"/>
          <p:cNvSpPr>
            <a:spLocks noGrp="1"/>
          </p:cNvSpPr>
          <p:nvPr>
            <p:ph idx="1"/>
          </p:nvPr>
        </p:nvSpPr>
        <p:spPr/>
        <p:txBody>
          <a:bodyPr/>
          <a:lstStyle/>
          <a:p>
            <a:r>
              <a:rPr lang="en-US" dirty="0" smtClean="0"/>
              <a:t>Negative CTA &gt;99% NPV for MACE at 30 days</a:t>
            </a:r>
          </a:p>
          <a:p>
            <a:r>
              <a:rPr lang="en-US" dirty="0" smtClean="0"/>
              <a:t>May be safe to discharge anyone with &lt; 50% </a:t>
            </a:r>
            <a:r>
              <a:rPr lang="en-US" dirty="0" err="1" smtClean="0"/>
              <a:t>stenosis</a:t>
            </a:r>
            <a:r>
              <a:rPr lang="en-US" dirty="0" smtClean="0"/>
              <a:t> (low 30 day MACE)</a:t>
            </a:r>
          </a:p>
          <a:p>
            <a:r>
              <a:rPr lang="en-US" dirty="0" smtClean="0"/>
              <a:t>Pre-test probability of disease (ACS) is 8%</a:t>
            </a:r>
          </a:p>
          <a:p>
            <a:r>
              <a:rPr lang="en-US" dirty="0" smtClean="0"/>
              <a:t>Great test but…Is it really necessary?</a:t>
            </a:r>
          </a:p>
          <a:p>
            <a:pPr lvl="1"/>
            <a:r>
              <a:rPr lang="en-US" dirty="0" smtClean="0"/>
              <a:t>Off load ED</a:t>
            </a:r>
          </a:p>
          <a:p>
            <a:pPr lvl="1"/>
            <a:r>
              <a:rPr lang="en-US" dirty="0" smtClean="0"/>
              <a:t>Patient peace of mind</a:t>
            </a:r>
          </a:p>
          <a:p>
            <a:pPr lvl="1"/>
            <a:r>
              <a:rPr lang="en-US" dirty="0" smtClean="0"/>
              <a:t>Limit repeat presentations?</a:t>
            </a:r>
            <a:endParaRPr lang="en-US"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mindofarunner.com/wp-content/uploads/2011/04/cooper-bridge-hill1.jpg"/>
          <p:cNvPicPr>
            <a:picLocks noChangeAspect="1" noChangeArrowheads="1"/>
          </p:cNvPicPr>
          <p:nvPr/>
        </p:nvPicPr>
        <p:blipFill>
          <a:blip r:embed="rId2" cstate="print"/>
          <a:srcRect/>
          <a:stretch>
            <a:fillRect/>
          </a:stretch>
        </p:blipFill>
        <p:spPr bwMode="auto">
          <a:xfrm>
            <a:off x="304800" y="838200"/>
            <a:ext cx="8248650" cy="5343525"/>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HEART Score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3393804181"/>
              </p:ext>
            </p:extLst>
          </p:nvPr>
        </p:nvGraphicFramePr>
        <p:xfrm>
          <a:off x="1371601" y="1295395"/>
          <a:ext cx="5952504" cy="5291331"/>
        </p:xfrm>
        <a:graphic>
          <a:graphicData uri="http://schemas.openxmlformats.org/drawingml/2006/table">
            <a:tbl>
              <a:tblPr/>
              <a:tblGrid>
                <a:gridCol w="1984168"/>
                <a:gridCol w="1984168"/>
                <a:gridCol w="1984168"/>
              </a:tblGrid>
              <a:tr h="254703">
                <a:tc gridSpan="3">
                  <a:txBody>
                    <a:bodyPr/>
                    <a:lstStyle/>
                    <a:p>
                      <a:r>
                        <a:rPr lang="en-US" sz="1200" dirty="0"/>
                        <a:t>HEART Score for Chest Pain Patients</a:t>
                      </a:r>
                    </a:p>
                  </a:txBody>
                  <a:tcPr marL="59377" marR="59377" marT="29688" marB="296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254703">
                <a:tc rowSpan="3">
                  <a:txBody>
                    <a:bodyPr/>
                    <a:lstStyle/>
                    <a:p>
                      <a:r>
                        <a:rPr lang="en-US" sz="1200" b="1"/>
                        <a:t>History</a:t>
                      </a:r>
                      <a:endParaRPr lang="en-US" sz="1200"/>
                    </a:p>
                  </a:txBody>
                  <a:tcPr marL="59377" marR="59377" marT="29688" marB="296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t>Highly suspicious</a:t>
                      </a:r>
                    </a:p>
                  </a:txBody>
                  <a:tcPr marL="59377" marR="59377" marT="29688" marB="296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a:t>2</a:t>
                      </a:r>
                    </a:p>
                  </a:txBody>
                  <a:tcPr marL="59377" marR="59377" marT="29688" marB="296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4703">
                <a:tc vMerge="1">
                  <a:txBody>
                    <a:bodyPr/>
                    <a:lstStyle/>
                    <a:p>
                      <a:endParaRPr lang="en-US"/>
                    </a:p>
                  </a:txBody>
                  <a:tcPr/>
                </a:tc>
                <a:tc>
                  <a:txBody>
                    <a:bodyPr/>
                    <a:lstStyle/>
                    <a:p>
                      <a:r>
                        <a:rPr lang="en-US" sz="1200"/>
                        <a:t>Moderately suspicious</a:t>
                      </a:r>
                    </a:p>
                  </a:txBody>
                  <a:tcPr marL="59377" marR="59377" marT="29688" marB="296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a:t>1</a:t>
                      </a:r>
                    </a:p>
                  </a:txBody>
                  <a:tcPr marL="59377" marR="59377" marT="29688" marB="296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4703">
                <a:tc vMerge="1">
                  <a:txBody>
                    <a:bodyPr/>
                    <a:lstStyle/>
                    <a:p>
                      <a:endParaRPr lang="en-US"/>
                    </a:p>
                  </a:txBody>
                  <a:tcPr/>
                </a:tc>
                <a:tc>
                  <a:txBody>
                    <a:bodyPr/>
                    <a:lstStyle/>
                    <a:p>
                      <a:r>
                        <a:rPr lang="en-US" sz="1200"/>
                        <a:t>Slightly suspicious </a:t>
                      </a:r>
                    </a:p>
                  </a:txBody>
                  <a:tcPr marL="59377" marR="59377" marT="29688" marB="296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a:t>0</a:t>
                      </a:r>
                    </a:p>
                  </a:txBody>
                  <a:tcPr marL="59377" marR="59377" marT="29688" marB="296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6979">
                <a:tc rowSpan="3">
                  <a:txBody>
                    <a:bodyPr/>
                    <a:lstStyle/>
                    <a:p>
                      <a:r>
                        <a:rPr lang="en-US" sz="1200" b="1" dirty="0"/>
                        <a:t>ECG</a:t>
                      </a:r>
                      <a:endParaRPr lang="en-US" sz="1200" dirty="0"/>
                    </a:p>
                  </a:txBody>
                  <a:tcPr marL="59377" marR="59377" marT="29688" marB="296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Significant ST-depression </a:t>
                      </a:r>
                    </a:p>
                  </a:txBody>
                  <a:tcPr marL="59377" marR="59377" marT="29688" marB="296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a:t>2</a:t>
                      </a:r>
                    </a:p>
                  </a:txBody>
                  <a:tcPr marL="59377" marR="59377" marT="29688" marB="296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39255">
                <a:tc vMerge="1">
                  <a:txBody>
                    <a:bodyPr/>
                    <a:lstStyle/>
                    <a:p>
                      <a:endParaRPr lang="en-US"/>
                    </a:p>
                  </a:txBody>
                  <a:tcPr/>
                </a:tc>
                <a:tc>
                  <a:txBody>
                    <a:bodyPr/>
                    <a:lstStyle/>
                    <a:p>
                      <a:r>
                        <a:rPr lang="en-US" sz="1200"/>
                        <a:t>Non specific repolarisation disturbance </a:t>
                      </a:r>
                    </a:p>
                  </a:txBody>
                  <a:tcPr marL="59377" marR="59377" marT="29688" marB="296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a:t>1</a:t>
                      </a:r>
                    </a:p>
                  </a:txBody>
                  <a:tcPr marL="59377" marR="59377" marT="29688" marB="296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4703">
                <a:tc vMerge="1">
                  <a:txBody>
                    <a:bodyPr/>
                    <a:lstStyle/>
                    <a:p>
                      <a:endParaRPr lang="en-US"/>
                    </a:p>
                  </a:txBody>
                  <a:tcPr/>
                </a:tc>
                <a:tc>
                  <a:txBody>
                    <a:bodyPr/>
                    <a:lstStyle/>
                    <a:p>
                      <a:r>
                        <a:rPr lang="en-US" sz="1200"/>
                        <a:t>Normal</a:t>
                      </a:r>
                    </a:p>
                  </a:txBody>
                  <a:tcPr marL="59377" marR="59377" marT="29688" marB="296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a:t>0</a:t>
                      </a:r>
                    </a:p>
                  </a:txBody>
                  <a:tcPr marL="59377" marR="59377" marT="29688" marB="296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4703">
                <a:tc rowSpan="3">
                  <a:txBody>
                    <a:bodyPr/>
                    <a:lstStyle/>
                    <a:p>
                      <a:r>
                        <a:rPr lang="en-US" sz="1200" b="1"/>
                        <a:t>Age</a:t>
                      </a:r>
                      <a:endParaRPr lang="en-US" sz="1200"/>
                    </a:p>
                  </a:txBody>
                  <a:tcPr marL="59377" marR="59377" marT="29688" marB="296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t>≥ 65 year </a:t>
                      </a:r>
                    </a:p>
                  </a:txBody>
                  <a:tcPr marL="59377" marR="59377" marT="29688" marB="296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a:t>2</a:t>
                      </a:r>
                    </a:p>
                  </a:txBody>
                  <a:tcPr marL="59377" marR="59377" marT="29688" marB="296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4703">
                <a:tc vMerge="1">
                  <a:txBody>
                    <a:bodyPr/>
                    <a:lstStyle/>
                    <a:p>
                      <a:endParaRPr lang="en-US"/>
                    </a:p>
                  </a:txBody>
                  <a:tcPr/>
                </a:tc>
                <a:tc>
                  <a:txBody>
                    <a:bodyPr/>
                    <a:lstStyle/>
                    <a:p>
                      <a:r>
                        <a:rPr lang="en-US" sz="1200"/>
                        <a:t>45 – 65 year </a:t>
                      </a:r>
                    </a:p>
                  </a:txBody>
                  <a:tcPr marL="59377" marR="59377" marT="29688" marB="296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a:t>1</a:t>
                      </a:r>
                    </a:p>
                  </a:txBody>
                  <a:tcPr marL="59377" marR="59377" marT="29688" marB="296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4703">
                <a:tc vMerge="1">
                  <a:txBody>
                    <a:bodyPr/>
                    <a:lstStyle/>
                    <a:p>
                      <a:endParaRPr lang="en-US"/>
                    </a:p>
                  </a:txBody>
                  <a:tcPr/>
                </a:tc>
                <a:tc>
                  <a:txBody>
                    <a:bodyPr/>
                    <a:lstStyle/>
                    <a:p>
                      <a:r>
                        <a:rPr lang="en-US" sz="1200"/>
                        <a:t>≤ 45 year </a:t>
                      </a:r>
                    </a:p>
                  </a:txBody>
                  <a:tcPr marL="59377" marR="59377" marT="29688" marB="296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a:t>0</a:t>
                      </a:r>
                    </a:p>
                  </a:txBody>
                  <a:tcPr marL="59377" marR="59377" marT="29688" marB="296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39255">
                <a:tc rowSpan="3">
                  <a:txBody>
                    <a:bodyPr/>
                    <a:lstStyle/>
                    <a:p>
                      <a:r>
                        <a:rPr lang="en-US" sz="1200" b="1"/>
                        <a:t>Riskfactors</a:t>
                      </a:r>
                      <a:endParaRPr lang="en-US" sz="1200"/>
                    </a:p>
                  </a:txBody>
                  <a:tcPr marL="59377" marR="59377" marT="29688" marB="296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t>≥ 3 risk factors or history of atherosclerotic disease </a:t>
                      </a:r>
                    </a:p>
                  </a:txBody>
                  <a:tcPr marL="59377" marR="59377" marT="29688" marB="296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a:t>2</a:t>
                      </a:r>
                    </a:p>
                  </a:txBody>
                  <a:tcPr marL="59377" marR="59377" marT="29688" marB="296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4703">
                <a:tc vMerge="1">
                  <a:txBody>
                    <a:bodyPr/>
                    <a:lstStyle/>
                    <a:p>
                      <a:endParaRPr lang="en-US"/>
                    </a:p>
                  </a:txBody>
                  <a:tcPr/>
                </a:tc>
                <a:tc>
                  <a:txBody>
                    <a:bodyPr/>
                    <a:lstStyle/>
                    <a:p>
                      <a:r>
                        <a:rPr lang="en-US" sz="1200"/>
                        <a:t>1 or 2 risk factors</a:t>
                      </a:r>
                    </a:p>
                  </a:txBody>
                  <a:tcPr marL="59377" marR="59377" marT="29688" marB="296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a:t>1</a:t>
                      </a:r>
                    </a:p>
                  </a:txBody>
                  <a:tcPr marL="59377" marR="59377" marT="29688" marB="296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4703">
                <a:tc vMerge="1">
                  <a:txBody>
                    <a:bodyPr/>
                    <a:lstStyle/>
                    <a:p>
                      <a:endParaRPr lang="en-US"/>
                    </a:p>
                  </a:txBody>
                  <a:tcPr/>
                </a:tc>
                <a:tc>
                  <a:txBody>
                    <a:bodyPr/>
                    <a:lstStyle/>
                    <a:p>
                      <a:r>
                        <a:rPr lang="en-US" sz="1200"/>
                        <a:t>No risk factors known</a:t>
                      </a:r>
                    </a:p>
                  </a:txBody>
                  <a:tcPr marL="59377" marR="59377" marT="29688" marB="296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a:t>0</a:t>
                      </a:r>
                    </a:p>
                  </a:txBody>
                  <a:tcPr marL="59377" marR="59377" marT="29688" marB="296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4703">
                <a:tc rowSpan="3">
                  <a:txBody>
                    <a:bodyPr/>
                    <a:lstStyle/>
                    <a:p>
                      <a:r>
                        <a:rPr lang="en-US" sz="1200" b="1"/>
                        <a:t>Troponin</a:t>
                      </a:r>
                      <a:endParaRPr lang="en-US" sz="1200"/>
                    </a:p>
                  </a:txBody>
                  <a:tcPr marL="59377" marR="59377" marT="29688" marB="296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t>≥ 3x normal limit</a:t>
                      </a:r>
                    </a:p>
                  </a:txBody>
                  <a:tcPr marL="59377" marR="59377" marT="29688" marB="296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a:t>2</a:t>
                      </a:r>
                    </a:p>
                  </a:txBody>
                  <a:tcPr marL="59377" marR="59377" marT="29688" marB="296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4703">
                <a:tc vMerge="1">
                  <a:txBody>
                    <a:bodyPr/>
                    <a:lstStyle/>
                    <a:p>
                      <a:endParaRPr lang="en-US"/>
                    </a:p>
                  </a:txBody>
                  <a:tcPr/>
                </a:tc>
                <a:tc>
                  <a:txBody>
                    <a:bodyPr/>
                    <a:lstStyle/>
                    <a:p>
                      <a:r>
                        <a:rPr lang="en-US" sz="1200"/>
                        <a:t>1-3x normal limit </a:t>
                      </a:r>
                    </a:p>
                  </a:txBody>
                  <a:tcPr marL="59377" marR="59377" marT="29688" marB="296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a:t>1</a:t>
                      </a:r>
                    </a:p>
                  </a:txBody>
                  <a:tcPr marL="59377" marR="59377" marT="29688" marB="296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4703">
                <a:tc vMerge="1">
                  <a:txBody>
                    <a:bodyPr/>
                    <a:lstStyle/>
                    <a:p>
                      <a:endParaRPr lang="en-US"/>
                    </a:p>
                  </a:txBody>
                  <a:tcPr/>
                </a:tc>
                <a:tc>
                  <a:txBody>
                    <a:bodyPr/>
                    <a:lstStyle/>
                    <a:p>
                      <a:r>
                        <a:rPr lang="en-US" sz="1200"/>
                        <a:t>≤ normal limit </a:t>
                      </a:r>
                    </a:p>
                  </a:txBody>
                  <a:tcPr marL="59377" marR="59377" marT="29688" marB="296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t>0</a:t>
                      </a:r>
                    </a:p>
                  </a:txBody>
                  <a:tcPr marL="59377" marR="59377" marT="29688" marB="296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4703">
                <a:tc gridSpan="2">
                  <a:txBody>
                    <a:bodyPr/>
                    <a:lstStyle/>
                    <a:p>
                      <a:endParaRPr lang="en-US" sz="1200"/>
                    </a:p>
                  </a:txBody>
                  <a:tcPr marL="59377" marR="59377" marT="29688" marB="296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ctr"/>
                      <a:r>
                        <a:rPr lang="en-US" sz="1200" b="1" dirty="0"/>
                        <a:t>Total</a:t>
                      </a:r>
                      <a:endParaRPr lang="en-US" sz="1200" dirty="0"/>
                    </a:p>
                  </a:txBody>
                  <a:tcPr marL="59377" marR="59377" marT="29688" marB="296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xmlns="" val="122808392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1790</TotalTime>
  <Words>1824</Words>
  <Application>Microsoft Office PowerPoint</Application>
  <PresentationFormat>On-screen Show (4:3)</PresentationFormat>
  <Paragraphs>311</Paragraphs>
  <Slides>84</Slides>
  <Notes>7</Notes>
  <HiddenSlides>0</HiddenSlides>
  <MMClips>4</MMClips>
  <ScaleCrop>false</ScaleCrop>
  <HeadingPairs>
    <vt:vector size="4" baseType="variant">
      <vt:variant>
        <vt:lpstr>Theme</vt:lpstr>
      </vt:variant>
      <vt:variant>
        <vt:i4>1</vt:i4>
      </vt:variant>
      <vt:variant>
        <vt:lpstr>Slide Titles</vt:lpstr>
      </vt:variant>
      <vt:variant>
        <vt:i4>84</vt:i4>
      </vt:variant>
    </vt:vector>
  </HeadingPairs>
  <TitlesOfParts>
    <vt:vector size="85" baseType="lpstr">
      <vt:lpstr>Metro</vt:lpstr>
      <vt:lpstr>Controversies and Current Role of Cardiac CT in the ER </vt:lpstr>
      <vt:lpstr>What the %#$*@! do I do with all those Damn Nodules</vt:lpstr>
      <vt:lpstr>Slide 3</vt:lpstr>
      <vt:lpstr>Controversies and Current Role of Cardiac CT in the ER </vt:lpstr>
      <vt:lpstr>Acute Chest Pain</vt:lpstr>
      <vt:lpstr>Acute Coronary Syndrome</vt:lpstr>
      <vt:lpstr>ACS Risk Scores</vt:lpstr>
      <vt:lpstr>TIMI</vt:lpstr>
      <vt:lpstr>HEART Score</vt:lpstr>
      <vt:lpstr>HEART Score</vt:lpstr>
      <vt:lpstr>HEART Score</vt:lpstr>
      <vt:lpstr>Slide 12</vt:lpstr>
      <vt:lpstr>Historical Pathways</vt:lpstr>
      <vt:lpstr>ED Pathway</vt:lpstr>
      <vt:lpstr>Not all chest pain Requires CT</vt:lpstr>
      <vt:lpstr>Stabbing left chest pain…</vt:lpstr>
      <vt:lpstr>Slide 17</vt:lpstr>
      <vt:lpstr>“Triple Rule Out”</vt:lpstr>
      <vt:lpstr>Technique</vt:lpstr>
      <vt:lpstr>Technique</vt:lpstr>
      <vt:lpstr>Reconstructions</vt:lpstr>
      <vt:lpstr>Slide 22</vt:lpstr>
      <vt:lpstr>Slide 23</vt:lpstr>
      <vt:lpstr>Slide 24</vt:lpstr>
      <vt:lpstr>Radiation Dose</vt:lpstr>
      <vt:lpstr>Radiation Dose</vt:lpstr>
      <vt:lpstr>Slide 27</vt:lpstr>
      <vt:lpstr>Cardiac Imaging in the ED</vt:lpstr>
      <vt:lpstr>Slide 29</vt:lpstr>
      <vt:lpstr>Why not just calcium score?</vt:lpstr>
      <vt:lpstr>Slide 31</vt:lpstr>
      <vt:lpstr>Slide 32</vt:lpstr>
      <vt:lpstr>Slide 33</vt:lpstr>
      <vt:lpstr>Slide 34</vt:lpstr>
      <vt:lpstr>ACS possible with Ca-score of zero</vt:lpstr>
      <vt:lpstr>ROMICAT I</vt:lpstr>
      <vt:lpstr>ROMICAT I</vt:lpstr>
      <vt:lpstr>ROMICAT II</vt:lpstr>
      <vt:lpstr>Slide 39</vt:lpstr>
      <vt:lpstr>Slide 40</vt:lpstr>
      <vt:lpstr>Slide 41</vt:lpstr>
      <vt:lpstr>Slide 42</vt:lpstr>
      <vt:lpstr>ACRIN-PA</vt:lpstr>
      <vt:lpstr>Slide 44</vt:lpstr>
      <vt:lpstr>Slide 45</vt:lpstr>
      <vt:lpstr>Slide 46</vt:lpstr>
      <vt:lpstr>EfficienT &amp; Safe DISCHARGE NPV ~99%</vt:lpstr>
      <vt:lpstr>Or not….</vt:lpstr>
      <vt:lpstr>Cost Implications</vt:lpstr>
      <vt:lpstr>NPV - Excellent – BuT…</vt:lpstr>
      <vt:lpstr>TRO vs. Cardiac CT</vt:lpstr>
      <vt:lpstr>TRO vs. Myocardial Perfusion</vt:lpstr>
      <vt:lpstr>TRO vs. Myocardial Perfusion</vt:lpstr>
      <vt:lpstr>Slide 54</vt:lpstr>
      <vt:lpstr>Triple Rule Out-What is found?</vt:lpstr>
      <vt:lpstr>MUSC experience</vt:lpstr>
      <vt:lpstr>MUSC experience Non-Coronary</vt:lpstr>
      <vt:lpstr>MUSC experience Coronary</vt:lpstr>
      <vt:lpstr>MUSC experience Coronary</vt:lpstr>
      <vt:lpstr>Slide 60</vt:lpstr>
      <vt:lpstr>Slide 61</vt:lpstr>
      <vt:lpstr>Slide 62</vt:lpstr>
      <vt:lpstr>Slide 63</vt:lpstr>
      <vt:lpstr>Slide 64</vt:lpstr>
      <vt:lpstr>Slide 65</vt:lpstr>
      <vt:lpstr>Slide 66</vt:lpstr>
      <vt:lpstr>Slide 67</vt:lpstr>
      <vt:lpstr>Slide 68</vt:lpstr>
      <vt:lpstr>Interpretation</vt:lpstr>
      <vt:lpstr>Mild</vt:lpstr>
      <vt:lpstr>Moderate</vt:lpstr>
      <vt:lpstr>Severe</vt:lpstr>
      <vt:lpstr>Slide 73</vt:lpstr>
      <vt:lpstr>Should there be only one cut-off?</vt:lpstr>
      <vt:lpstr>Can Anyone Read?</vt:lpstr>
      <vt:lpstr>Can Anyone Read?</vt:lpstr>
      <vt:lpstr>Cocaine and Chest Pain</vt:lpstr>
      <vt:lpstr>Cocaine and Chest Pain</vt:lpstr>
      <vt:lpstr>Cocaine and chest pain</vt:lpstr>
      <vt:lpstr>Slide 80</vt:lpstr>
      <vt:lpstr>Slide 81</vt:lpstr>
      <vt:lpstr>Slide 82</vt:lpstr>
      <vt:lpstr>Conclusions</vt:lpstr>
      <vt:lpstr>Slide 84</vt:lpstr>
    </vt:vector>
  </TitlesOfParts>
  <Company>Medical University of South Carolina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Controversies and Current Role of Cardiac CT in the ER</dc:title>
  <dc:creator>ravenejg</dc:creator>
  <cp:lastModifiedBy> </cp:lastModifiedBy>
  <cp:revision>76</cp:revision>
  <dcterms:created xsi:type="dcterms:W3CDTF">2013-04-01T20:09:32Z</dcterms:created>
  <dcterms:modified xsi:type="dcterms:W3CDTF">2013-04-25T03:36:13Z</dcterms:modified>
</cp:coreProperties>
</file>