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18"/>
  </p:notesMasterIdLst>
  <p:sldIdLst>
    <p:sldId id="353" r:id="rId2"/>
    <p:sldId id="495" r:id="rId3"/>
    <p:sldId id="490" r:id="rId4"/>
    <p:sldId id="491" r:id="rId5"/>
    <p:sldId id="492" r:id="rId6"/>
    <p:sldId id="493" r:id="rId7"/>
    <p:sldId id="494" r:id="rId8"/>
    <p:sldId id="399" r:id="rId9"/>
    <p:sldId id="400" r:id="rId10"/>
    <p:sldId id="355" r:id="rId11"/>
    <p:sldId id="403" r:id="rId12"/>
    <p:sldId id="405" r:id="rId13"/>
    <p:sldId id="406" r:id="rId14"/>
    <p:sldId id="375" r:id="rId15"/>
    <p:sldId id="404" r:id="rId16"/>
    <p:sldId id="354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407" r:id="rId26"/>
    <p:sldId id="408" r:id="rId27"/>
    <p:sldId id="366" r:id="rId28"/>
    <p:sldId id="367" r:id="rId29"/>
    <p:sldId id="368" r:id="rId30"/>
    <p:sldId id="377" r:id="rId31"/>
    <p:sldId id="409" r:id="rId32"/>
    <p:sldId id="410" r:id="rId33"/>
    <p:sldId id="378" r:id="rId34"/>
    <p:sldId id="379" r:id="rId35"/>
    <p:sldId id="380" r:id="rId36"/>
    <p:sldId id="381" r:id="rId37"/>
    <p:sldId id="382" r:id="rId38"/>
    <p:sldId id="383" r:id="rId39"/>
    <p:sldId id="387" r:id="rId40"/>
    <p:sldId id="376" r:id="rId41"/>
    <p:sldId id="411" r:id="rId42"/>
    <p:sldId id="414" r:id="rId43"/>
    <p:sldId id="412" r:id="rId44"/>
    <p:sldId id="413" r:id="rId45"/>
    <p:sldId id="391" r:id="rId46"/>
    <p:sldId id="392" r:id="rId47"/>
    <p:sldId id="369" r:id="rId48"/>
    <p:sldId id="428" r:id="rId49"/>
    <p:sldId id="370" r:id="rId50"/>
    <p:sldId id="371" r:id="rId51"/>
    <p:sldId id="372" r:id="rId52"/>
    <p:sldId id="397" r:id="rId53"/>
    <p:sldId id="398" r:id="rId54"/>
    <p:sldId id="384" r:id="rId55"/>
    <p:sldId id="386" r:id="rId56"/>
    <p:sldId id="259" r:id="rId57"/>
    <p:sldId id="268" r:id="rId58"/>
    <p:sldId id="323" r:id="rId59"/>
    <p:sldId id="322" r:id="rId60"/>
    <p:sldId id="324" r:id="rId61"/>
    <p:sldId id="264" r:id="rId62"/>
    <p:sldId id="415" r:id="rId63"/>
    <p:sldId id="416" r:id="rId64"/>
    <p:sldId id="417" r:id="rId65"/>
    <p:sldId id="277" r:id="rId66"/>
    <p:sldId id="279" r:id="rId67"/>
    <p:sldId id="320" r:id="rId68"/>
    <p:sldId id="265" r:id="rId69"/>
    <p:sldId id="290" r:id="rId70"/>
    <p:sldId id="345" r:id="rId71"/>
    <p:sldId id="299" r:id="rId72"/>
    <p:sldId id="298" r:id="rId73"/>
    <p:sldId id="347" r:id="rId74"/>
    <p:sldId id="296" r:id="rId75"/>
    <p:sldId id="294" r:id="rId76"/>
    <p:sldId id="295" r:id="rId77"/>
    <p:sldId id="302" r:id="rId78"/>
    <p:sldId id="349" r:id="rId79"/>
    <p:sldId id="317" r:id="rId80"/>
    <p:sldId id="318" r:id="rId81"/>
    <p:sldId id="350" r:id="rId82"/>
    <p:sldId id="311" r:id="rId83"/>
    <p:sldId id="312" r:id="rId84"/>
    <p:sldId id="314" r:id="rId85"/>
    <p:sldId id="313" r:id="rId86"/>
    <p:sldId id="326" r:id="rId87"/>
    <p:sldId id="286" r:id="rId88"/>
    <p:sldId id="328" r:id="rId89"/>
    <p:sldId id="283" r:id="rId90"/>
    <p:sldId id="284" r:id="rId91"/>
    <p:sldId id="401" r:id="rId92"/>
    <p:sldId id="418" r:id="rId93"/>
    <p:sldId id="402" r:id="rId94"/>
    <p:sldId id="388" r:id="rId95"/>
    <p:sldId id="334" r:id="rId96"/>
    <p:sldId id="335" r:id="rId97"/>
    <p:sldId id="336" r:id="rId98"/>
    <p:sldId id="343" r:id="rId99"/>
    <p:sldId id="340" r:id="rId100"/>
    <p:sldId id="339" r:id="rId101"/>
    <p:sldId id="329" r:id="rId102"/>
    <p:sldId id="330" r:id="rId103"/>
    <p:sldId id="331" r:id="rId104"/>
    <p:sldId id="333" r:id="rId105"/>
    <p:sldId id="304" r:id="rId106"/>
    <p:sldId id="305" r:id="rId107"/>
    <p:sldId id="419" r:id="rId108"/>
    <p:sldId id="420" r:id="rId109"/>
    <p:sldId id="421" r:id="rId110"/>
    <p:sldId id="422" r:id="rId111"/>
    <p:sldId id="423" r:id="rId112"/>
    <p:sldId id="424" r:id="rId113"/>
    <p:sldId id="425" r:id="rId114"/>
    <p:sldId id="426" r:id="rId115"/>
    <p:sldId id="427" r:id="rId116"/>
    <p:sldId id="496" r:id="rId1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19473"/>
  <ax:ocxPr ax:name="_cy" ax:value="13547"/>
  <ax:ocxPr ax:name="FlashVars" ax:value=""/>
  <ax:ocxPr ax:name="Movie" ax:value="http://www.youtube.com/v/c5xqf5dOEXk"/>
  <ax:ocxPr ax:name="Src" ax:value="http://www.youtube.com/v/c5xqf5dOEXk"/>
  <ax:ocxPr ax:name="WMode" ax:value="Window"/>
  <ax:ocxPr ax:name="Play" ax:value="0"/>
  <ax:ocxPr ax:name="Loop" ax:value="-1"/>
  <ax:ocxPr ax:name="Quality" ax:value="High"/>
  <ax:ocxPr ax:name="SAlign" ax:value="LT"/>
  <ax:ocxPr ax:name="Menu" ax:value="-1"/>
  <ax:ocxPr ax:name="Base" ax:value=""/>
  <ax:ocxPr ax:name="AllowScriptAccess" ax:value=""/>
  <ax:ocxPr ax:name="Scale" ax:value="NoScale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  <ax:ocxPr ax:name="Profile" ax:value="0"/>
  <ax:ocxPr ax:name="ProfileAddress" ax:value=""/>
  <ax:ocxPr ax:name="ProfilePort" ax:value="0"/>
  <ax:ocxPr ax:name="AllowNetworking" ax:value="all"/>
  <ax:ocxPr ax:name="AllowFullScreen" ax:value="false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75A140-961C-428E-BEAE-1140E4AAA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4F7AC-40E7-4EC0-99BD-61B1927FCEE7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F06BAA-4397-4624-BBA3-0340C9679C6F}" type="slidenum">
              <a:rPr lang="en-US" sz="1200">
                <a:latin typeface="Arial" charset="0"/>
              </a:rPr>
              <a:pPr algn="r"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12288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43370-07FC-4F75-8AA9-1133743739FE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239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0E25977-5954-455E-83E3-E11FF3BE877F}" type="slidenum">
              <a:rPr lang="en-US" sz="1200">
                <a:latin typeface="Arial" charset="0"/>
              </a:rPr>
              <a:pPr algn="r"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12390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D7B6C-C5C3-486F-9304-0258C9D64415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249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B63160-FE11-4B3A-8EFA-5071CB32BDBC}" type="slidenum">
              <a:rPr lang="en-US" sz="1200">
                <a:latin typeface="Arial" charset="0"/>
              </a:rPr>
              <a:pPr algn="r"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12493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282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1511-CC63-4D7D-9E4C-4FE06DDB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BC126-BD10-4471-A14F-2B17E1C61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DC29A-E001-46C0-9E21-4BDEFC2F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8117-957A-4FF6-9EF0-73221953C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FF0E5-C948-4CDC-9879-1E11E8ACA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C126-CF04-45B1-90B4-82B5B5D22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3D018-8032-4D0F-A3A9-99759C3CF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A91C3-36C0-4883-A352-43B564442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902BE-CEF1-4B32-BD1A-49214C1C0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B1343-7950-4AA2-8AAB-DE71B311E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570C9-205A-4E66-BF69-8432767F3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99707-5BCF-4D92-A166-C7AB4021B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B65B-B894-4984-88C3-19F1F03AE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0C826AA-7372-4177-9106-9A8989734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6179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79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80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80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80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180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80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180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180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radiology.rsna.org/content/239/2/322/F1.large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://radiology.rsna.org/content/239/2/322/F8.large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radiology.rsna.org/content/239/2/322/F16.larg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radiology.rsna.org/content/239/2/322/F18.large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0" smtClean="0"/>
              <a:t>HRCT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447800"/>
            <a:ext cx="6400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The Basics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34963"/>
            <a:ext cx="61722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98484_RBILD1_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260725"/>
            <a:ext cx="44958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 descr="98484RBILD_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0"/>
            <a:ext cx="5029200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98484RBILD_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9163"/>
            <a:ext cx="4979988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DIP</a:t>
            </a:r>
            <a:br>
              <a:rPr lang="en-US" smtClean="0"/>
            </a:br>
            <a:r>
              <a:rPr lang="en-US" smtClean="0"/>
              <a:t>Pathology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Numerous macrophages within alveoli</a:t>
            </a:r>
          </a:p>
          <a:p>
            <a:pPr eaLnBrk="1" hangingPunct="1">
              <a:defRPr/>
            </a:pPr>
            <a:r>
              <a:rPr lang="en-US" smtClean="0"/>
              <a:t>Interstitial inflammation</a:t>
            </a:r>
          </a:p>
          <a:p>
            <a:pPr eaLnBrk="1" hangingPunct="1">
              <a:defRPr/>
            </a:pPr>
            <a:r>
              <a:rPr lang="en-US" smtClean="0"/>
              <a:t>Uniform distribution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May be seen in Langerhans Cell Histiocytosis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IP-1p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43013"/>
            <a:ext cx="7620000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IP-2p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76200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DIP</a:t>
            </a:r>
            <a:br>
              <a:rPr lang="en-US" smtClean="0"/>
            </a:br>
            <a:r>
              <a:rPr lang="en-US" smtClean="0"/>
              <a:t>CT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Mid/lower lung zones</a:t>
            </a:r>
          </a:p>
          <a:p>
            <a:pPr eaLnBrk="1" hangingPunct="1">
              <a:defRPr/>
            </a:pPr>
            <a:r>
              <a:rPr lang="en-US" smtClean="0"/>
              <a:t>ground glass opacities</a:t>
            </a:r>
          </a:p>
          <a:p>
            <a:pPr eaLnBrk="1" hangingPunct="1">
              <a:defRPr/>
            </a:pPr>
            <a:r>
              <a:rPr lang="en-US" smtClean="0"/>
              <a:t>Reticular changes in 50%</a:t>
            </a:r>
          </a:p>
          <a:p>
            <a:pPr eaLnBrk="1" hangingPunct="1">
              <a:defRPr/>
            </a:pPr>
            <a:r>
              <a:rPr lang="en-US" smtClean="0"/>
              <a:t>Mild honeycomb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Emphysema may co-exist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IPa-UL_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DIPa-mid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026" descr="DIPa-LL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"/>
            <a:ext cx="6629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PLCH</a:t>
            </a:r>
            <a:br>
              <a:rPr lang="en-US" sz="4000" smtClean="0"/>
            </a:br>
            <a:r>
              <a:rPr lang="en-US" sz="4000" smtClean="0"/>
              <a:t>Pathology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Stellate bronchiolocentric nodules</a:t>
            </a:r>
          </a:p>
          <a:p>
            <a:pPr eaLnBrk="1" hangingPunct="1">
              <a:defRPr/>
            </a:pPr>
            <a:r>
              <a:rPr lang="en-US" smtClean="0"/>
              <a:t>Langerhans cells</a:t>
            </a:r>
          </a:p>
          <a:p>
            <a:pPr lvl="1" eaLnBrk="1" hangingPunct="1">
              <a:defRPr/>
            </a:pPr>
            <a:r>
              <a:rPr lang="en-US" smtClean="0"/>
              <a:t>S-100 positive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43" name="Picture 7" descr="SEMEL_00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9435" t="-2449" r="11320"/>
          <a:stretch>
            <a:fillRect/>
          </a:stretch>
        </p:blipFill>
        <p:spPr>
          <a:xfrm>
            <a:off x="76200" y="1844675"/>
            <a:ext cx="4572000" cy="3794125"/>
          </a:xfrm>
          <a:noFill/>
        </p:spPr>
      </p:pic>
      <p:pic>
        <p:nvPicPr>
          <p:cNvPr id="112644" name="Picture 8" descr="SEMEL_005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l="17647" r="10294"/>
          <a:stretch>
            <a:fillRect/>
          </a:stretch>
        </p:blipFill>
        <p:spPr>
          <a:xfrm>
            <a:off x="4724400" y="1905000"/>
            <a:ext cx="4191000" cy="3759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PLCH</a:t>
            </a:r>
            <a:br>
              <a:rPr lang="en-US" sz="4000" smtClean="0"/>
            </a:br>
            <a:r>
              <a:rPr lang="en-US" sz="4000" smtClean="0"/>
              <a:t>CT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Upper lung zone predominance</a:t>
            </a:r>
          </a:p>
          <a:p>
            <a:pPr eaLnBrk="1" hangingPunct="1">
              <a:defRPr/>
            </a:pPr>
            <a:r>
              <a:rPr lang="en-US" smtClean="0"/>
              <a:t>Thin walled cysts with irregular shapes</a:t>
            </a:r>
          </a:p>
          <a:p>
            <a:pPr eaLnBrk="1" hangingPunct="1">
              <a:defRPr/>
            </a:pPr>
            <a:r>
              <a:rPr lang="en-US" smtClean="0"/>
              <a:t>1-5 mm nodules</a:t>
            </a:r>
          </a:p>
          <a:p>
            <a:pPr lvl="1" eaLnBrk="1" hangingPunct="1">
              <a:defRPr/>
            </a:pPr>
            <a:r>
              <a:rPr lang="en-US" smtClean="0"/>
              <a:t>Centrilobular</a:t>
            </a:r>
          </a:p>
          <a:p>
            <a:pPr lvl="1" eaLnBrk="1" hangingPunct="1">
              <a:defRPr/>
            </a:pPr>
            <a:r>
              <a:rPr lang="en-US" smtClean="0"/>
              <a:t>Peribronchiole</a:t>
            </a:r>
          </a:p>
          <a:p>
            <a:pPr lvl="1" eaLnBrk="1" hangingPunct="1">
              <a:defRPr/>
            </a:pPr>
            <a:r>
              <a:rPr lang="en-US" smtClean="0"/>
              <a:t>+/- cavitation “cheerios”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Basic Anatomy</a:t>
            </a:r>
          </a:p>
        </p:txBody>
      </p:sp>
      <p:sp>
        <p:nvSpPr>
          <p:cNvPr id="1720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Secondary Pulmonary Lobule</a:t>
            </a:r>
          </a:p>
          <a:p>
            <a:pPr eaLnBrk="1" hangingPunct="1">
              <a:defRPr/>
            </a:pPr>
            <a:r>
              <a:rPr lang="en-US" smtClean="0"/>
              <a:t>Pulmonary Acinus</a:t>
            </a:r>
          </a:p>
          <a:p>
            <a:pPr eaLnBrk="1" hangingPunct="1">
              <a:defRPr/>
            </a:pPr>
            <a:r>
              <a:rPr lang="en-US" smtClean="0"/>
              <a:t>Lobular Core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7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4691" name="Picture 14" descr="19997655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22641" t="35495" r="24529" b="28656"/>
          <a:stretch>
            <a:fillRect/>
          </a:stretch>
        </p:blipFill>
        <p:spPr>
          <a:xfrm>
            <a:off x="381000" y="2397125"/>
            <a:ext cx="4267200" cy="2895600"/>
          </a:xfrm>
          <a:noFill/>
        </p:spPr>
      </p:pic>
      <p:pic>
        <p:nvPicPr>
          <p:cNvPr id="114692" name="Picture 17" descr="19997655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l="22641" t="33609" r="18867" b="28656"/>
          <a:stretch>
            <a:fillRect/>
          </a:stretch>
        </p:blipFill>
        <p:spPr>
          <a:xfrm>
            <a:off x="4648200" y="2414588"/>
            <a:ext cx="4495800" cy="28987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5715" name="Picture 7" descr="22328363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22641" t="35495" r="20755" b="22995"/>
          <a:stretch>
            <a:fillRect/>
          </a:stretch>
        </p:blipFill>
        <p:spPr>
          <a:xfrm>
            <a:off x="152400" y="2265363"/>
            <a:ext cx="4495800" cy="3297237"/>
          </a:xfrm>
          <a:noFill/>
        </p:spPr>
      </p:pic>
      <p:pic>
        <p:nvPicPr>
          <p:cNvPr id="115716" name="Picture 8" descr="22328364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l="18867" t="31721" r="16982" b="21109"/>
          <a:stretch>
            <a:fillRect/>
          </a:stretch>
        </p:blipFill>
        <p:spPr>
          <a:xfrm>
            <a:off x="4724400" y="2284413"/>
            <a:ext cx="4419600" cy="3249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6739" name="Picture 11" descr="17458501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32076" t="39268" r="18867" b="26768"/>
          <a:stretch>
            <a:fillRect/>
          </a:stretch>
        </p:blipFill>
        <p:spPr>
          <a:xfrm>
            <a:off x="152400" y="2209800"/>
            <a:ext cx="4495800" cy="3113088"/>
          </a:xfrm>
          <a:noFill/>
        </p:spPr>
      </p:pic>
      <p:pic>
        <p:nvPicPr>
          <p:cNvPr id="116740" name="Picture 12" descr="17458502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l="30188" t="35495" r="16982" b="26768"/>
          <a:stretch>
            <a:fillRect/>
          </a:stretch>
        </p:blipFill>
        <p:spPr>
          <a:xfrm>
            <a:off x="4572000" y="2230438"/>
            <a:ext cx="4343400" cy="3103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7763" name="Picture 7" descr="18587212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81200"/>
            <a:ext cx="4276725" cy="2957513"/>
          </a:xfrm>
          <a:noFill/>
        </p:spPr>
      </p:pic>
      <p:pic>
        <p:nvPicPr>
          <p:cNvPr id="117764" name="Picture 8" descr="18587214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1952625"/>
            <a:ext cx="4800600" cy="394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UIP and smoking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risk of 1.6</a:t>
            </a:r>
          </a:p>
          <a:p>
            <a:pPr eaLnBrk="1" hangingPunct="1">
              <a:defRPr/>
            </a:pPr>
            <a:r>
              <a:rPr lang="en-US" smtClean="0"/>
              <a:t>Fibrosis as a manifestation of lung injury</a:t>
            </a:r>
          </a:p>
          <a:p>
            <a:pPr eaLnBrk="1" hangingPunct="1">
              <a:defRPr/>
            </a:pPr>
            <a:r>
              <a:rPr lang="en-US" smtClean="0"/>
              <a:t>May have preserved lung volumes (coexisting emphysema)</a:t>
            </a:r>
          </a:p>
          <a:p>
            <a:pPr eaLnBrk="1" hangingPunct="1">
              <a:defRPr/>
            </a:pPr>
            <a:r>
              <a:rPr lang="en-US" smtClean="0"/>
              <a:t>Reduced diffusing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9811" name="Picture 7" descr="26665574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24529" t="37383" r="22641" b="19221"/>
          <a:stretch>
            <a:fillRect/>
          </a:stretch>
        </p:blipFill>
        <p:spPr>
          <a:xfrm>
            <a:off x="228600" y="2057400"/>
            <a:ext cx="4267200" cy="3505200"/>
          </a:xfrm>
          <a:noFill/>
        </p:spPr>
      </p:pic>
      <p:pic>
        <p:nvPicPr>
          <p:cNvPr id="119812" name="Picture 8" descr="266655745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l="18867" t="24174" r="15094" b="15448"/>
          <a:stretch>
            <a:fillRect/>
          </a:stretch>
        </p:blipFill>
        <p:spPr>
          <a:xfrm>
            <a:off x="4572000" y="2057400"/>
            <a:ext cx="3810000" cy="3482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Appropriate Descriptive Terms</a:t>
            </a:r>
          </a:p>
          <a:p>
            <a:pPr>
              <a:defRPr/>
            </a:pPr>
            <a:r>
              <a:rPr lang="en-US" dirty="0" smtClean="0"/>
              <a:t>Diagnosis/Differential Diagnosis</a:t>
            </a:r>
          </a:p>
          <a:p>
            <a:pPr>
              <a:defRPr/>
            </a:pPr>
            <a:r>
              <a:rPr lang="en-US" dirty="0" smtClean="0"/>
              <a:t>Level of Confidence</a:t>
            </a:r>
          </a:p>
          <a:p>
            <a:pPr>
              <a:defRPr/>
            </a:pPr>
            <a:r>
              <a:rPr lang="en-US" dirty="0" smtClean="0"/>
              <a:t>Pick up Phone and Discuss if Necessary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Secondary Pulmonary Lobule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Smallest unit of lung structure</a:t>
            </a:r>
          </a:p>
          <a:p>
            <a:pPr eaLnBrk="1" hangingPunct="1">
              <a:defRPr/>
            </a:pPr>
            <a:r>
              <a:rPr lang="en-US" smtClean="0"/>
              <a:t>Connective Tissue Septa</a:t>
            </a:r>
          </a:p>
          <a:p>
            <a:pPr eaLnBrk="1" hangingPunct="1">
              <a:defRPr/>
            </a:pPr>
            <a:r>
              <a:rPr lang="en-US" smtClean="0"/>
              <a:t>Polyhedral shape 1-2.5 cm</a:t>
            </a:r>
          </a:p>
          <a:p>
            <a:pPr eaLnBrk="1" hangingPunct="1">
              <a:defRPr/>
            </a:pPr>
            <a:r>
              <a:rPr lang="en-US" smtClean="0"/>
              <a:t>Single Small bronchiole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Acinus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Largest Gas Exchanging Unit of Lung</a:t>
            </a:r>
          </a:p>
          <a:p>
            <a:pPr eaLnBrk="1" hangingPunct="1">
              <a:defRPr/>
            </a:pPr>
            <a:r>
              <a:rPr lang="en-US" smtClean="0"/>
              <a:t>Distal to terminal bronchiole</a:t>
            </a:r>
          </a:p>
          <a:p>
            <a:pPr eaLnBrk="1" hangingPunct="1">
              <a:defRPr/>
            </a:pPr>
            <a:r>
              <a:rPr lang="en-US" smtClean="0"/>
              <a:t>Supplied by one (or more) respiratory bronchioles</a:t>
            </a:r>
          </a:p>
          <a:p>
            <a:pPr eaLnBrk="1" hangingPunct="1">
              <a:defRPr/>
            </a:pPr>
            <a:r>
              <a:rPr lang="en-US" smtClean="0"/>
              <a:t>6-10 mm </a:t>
            </a:r>
          </a:p>
          <a:p>
            <a:pPr eaLnBrk="1" hangingPunct="1">
              <a:defRPr/>
            </a:pPr>
            <a:r>
              <a:rPr lang="en-US" smtClean="0"/>
              <a:t>3-25 acini per secondary pulmonary lobule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Lobular Core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Central portion of secondary pulmonary lobule containing pulmonary artery and bronchiolar branches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Basic Anatomy</a:t>
            </a:r>
          </a:p>
        </p:txBody>
      </p:sp>
      <p:pic>
        <p:nvPicPr>
          <p:cNvPr id="17411" name="Picture 3" descr="Figure 1: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25"/>
            <a:ext cx="5562600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ure 7b: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40695" r="296" b="27451"/>
          <a:stretch>
            <a:fillRect/>
          </a:stretch>
        </p:blipFill>
        <p:spPr bwMode="auto">
          <a:xfrm>
            <a:off x="5611813" y="1600200"/>
            <a:ext cx="33448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150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HRCT</a:t>
            </a:r>
            <a:br>
              <a:rPr lang="en-US" altLang="en-US" smtClean="0"/>
            </a:br>
            <a:r>
              <a:rPr lang="en-US" altLang="en-US" smtClean="0"/>
              <a:t>Terms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Interlobular Septa</a:t>
            </a:r>
          </a:p>
          <a:p>
            <a:pPr eaLnBrk="1" hangingPunct="1">
              <a:defRPr/>
            </a:pPr>
            <a:r>
              <a:rPr lang="en-US" altLang="en-US" dirty="0" err="1" smtClean="0"/>
              <a:t>Intralobular</a:t>
            </a:r>
            <a:r>
              <a:rPr lang="en-US" altLang="en-US" dirty="0" smtClean="0"/>
              <a:t> Septa</a:t>
            </a:r>
          </a:p>
          <a:p>
            <a:pPr eaLnBrk="1" hangingPunct="1">
              <a:defRPr/>
            </a:pPr>
            <a:r>
              <a:rPr lang="en-US" altLang="en-US" dirty="0" smtClean="0"/>
              <a:t>Sub-pleural Bands</a:t>
            </a:r>
          </a:p>
          <a:p>
            <a:pPr eaLnBrk="1" hangingPunct="1">
              <a:defRPr/>
            </a:pPr>
            <a:r>
              <a:rPr lang="en-US" altLang="en-US" dirty="0" smtClean="0"/>
              <a:t>Architectural Distortion</a:t>
            </a:r>
          </a:p>
          <a:p>
            <a:pPr eaLnBrk="1" hangingPunct="1">
              <a:defRPr/>
            </a:pPr>
            <a:r>
              <a:rPr lang="en-US" altLang="en-US" dirty="0" smtClean="0"/>
              <a:t>Honeycomb Lung</a:t>
            </a:r>
          </a:p>
          <a:p>
            <a:pPr eaLnBrk="1" hangingPunct="1">
              <a:defRPr/>
            </a:pPr>
            <a:r>
              <a:rPr lang="en-US" altLang="en-US" dirty="0" smtClean="0"/>
              <a:t>Ground Glass Opacity</a:t>
            </a:r>
          </a:p>
          <a:p>
            <a:pPr eaLnBrk="1" hangingPunct="1">
              <a:defRPr/>
            </a:pPr>
            <a:r>
              <a:rPr lang="en-US" altLang="en-US" dirty="0" smtClean="0"/>
              <a:t>Consolidation </a:t>
            </a:r>
          </a:p>
          <a:p>
            <a:pPr eaLnBrk="1" hangingPunct="1">
              <a:defRPr/>
            </a:pPr>
            <a:r>
              <a:rPr lang="en-US" altLang="en-US" dirty="0" smtClean="0"/>
              <a:t>Mosaic Attenuation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1375" y="1600200"/>
            <a:ext cx="403542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err="1" smtClean="0"/>
              <a:t>Centrilobular</a:t>
            </a:r>
            <a:r>
              <a:rPr lang="en-US" altLang="en-US" dirty="0" smtClean="0"/>
              <a:t> Nodules </a:t>
            </a:r>
          </a:p>
          <a:p>
            <a:pPr eaLnBrk="1" hangingPunct="1">
              <a:defRPr/>
            </a:pPr>
            <a:r>
              <a:rPr lang="en-US" altLang="en-US" dirty="0" smtClean="0"/>
              <a:t>Tree-in-bud Nodules</a:t>
            </a:r>
          </a:p>
          <a:p>
            <a:pPr eaLnBrk="1" hangingPunct="1">
              <a:defRPr/>
            </a:pPr>
            <a:r>
              <a:rPr lang="en-US" altLang="en-US" dirty="0" err="1" smtClean="0"/>
              <a:t>Perilymphatic</a:t>
            </a:r>
            <a:r>
              <a:rPr lang="en-US" altLang="en-US" dirty="0" smtClean="0"/>
              <a:t> Nodules</a:t>
            </a:r>
          </a:p>
          <a:p>
            <a:pPr eaLnBrk="1" hangingPunct="1">
              <a:defRPr/>
            </a:pPr>
            <a:r>
              <a:rPr lang="en-US" altLang="en-US" dirty="0" smtClean="0"/>
              <a:t>Cystic Air Space</a:t>
            </a:r>
          </a:p>
          <a:p>
            <a:pPr eaLnBrk="1" hangingPunct="1">
              <a:defRPr/>
            </a:pPr>
            <a:r>
              <a:rPr lang="en-US" altLang="en-US" dirty="0" smtClean="0"/>
              <a:t>Emphysema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727700" y="3443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Interlobular Septa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Connective tissue septa that marginate part of a secondary pulmonary lobule and contain pulmonary veins and lymphatics</a:t>
            </a:r>
          </a:p>
          <a:p>
            <a:pPr eaLnBrk="1" hangingPunct="1">
              <a:defRPr/>
            </a:pPr>
            <a:r>
              <a:rPr lang="en-US" altLang="en-US" smtClean="0"/>
              <a:t>10-20 mm long</a:t>
            </a:r>
          </a:p>
          <a:p>
            <a:pPr eaLnBrk="1" hangingPunct="1">
              <a:defRPr/>
            </a:pPr>
            <a:r>
              <a:rPr lang="en-US" altLang="en-US" smtClean="0"/>
              <a:t>0.1 mm thick</a:t>
            </a:r>
          </a:p>
          <a:p>
            <a:pPr eaLnBrk="1" hangingPunct="1">
              <a:defRPr/>
            </a:pPr>
            <a:r>
              <a:rPr lang="en-US" altLang="en-US" smtClean="0"/>
              <a:t>Best seen perpendicular to visceral pleura when thickened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90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175296385"/>
          <p:cNvPicPr>
            <a:picLocks noChangeAspect="1" noChangeArrowheads="1"/>
          </p:cNvPicPr>
          <p:nvPr/>
        </p:nvPicPr>
        <p:blipFill>
          <a:blip r:embed="rId2" cstate="print"/>
          <a:srcRect l="11176" t="19608" r="18642" b="23529"/>
          <a:stretch>
            <a:fillRect/>
          </a:stretch>
        </p:blipFill>
        <p:spPr bwMode="auto">
          <a:xfrm>
            <a:off x="990600" y="0"/>
            <a:ext cx="6400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Intralobular Septa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Internal interstitial network which supports the secondary pulmonary lobule.</a:t>
            </a:r>
          </a:p>
          <a:p>
            <a:pPr eaLnBrk="1" hangingPunct="1">
              <a:defRPr/>
            </a:pPr>
            <a:r>
              <a:rPr lang="en-US" altLang="en-US" smtClean="0"/>
              <a:t>Contains connective tissue fibers of the alveolar walls and bronchovascular strucures leading to the alveolar ducts</a:t>
            </a:r>
          </a:p>
          <a:p>
            <a:pPr eaLnBrk="1" hangingPunct="1">
              <a:defRPr/>
            </a:pPr>
            <a:r>
              <a:rPr lang="en-US" altLang="en-US" smtClean="0"/>
              <a:t>Not visualized in normal subjects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76250"/>
            <a:ext cx="62484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Subpleural Bands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Thin curvilinear line parallel to and within 1 cm from the visceral pleura</a:t>
            </a:r>
          </a:p>
          <a:p>
            <a:pPr eaLnBrk="1" hangingPunct="1">
              <a:defRPr/>
            </a:pPr>
            <a:r>
              <a:rPr lang="en-US" altLang="en-US" smtClean="0"/>
              <a:t>May represent subpleural fibrosis or dependent atelectasis</a:t>
            </a:r>
          </a:p>
          <a:p>
            <a:pPr eaLnBrk="1" hangingPunct="1">
              <a:defRPr/>
            </a:pPr>
            <a:r>
              <a:rPr lang="en-US" altLang="en-US" smtClean="0">
                <a:effectLst/>
              </a:rPr>
              <a:t>Labile engorgement of a leash of subpleural lymphatic vessels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33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441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5624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28800" y="5867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imes"/>
              </a:rPr>
              <a:t>Supine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2484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imes"/>
              </a:rPr>
              <a:t>Prone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Architectural Distortion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Abnormal displacement of bronchi, vessels, fissures or septa</a:t>
            </a:r>
          </a:p>
          <a:p>
            <a:pPr eaLnBrk="1" hangingPunct="1">
              <a:defRPr/>
            </a:pPr>
            <a:r>
              <a:rPr lang="en-US" smtClean="0"/>
              <a:t>Usually associated with fibrosis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31551424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 l="14063" t="20313" r="3125" b="17188"/>
          <a:stretch>
            <a:fillRect/>
          </a:stretch>
        </p:blipFill>
        <p:spPr>
          <a:xfrm>
            <a:off x="1143000" y="609600"/>
            <a:ext cx="6705600" cy="5060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Honeycomb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Cystic air spaces characterized by clearly defined walls which may be thick</a:t>
            </a:r>
          </a:p>
          <a:p>
            <a:pPr eaLnBrk="1" hangingPunct="1">
              <a:defRPr/>
            </a:pPr>
            <a:r>
              <a:rPr lang="en-US" altLang="en-US" smtClean="0"/>
              <a:t>Destroyed and fibrotic lung tissue</a:t>
            </a:r>
          </a:p>
          <a:p>
            <a:pPr eaLnBrk="1" hangingPunct="1">
              <a:defRPr/>
            </a:pPr>
            <a:r>
              <a:rPr lang="en-US" altLang="en-US" smtClean="0"/>
              <a:t>Loss of acinar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1595438" y="0"/>
            <a:ext cx="595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713" y="685800"/>
            <a:ext cx="43322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257800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147" name="Content Placeholder 3" descr="2-26-05-florida-alligator-golf-ball-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914400"/>
            <a:ext cx="8459788" cy="5641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Ground Glass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Hazy increase in lung opacity which does not result in obscuration of the underlying pulmonary vessels.</a:t>
            </a:r>
          </a:p>
          <a:p>
            <a:pPr eaLnBrk="1" hangingPunct="1">
              <a:defRPr/>
            </a:pPr>
            <a:r>
              <a:rPr lang="en-US" altLang="en-US" smtClean="0"/>
              <a:t>May be due to air-space filling or minimal interstitial thickening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Consolidation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Exudative product displacing air from alveoli</a:t>
            </a:r>
          </a:p>
          <a:p>
            <a:pPr eaLnBrk="1" hangingPunct="1">
              <a:defRPr/>
            </a:pPr>
            <a:r>
              <a:rPr lang="en-US" smtClean="0"/>
              <a:t>Obscures margins of vessels, airway walls and septa</a:t>
            </a:r>
          </a:p>
          <a:p>
            <a:pPr eaLnBrk="1" hangingPunct="1">
              <a:defRPr/>
            </a:pPr>
            <a:r>
              <a:rPr lang="en-US" smtClean="0"/>
              <a:t>Solid/opaque</a:t>
            </a:r>
          </a:p>
          <a:p>
            <a:pPr eaLnBrk="1" hangingPunct="1">
              <a:defRPr/>
            </a:pPr>
            <a:r>
              <a:rPr lang="en-US" smtClean="0"/>
              <a:t>Air bronchogram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19546514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 l="21297" t="32857" r="22221" b="15672"/>
          <a:stretch>
            <a:fillRect/>
          </a:stretch>
        </p:blipFill>
        <p:spPr>
          <a:xfrm>
            <a:off x="609600" y="942975"/>
            <a:ext cx="8229600" cy="5260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Mosaic Attenuation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Regional differences in lung perfusion resulting in attenuation differences</a:t>
            </a:r>
          </a:p>
          <a:p>
            <a:pPr eaLnBrk="1" hangingPunct="1">
              <a:defRPr/>
            </a:pPr>
            <a:r>
              <a:rPr lang="en-US" altLang="en-US" smtClean="0"/>
              <a:t>May reflect vascular obstruction or ventilation abnormalities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5720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3434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219200" y="51816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>
              <a:latin typeface="Times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638800" y="4876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imes"/>
              </a:rPr>
              <a:t>EXPIRATION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524000" y="4830763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latin typeface="Times"/>
              </a:rPr>
              <a:t>INSPIRATION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4196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81200"/>
            <a:ext cx="48006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447800" y="4724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imes"/>
              </a:rPr>
              <a:t>Inspiration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867400" y="4724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Times"/>
              </a:rPr>
              <a:t>Expiration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E CHRONIC GRIMSLEY 4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4400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“Crazy-Paving” Pattern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Network of reticular opacities (inter- or intralobular septa) superimposed upon ground glass opacity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382256_PAPhrct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88950"/>
            <a:ext cx="70866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Nodular Disease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Centrilobular Nodules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mtClean="0"/>
              <a:t>    </a:t>
            </a:r>
            <a:r>
              <a:rPr lang="en-US" altLang="en-US" sz="2400" smtClean="0"/>
              <a:t>-Hypersensitivity pneumonitis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400" smtClean="0"/>
              <a:t>      -Panbronchiolitis</a:t>
            </a:r>
            <a:r>
              <a:rPr lang="en-US" altLang="en-US" smtClean="0"/>
              <a:t>                                         </a:t>
            </a:r>
          </a:p>
          <a:p>
            <a:pPr eaLnBrk="1" hangingPunct="1">
              <a:defRPr/>
            </a:pPr>
            <a:r>
              <a:rPr lang="en-US" altLang="en-US" smtClean="0"/>
              <a:t>Peribronchovascular Nodules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mtClean="0"/>
              <a:t>    </a:t>
            </a:r>
            <a:r>
              <a:rPr lang="en-US" altLang="en-US" sz="2400" smtClean="0"/>
              <a:t>-Sarcoidosis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400" smtClean="0"/>
              <a:t>     -Lymphangitic Tumor</a:t>
            </a:r>
            <a:endParaRPr lang="en-US" altLang="en-US" smtClean="0"/>
          </a:p>
          <a:p>
            <a:pPr eaLnBrk="1" hangingPunct="1">
              <a:defRPr/>
            </a:pPr>
            <a:r>
              <a:rPr lang="en-US" altLang="en-US" smtClean="0"/>
              <a:t>Tree-in-bud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400" smtClean="0"/>
              <a:t>      -Atypical Mycobacterium and Tuberculosis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400" smtClean="0"/>
              <a:t>      -Bronchopneumonia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7171" name="Content Placeholder 6" descr="attack_t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567"/>
          <a:stretch>
            <a:fillRect/>
          </a:stretch>
        </p:blipFill>
        <p:spPr>
          <a:xfrm>
            <a:off x="381000" y="381000"/>
            <a:ext cx="7924800" cy="62547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Centrilobular Nodule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Abnormality involving the center of the secondary pulmonary lobule</a:t>
            </a:r>
          </a:p>
          <a:p>
            <a:pPr eaLnBrk="1" hangingPunct="1">
              <a:defRPr/>
            </a:pPr>
            <a:r>
              <a:rPr lang="en-US" altLang="en-US" smtClean="0"/>
              <a:t>Separated from pleural surface by several mm</a:t>
            </a:r>
          </a:p>
          <a:p>
            <a:pPr eaLnBrk="1" hangingPunct="1">
              <a:defRPr/>
            </a:pPr>
            <a:r>
              <a:rPr lang="en-US" altLang="en-US" smtClean="0"/>
              <a:t>Usually ill-defined; up to 1 cm in size (most several mm)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Figure 11b: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3738" r="34546"/>
          <a:stretch>
            <a:fillRect/>
          </a:stretch>
        </p:blipFill>
        <p:spPr bwMode="auto">
          <a:xfrm>
            <a:off x="5213350" y="304800"/>
            <a:ext cx="38877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9" descr="203867627"/>
          <p:cNvPicPr>
            <a:picLocks noChangeAspect="1" noChangeArrowheads="1"/>
          </p:cNvPicPr>
          <p:nvPr/>
        </p:nvPicPr>
        <p:blipFill>
          <a:blip r:embed="rId4" cstate="print"/>
          <a:srcRect l="45270" t="35185" r="16692" b="29630"/>
          <a:stretch>
            <a:fillRect/>
          </a:stretch>
        </p:blipFill>
        <p:spPr bwMode="auto">
          <a:xfrm>
            <a:off x="304800" y="304800"/>
            <a:ext cx="46847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202779836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r="43466"/>
          <a:stretch>
            <a:fillRect/>
          </a:stretch>
        </p:blipFill>
        <p:spPr bwMode="auto">
          <a:xfrm>
            <a:off x="2286000" y="1371600"/>
            <a:ext cx="45259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Tree-in-bud</a:t>
            </a:r>
          </a:p>
        </p:txBody>
      </p:sp>
      <p:pic>
        <p:nvPicPr>
          <p:cNvPr id="46083" name="Picture 5" descr="Figure 12b: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1600200"/>
            <a:ext cx="3543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228600" y="1676400"/>
            <a:ext cx="539115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Perilymphatic Nodules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Distribution along lymphatic vessels</a:t>
            </a:r>
          </a:p>
          <a:p>
            <a:pPr lvl="1" eaLnBrk="1" hangingPunct="1">
              <a:defRPr/>
            </a:pPr>
            <a:r>
              <a:rPr lang="en-US" smtClean="0"/>
              <a:t>Interlobular septa</a:t>
            </a:r>
          </a:p>
          <a:p>
            <a:pPr lvl="1" eaLnBrk="1" hangingPunct="1">
              <a:defRPr/>
            </a:pPr>
            <a:r>
              <a:rPr lang="en-US" smtClean="0"/>
              <a:t>Bronchovascular bundles</a:t>
            </a:r>
          </a:p>
          <a:p>
            <a:pPr lvl="1" eaLnBrk="1" hangingPunct="1">
              <a:defRPr/>
            </a:pPr>
            <a:r>
              <a:rPr lang="en-US" smtClean="0"/>
              <a:t>Subpleural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Sarcoidosis</a:t>
            </a:r>
          </a:p>
        </p:txBody>
      </p:sp>
      <p:pic>
        <p:nvPicPr>
          <p:cNvPr id="48131" name="Picture 4" descr="Sarcoid_001"/>
          <p:cNvPicPr>
            <a:picLocks noChangeAspect="1" noChangeArrowheads="1"/>
          </p:cNvPicPr>
          <p:nvPr/>
        </p:nvPicPr>
        <p:blipFill>
          <a:blip r:embed="rId2" cstate="print"/>
          <a:srcRect t="-1619" r="33871"/>
          <a:stretch>
            <a:fillRect/>
          </a:stretch>
        </p:blipFill>
        <p:spPr bwMode="auto">
          <a:xfrm>
            <a:off x="5334000" y="685800"/>
            <a:ext cx="36242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P4060232.JPG"/>
          <p:cNvPicPr>
            <a:picLocks noChangeAspect="1"/>
          </p:cNvPicPr>
          <p:nvPr/>
        </p:nvPicPr>
        <p:blipFill>
          <a:blip r:embed="rId3" cstate="print"/>
          <a:srcRect t="15788" r="7237" b="5263"/>
          <a:stretch>
            <a:fillRect/>
          </a:stretch>
        </p:blipFill>
        <p:spPr bwMode="auto">
          <a:xfrm>
            <a:off x="5443538" y="4267200"/>
            <a:ext cx="37004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5411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Lymphangitic Tumor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324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Cystic Air Space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Thin walled, well-defined, circumscribed air containing lesion with visible fibrous or epithelial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1203" name="Picture 7" descr="966403ct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376488"/>
            <a:ext cx="4876800" cy="3019425"/>
          </a:xfrm>
          <a:noFill/>
        </p:spPr>
      </p:pic>
      <p:pic>
        <p:nvPicPr>
          <p:cNvPr id="51204" name="Picture 8" descr="966403ct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2362200"/>
            <a:ext cx="4038600" cy="3016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Emphysema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Permanent, abnormal enlargement of air spaces distal to the terminal bronchiole</a:t>
            </a:r>
          </a:p>
          <a:p>
            <a:pPr eaLnBrk="1" hangingPunct="1">
              <a:defRPr/>
            </a:pPr>
            <a:r>
              <a:rPr lang="en-US" altLang="en-US" smtClean="0"/>
              <a:t>Destruction of alveolar walls and air spaces without associated fibrosis</a:t>
            </a:r>
          </a:p>
          <a:p>
            <a:pPr eaLnBrk="1" hangingPunct="1">
              <a:defRPr/>
            </a:pPr>
            <a:r>
              <a:rPr lang="en-US" altLang="en-US" smtClean="0"/>
              <a:t>Regions of low attenuation without visible walls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8195" name="Content Placeholder 7" descr="alligator[1]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4150"/>
            <a:ext cx="8686800" cy="6516688"/>
          </a:xfr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Emphysema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Centrilobular- Mainly affects respiratory bronchioles and therefore the central region of the secondary lobule; ex. Smokers</a:t>
            </a:r>
          </a:p>
          <a:p>
            <a:pPr eaLnBrk="1" hangingPunct="1">
              <a:defRPr/>
            </a:pPr>
            <a:r>
              <a:rPr lang="en-US" altLang="en-US" smtClean="0"/>
              <a:t>Panacinar- Destruction of all components of the secondary lobule with paucity of vascular structures; ex. Alpha-1-antitrypsin</a:t>
            </a:r>
          </a:p>
          <a:p>
            <a:pPr eaLnBrk="1" hangingPunct="1">
              <a:defRPr/>
            </a:pPr>
            <a:r>
              <a:rPr lang="en-US" altLang="en-US" smtClean="0"/>
              <a:t>Paraseptal- Peripheral, distended sub-pleural air-spaces, usually 1 row thick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0" y="349250"/>
            <a:ext cx="91440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Centrilobular Emphysema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1219200" y="1600200"/>
            <a:ext cx="66294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Panacinar Emphysema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362200" y="1600200"/>
            <a:ext cx="44211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HRCT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The Alphabet Soup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Interstitial Disease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BOOP-79%</a:t>
            </a:r>
          </a:p>
          <a:p>
            <a:pPr eaLnBrk="1" hangingPunct="1">
              <a:defRPr/>
            </a:pPr>
            <a:r>
              <a:rPr lang="en-US" altLang="en-US" smtClean="0"/>
              <a:t>UIP-71%</a:t>
            </a:r>
          </a:p>
          <a:p>
            <a:pPr eaLnBrk="1" hangingPunct="1">
              <a:defRPr/>
            </a:pPr>
            <a:r>
              <a:rPr lang="en-US" altLang="en-US" smtClean="0"/>
              <a:t>DIP-63%</a:t>
            </a:r>
          </a:p>
          <a:p>
            <a:pPr eaLnBrk="1" hangingPunct="1">
              <a:defRPr/>
            </a:pPr>
            <a:r>
              <a:rPr lang="en-US" altLang="en-US" smtClean="0"/>
              <a:t>AIP-65%</a:t>
            </a:r>
          </a:p>
          <a:p>
            <a:pPr eaLnBrk="1" hangingPunct="1">
              <a:defRPr/>
            </a:pPr>
            <a:r>
              <a:rPr lang="en-US" altLang="en-US" smtClean="0"/>
              <a:t>NSIP-9%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UIP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Idiopathic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Idiopathic Pulmonary Fibrosis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Associated with Collagen Vascular Disease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Scleroderma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Rheumatoid Arthritis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dirty="0" err="1" smtClean="0"/>
              <a:t>Polymyositis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Familial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</a:t>
            </a:r>
            <a:r>
              <a:rPr lang="en-US" sz="2400" dirty="0" err="1" smtClean="0"/>
              <a:t>Hermasky-Pudlak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Medications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    </a:t>
            </a:r>
            <a:r>
              <a:rPr lang="en-US" sz="2400" dirty="0" err="1" smtClean="0"/>
              <a:t>Bleomycin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Occupational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/>
              <a:t>Asbestos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UIP</a:t>
            </a:r>
            <a:br>
              <a:rPr lang="en-US" smtClean="0"/>
            </a:br>
            <a:r>
              <a:rPr lang="en-US" smtClean="0"/>
              <a:t>Pathology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Fibroblastic foci</a:t>
            </a:r>
          </a:p>
          <a:p>
            <a:pPr eaLnBrk="1" hangingPunct="1">
              <a:defRPr/>
            </a:pPr>
            <a:r>
              <a:rPr lang="en-US" smtClean="0"/>
              <a:t>“Spatial heterogeniety”-varying degrees of fibrosis</a:t>
            </a:r>
          </a:p>
          <a:p>
            <a:pPr eaLnBrk="1" hangingPunct="1">
              <a:defRPr/>
            </a:pPr>
            <a:r>
              <a:rPr lang="en-US" smtClean="0"/>
              <a:t>“Temporal heterogeniety”-admixed mature and immature collagen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_UI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_UI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19" name="Content Placeholder 4" descr="javelin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1138" y="1676400"/>
            <a:ext cx="4894262" cy="3484563"/>
          </a:xfrm>
        </p:spPr>
      </p:pic>
      <p:pic>
        <p:nvPicPr>
          <p:cNvPr id="9220" name="Content Placeholder 5" descr="Javelina-tpw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7788" y="533400"/>
            <a:ext cx="3730625" cy="5592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UIP fibroblast fo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14400"/>
            <a:ext cx="6248400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UIP</a:t>
            </a:r>
            <a:br>
              <a:rPr lang="en-US" smtClean="0"/>
            </a:br>
            <a:r>
              <a:rPr lang="en-US" smtClean="0"/>
              <a:t>CT/HRCT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Irregular Interlobular Septal Thickening</a:t>
            </a:r>
          </a:p>
          <a:p>
            <a:pPr eaLnBrk="1" hangingPunct="1">
              <a:defRPr/>
            </a:pPr>
            <a:r>
              <a:rPr lang="en-US" smtClean="0"/>
              <a:t>Subpleural Bands</a:t>
            </a:r>
          </a:p>
          <a:p>
            <a:pPr eaLnBrk="1" hangingPunct="1">
              <a:defRPr/>
            </a:pPr>
            <a:r>
              <a:rPr lang="en-US" smtClean="0"/>
              <a:t>Intralobular Septal Thickening</a:t>
            </a:r>
          </a:p>
          <a:p>
            <a:pPr eaLnBrk="1" hangingPunct="1">
              <a:defRPr/>
            </a:pPr>
            <a:r>
              <a:rPr lang="en-US" smtClean="0"/>
              <a:t>Traction Bronchiectasis</a:t>
            </a:r>
          </a:p>
          <a:p>
            <a:pPr eaLnBrk="1" hangingPunct="1">
              <a:defRPr/>
            </a:pPr>
            <a:r>
              <a:rPr lang="en-US" smtClean="0"/>
              <a:t>Honeycomb/Cystic Changes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Ground Glass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smtClean="0"/>
              <a:t>CT Criteria for diagnosis of IPF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smtClean="0"/>
              <a:t>Definite IPF</a:t>
            </a:r>
            <a:r>
              <a:rPr lang="en-US" smtClean="0"/>
              <a:t> :</a:t>
            </a:r>
          </a:p>
          <a:p>
            <a:pPr lvl="1" eaLnBrk="1" hangingPunct="1">
              <a:defRPr/>
            </a:pPr>
            <a:r>
              <a:rPr lang="en-US" smtClean="0"/>
              <a:t>Peripheral, basal predominance</a:t>
            </a:r>
          </a:p>
          <a:p>
            <a:pPr lvl="1" eaLnBrk="1" hangingPunct="1">
              <a:defRPr/>
            </a:pPr>
            <a:r>
              <a:rPr lang="en-US" smtClean="0"/>
              <a:t>Reticular abnormality</a:t>
            </a:r>
          </a:p>
          <a:p>
            <a:pPr lvl="1" eaLnBrk="1" hangingPunct="1">
              <a:defRPr/>
            </a:pPr>
            <a:r>
              <a:rPr lang="en-US" smtClean="0"/>
              <a:t>Honeycombing</a:t>
            </a:r>
          </a:p>
          <a:p>
            <a:pPr lvl="1" eaLnBrk="1" hangingPunct="1">
              <a:defRPr/>
            </a:pPr>
            <a:r>
              <a:rPr lang="en-US" smtClean="0"/>
              <a:t>Absence of:</a:t>
            </a:r>
          </a:p>
          <a:p>
            <a:pPr lvl="2" eaLnBrk="1" hangingPunct="1">
              <a:defRPr/>
            </a:pPr>
            <a:r>
              <a:rPr lang="en-US" smtClean="0"/>
              <a:t>Extensive ground glass abnormality (extent &gt; reticular abnormality)</a:t>
            </a:r>
          </a:p>
          <a:p>
            <a:pPr lvl="2" eaLnBrk="1" hangingPunct="1">
              <a:defRPr/>
            </a:pPr>
            <a:r>
              <a:rPr lang="en-US" smtClean="0"/>
              <a:t>Micronodules</a:t>
            </a:r>
          </a:p>
          <a:p>
            <a:pPr lvl="2" eaLnBrk="1" hangingPunct="1">
              <a:defRPr/>
            </a:pPr>
            <a:r>
              <a:rPr lang="en-US" smtClean="0"/>
              <a:t>Discrete cysts</a:t>
            </a:r>
          </a:p>
          <a:p>
            <a:pPr lvl="2" eaLnBrk="1" hangingPunct="1">
              <a:defRPr/>
            </a:pPr>
            <a:r>
              <a:rPr lang="en-US" smtClean="0"/>
              <a:t>Multilobular mosaic attenuation/air trapping</a:t>
            </a:r>
          </a:p>
          <a:p>
            <a:pPr lvl="2" eaLnBrk="1" hangingPunct="1">
              <a:defRPr/>
            </a:pPr>
            <a:r>
              <a:rPr lang="en-US" smtClean="0"/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smtClean="0"/>
              <a:t>CT Criteria for diagnosis of IPF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smtClean="0"/>
              <a:t>Consistent with IPF</a:t>
            </a:r>
            <a:r>
              <a:rPr lang="en-US" smtClean="0"/>
              <a:t> :</a:t>
            </a:r>
          </a:p>
          <a:p>
            <a:pPr lvl="1" eaLnBrk="1" hangingPunct="1">
              <a:defRPr/>
            </a:pPr>
            <a:r>
              <a:rPr lang="en-US" smtClean="0"/>
              <a:t>Peripheral, basal predominance</a:t>
            </a:r>
          </a:p>
          <a:p>
            <a:pPr lvl="1" eaLnBrk="1" hangingPunct="1">
              <a:defRPr/>
            </a:pPr>
            <a:r>
              <a:rPr lang="en-US" smtClean="0"/>
              <a:t>Reticular abnormality</a:t>
            </a:r>
          </a:p>
          <a:p>
            <a:pPr lvl="1" eaLnBrk="1" hangingPunct="1">
              <a:defRPr/>
            </a:pPr>
            <a:r>
              <a:rPr lang="en-US" smtClean="0"/>
              <a:t>Absence of:</a:t>
            </a:r>
          </a:p>
          <a:p>
            <a:pPr lvl="2" eaLnBrk="1" hangingPunct="1">
              <a:defRPr/>
            </a:pPr>
            <a:r>
              <a:rPr lang="en-US" smtClean="0"/>
              <a:t>Extensive ground glass abnormality (extent &gt; reticular abnormality)</a:t>
            </a:r>
          </a:p>
          <a:p>
            <a:pPr lvl="2" eaLnBrk="1" hangingPunct="1">
              <a:defRPr/>
            </a:pPr>
            <a:r>
              <a:rPr lang="en-US" smtClean="0"/>
              <a:t>Micronodules</a:t>
            </a:r>
          </a:p>
          <a:p>
            <a:pPr lvl="2" eaLnBrk="1" hangingPunct="1">
              <a:defRPr/>
            </a:pPr>
            <a:r>
              <a:rPr lang="en-US" smtClean="0"/>
              <a:t>Discrete cysts</a:t>
            </a:r>
          </a:p>
          <a:p>
            <a:pPr lvl="2" eaLnBrk="1" hangingPunct="1">
              <a:defRPr/>
            </a:pPr>
            <a:r>
              <a:rPr lang="en-US" smtClean="0"/>
              <a:t>Multilobular mosaic attenuation/air trapping</a:t>
            </a:r>
          </a:p>
          <a:p>
            <a:pPr lvl="2" eaLnBrk="1" hangingPunct="1">
              <a:defRPr/>
            </a:pPr>
            <a:r>
              <a:rPr lang="en-US" smtClean="0"/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smtClean="0"/>
              <a:t>CT Criteria for diagnosis of IPF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smtClean="0"/>
              <a:t>Inconsistent with IPF</a:t>
            </a:r>
            <a:r>
              <a:rPr lang="en-US" smtClean="0"/>
              <a:t> :</a:t>
            </a:r>
          </a:p>
          <a:p>
            <a:pPr lvl="1" eaLnBrk="1" hangingPunct="1">
              <a:defRPr/>
            </a:pPr>
            <a:r>
              <a:rPr lang="en-US" smtClean="0"/>
              <a:t>Upper/mid-lung predominant</a:t>
            </a:r>
          </a:p>
          <a:p>
            <a:pPr lvl="1" eaLnBrk="1" hangingPunct="1">
              <a:defRPr/>
            </a:pPr>
            <a:r>
              <a:rPr lang="en-US" smtClean="0"/>
              <a:t>Peribronchovascular predominance</a:t>
            </a:r>
          </a:p>
          <a:p>
            <a:pPr lvl="1" eaLnBrk="1" hangingPunct="1">
              <a:defRPr/>
            </a:pPr>
            <a:r>
              <a:rPr lang="en-US" smtClean="0"/>
              <a:t>Extensive ground glass abnormality (extent &gt; reticular abnormality)</a:t>
            </a:r>
          </a:p>
          <a:p>
            <a:pPr lvl="1" eaLnBrk="1" hangingPunct="1">
              <a:defRPr/>
            </a:pPr>
            <a:r>
              <a:rPr lang="en-US" smtClean="0"/>
              <a:t>Presence of any of the following:</a:t>
            </a:r>
          </a:p>
          <a:p>
            <a:pPr lvl="2" eaLnBrk="1" hangingPunct="1">
              <a:defRPr/>
            </a:pPr>
            <a:r>
              <a:rPr lang="en-US" smtClean="0"/>
              <a:t>Micronodules</a:t>
            </a:r>
          </a:p>
          <a:p>
            <a:pPr lvl="2" eaLnBrk="1" hangingPunct="1">
              <a:defRPr/>
            </a:pPr>
            <a:r>
              <a:rPr lang="en-US" smtClean="0"/>
              <a:t>Discrete cysts</a:t>
            </a:r>
          </a:p>
          <a:p>
            <a:pPr lvl="2" eaLnBrk="1" hangingPunct="1">
              <a:defRPr/>
            </a:pPr>
            <a:r>
              <a:rPr lang="en-US" smtClean="0"/>
              <a:t>Mosaic attenuation/air trapping</a:t>
            </a:r>
          </a:p>
          <a:p>
            <a:pPr lvl="2" eaLnBrk="1" hangingPunct="1">
              <a:defRPr/>
            </a:pPr>
            <a:r>
              <a:rPr lang="en-US" smtClean="0"/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s_13979562 00-03-22 C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580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uipasymmet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696200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cleroderma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2362200" y="0"/>
            <a:ext cx="54102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scleroderma4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362200" y="3330575"/>
            <a:ext cx="52578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UIP</a:t>
            </a:r>
            <a:br>
              <a:rPr lang="en-US" smtClean="0"/>
            </a:br>
            <a:r>
              <a:rPr lang="en-US" smtClean="0"/>
              <a:t>Are CT Findings Diagnostic?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71% correct diagnosis; moderate degree of agreement</a:t>
            </a:r>
          </a:p>
          <a:p>
            <a:pPr eaLnBrk="1" hangingPunct="1">
              <a:defRPr/>
            </a:pPr>
            <a:r>
              <a:rPr lang="en-US" smtClean="0"/>
              <a:t>Ddx:NSIP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            End-stage fibrosis from HP/sarcoid</a:t>
            </a:r>
          </a:p>
          <a:p>
            <a:pPr eaLnBrk="1" hangingPunct="1">
              <a:defRPr/>
            </a:pPr>
            <a:r>
              <a:rPr lang="en-US" smtClean="0"/>
              <a:t>Radiologic/Pathologic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NSIP</a:t>
            </a:r>
            <a:br>
              <a:rPr lang="en-US" smtClean="0"/>
            </a:br>
            <a:r>
              <a:rPr lang="en-US" smtClean="0"/>
              <a:t>Non-Specific Interstitial Pneumonitis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057400"/>
            <a:ext cx="7772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Similar presentation to UIP</a:t>
            </a:r>
          </a:p>
          <a:p>
            <a:pPr eaLnBrk="1" hangingPunct="1">
              <a:defRPr/>
            </a:pPr>
            <a:r>
              <a:rPr lang="en-US" smtClean="0"/>
              <a:t>Avg. age 50</a:t>
            </a:r>
          </a:p>
          <a:p>
            <a:pPr eaLnBrk="1" hangingPunct="1">
              <a:defRPr/>
            </a:pPr>
            <a:r>
              <a:rPr lang="en-US" smtClean="0"/>
              <a:t>Dyspnea</a:t>
            </a:r>
          </a:p>
          <a:p>
            <a:pPr eaLnBrk="1" hangingPunct="1">
              <a:defRPr/>
            </a:pPr>
            <a:r>
              <a:rPr lang="en-US" smtClean="0"/>
              <a:t>Diagnosis of exclusion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May be seen with connective tissue disease/drug 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ChangeArrowheads="1"/>
          </p:cNvSpPr>
          <p:nvPr/>
        </p:nvSpPr>
        <p:spPr bwMode="auto">
          <a:xfrm>
            <a:off x="2286000" y="42862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controls>
      <p:control spid="1028" name="ShockwaveFlash1" r:id="rId2" imgW="7009524" imgH="487748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NSIP</a:t>
            </a:r>
            <a:br>
              <a:rPr lang="en-US" smtClean="0"/>
            </a:br>
            <a:r>
              <a:rPr lang="en-US" smtClean="0"/>
              <a:t>Pathology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Characteristics of other IPs</a:t>
            </a:r>
          </a:p>
          <a:p>
            <a:pPr eaLnBrk="1" hangingPunct="1">
              <a:defRPr/>
            </a:pPr>
            <a:r>
              <a:rPr lang="en-US" dirty="0" smtClean="0"/>
              <a:t>Temporally and spatially homogeneous</a:t>
            </a:r>
          </a:p>
          <a:p>
            <a:pPr eaLnBrk="1" hangingPunct="1">
              <a:defRPr/>
            </a:pPr>
            <a:r>
              <a:rPr lang="en-US" dirty="0" smtClean="0"/>
              <a:t>Cellular and fibrotic patterns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074" descr="s_P402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1000"/>
            <a:ext cx="7720013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_P402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81000"/>
            <a:ext cx="7491413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NSIP</a:t>
            </a:r>
            <a:br>
              <a:rPr lang="en-US" smtClean="0"/>
            </a:br>
            <a:r>
              <a:rPr lang="en-US" smtClean="0"/>
              <a:t>CT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Patchy peripheral ground glass opacity</a:t>
            </a:r>
          </a:p>
          <a:p>
            <a:pPr eaLnBrk="1" hangingPunct="1">
              <a:defRPr/>
            </a:pPr>
            <a:r>
              <a:rPr lang="en-US" smtClean="0"/>
              <a:t>Focal consolidation </a:t>
            </a:r>
          </a:p>
          <a:p>
            <a:pPr eaLnBrk="1" hangingPunct="1">
              <a:defRPr/>
            </a:pPr>
            <a:r>
              <a:rPr lang="en-US" smtClean="0"/>
              <a:t>Irregular linear opacities</a:t>
            </a:r>
          </a:p>
          <a:p>
            <a:pPr eaLnBrk="1" hangingPunct="1">
              <a:defRPr/>
            </a:pPr>
            <a:r>
              <a:rPr lang="en-US" smtClean="0"/>
              <a:t>Bronchial wall thickening/dilation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6" descr="nsipb7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895600" y="0"/>
            <a:ext cx="45720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1027" descr="nsipb8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895600" y="3186113"/>
            <a:ext cx="4572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NSIP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4800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NSIPa2-59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173413"/>
            <a:ext cx="4800600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SIP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42926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NSIP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363913"/>
            <a:ext cx="45720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COP</a:t>
            </a:r>
            <a:br>
              <a:rPr lang="en-US" smtClean="0"/>
            </a:br>
            <a:r>
              <a:rPr lang="en-US" smtClean="0"/>
              <a:t>Cryptogenic Organizing Pneumonia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772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Non-productive cough</a:t>
            </a:r>
          </a:p>
          <a:p>
            <a:pPr eaLnBrk="1" hangingPunct="1">
              <a:defRPr/>
            </a:pPr>
            <a:r>
              <a:rPr lang="en-US" smtClean="0"/>
              <a:t>Low grade fever </a:t>
            </a:r>
          </a:p>
          <a:p>
            <a:pPr eaLnBrk="1" hangingPunct="1">
              <a:defRPr/>
            </a:pPr>
            <a:r>
              <a:rPr lang="en-US" smtClean="0"/>
              <a:t>Malaise</a:t>
            </a:r>
          </a:p>
          <a:p>
            <a:pPr eaLnBrk="1" hangingPunct="1">
              <a:defRPr/>
            </a:pPr>
            <a:r>
              <a:rPr lang="en-US" smtClean="0"/>
              <a:t>May be seen with connective tissue disease, drug reaction, infection, inhalational disease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COP</a:t>
            </a:r>
            <a:br>
              <a:rPr lang="en-US" sz="4000" smtClean="0"/>
            </a:br>
            <a:r>
              <a:rPr lang="en-US" sz="4000" smtClean="0"/>
              <a:t>Pathology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Fibroblastic tissue in air spaces and respiratory bronchioles</a:t>
            </a:r>
          </a:p>
          <a:p>
            <a:pPr eaLnBrk="1" hangingPunct="1">
              <a:defRPr/>
            </a:pPr>
            <a:r>
              <a:rPr lang="en-US" smtClean="0"/>
              <a:t>Variable degree of fibrosis</a:t>
            </a:r>
          </a:p>
          <a:p>
            <a:pPr eaLnBrk="1" hangingPunct="1">
              <a:defRPr/>
            </a:pPr>
            <a:r>
              <a:rPr lang="en-US" smtClean="0"/>
              <a:t>Variable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6" descr="s_P925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HRCT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Thin Collimation (1mm)</a:t>
            </a:r>
          </a:p>
          <a:p>
            <a:pPr eaLnBrk="1" hangingPunct="1">
              <a:defRPr/>
            </a:pPr>
            <a:r>
              <a:rPr lang="en-US" altLang="en-US" smtClean="0"/>
              <a:t>High Spatial Frequency Reconstruction</a:t>
            </a:r>
          </a:p>
          <a:p>
            <a:pPr eaLnBrk="1" hangingPunct="1">
              <a:defRPr/>
            </a:pPr>
            <a:r>
              <a:rPr lang="en-US" altLang="en-US" smtClean="0"/>
              <a:t>512x512 matrix</a:t>
            </a:r>
          </a:p>
          <a:p>
            <a:pPr eaLnBrk="1" hangingPunct="1">
              <a:defRPr/>
            </a:pPr>
            <a:r>
              <a:rPr lang="en-US" altLang="en-US" smtClean="0"/>
              <a:t>Lung Window (-600/1500 HU)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_P925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953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COP</a:t>
            </a:r>
            <a:br>
              <a:rPr lang="en-US" smtClean="0"/>
            </a:br>
            <a:r>
              <a:rPr lang="en-US" smtClean="0"/>
              <a:t>CT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Unilateral or bilateral patchy consolidation</a:t>
            </a:r>
          </a:p>
          <a:p>
            <a:pPr eaLnBrk="1" hangingPunct="1">
              <a:defRPr/>
            </a:pPr>
            <a:r>
              <a:rPr lang="en-US" smtClean="0"/>
              <a:t>Sub-pleural/peri-bronchiolar</a:t>
            </a:r>
          </a:p>
          <a:p>
            <a:pPr eaLnBrk="1" hangingPunct="1">
              <a:defRPr/>
            </a:pPr>
            <a:r>
              <a:rPr lang="en-US" smtClean="0"/>
              <a:t>Ground glass opacities</a:t>
            </a:r>
          </a:p>
          <a:p>
            <a:pPr eaLnBrk="1" hangingPunct="1">
              <a:defRPr/>
            </a:pPr>
            <a:r>
              <a:rPr lang="en-US" smtClean="0"/>
              <a:t>Minimal interstitial inflammation fibrosis</a:t>
            </a:r>
          </a:p>
          <a:p>
            <a:pPr eaLnBrk="1" hangingPunct="1">
              <a:defRPr/>
            </a:pPr>
            <a:r>
              <a:rPr lang="en-US" smtClean="0"/>
              <a:t>Bronchial wall thickening/dilation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_BN8909 00-07-01 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67818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aboo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"/>
            <a:ext cx="6781800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343400" y="3352800"/>
            <a:ext cx="685800" cy="228600"/>
          </a:xfrm>
          <a:prstGeom prst="rect">
            <a:avLst/>
          </a:prstGeom>
          <a:solidFill>
            <a:srgbClr val="00000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s_AP9528 01-01-11 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80010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BOOPc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1150"/>
            <a:ext cx="51054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 descr="BOOPct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AIP</a:t>
            </a:r>
            <a:br>
              <a:rPr lang="en-US" smtClean="0"/>
            </a:br>
            <a:r>
              <a:rPr lang="en-US" smtClean="0"/>
              <a:t>Pathology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“Diffuse alveolar damage”</a:t>
            </a:r>
          </a:p>
          <a:p>
            <a:pPr eaLnBrk="1" hangingPunct="1">
              <a:defRPr/>
            </a:pPr>
            <a:r>
              <a:rPr lang="en-US" smtClean="0"/>
              <a:t>Alveolar wall thickening</a:t>
            </a:r>
          </a:p>
          <a:p>
            <a:pPr eaLnBrk="1" hangingPunct="1">
              <a:defRPr/>
            </a:pPr>
            <a:r>
              <a:rPr lang="en-US" smtClean="0"/>
              <a:t>Proteinacious exudate</a:t>
            </a:r>
          </a:p>
          <a:p>
            <a:pPr eaLnBrk="1" hangingPunct="1">
              <a:defRPr/>
            </a:pPr>
            <a:r>
              <a:rPr lang="en-US" smtClean="0"/>
              <a:t>Fibroblast proliferation</a:t>
            </a:r>
          </a:p>
          <a:p>
            <a:pPr eaLnBrk="1" hangingPunct="1">
              <a:defRPr/>
            </a:pPr>
            <a:r>
              <a:rPr lang="en-US" smtClean="0"/>
              <a:t>25-30% exudative pattern</a:t>
            </a:r>
          </a:p>
          <a:p>
            <a:pPr eaLnBrk="1" hangingPunct="1">
              <a:defRPr/>
            </a:pPr>
            <a:r>
              <a:rPr lang="en-US" smtClean="0"/>
              <a:t>70-75% fibroblastic pattern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26" descr="s_AI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1027" descr="s_AI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8575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AIP</a:t>
            </a:r>
            <a:br>
              <a:rPr lang="en-US" smtClean="0"/>
            </a:br>
            <a:r>
              <a:rPr lang="en-US" smtClean="0"/>
              <a:t>CT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Extensive mixed ground glass and consolidation</a:t>
            </a:r>
          </a:p>
          <a:p>
            <a:pPr eaLnBrk="1" hangingPunct="1">
              <a:defRPr/>
            </a:pPr>
            <a:r>
              <a:rPr lang="en-US" smtClean="0"/>
              <a:t>Interlobular septal thickening</a:t>
            </a:r>
          </a:p>
          <a:p>
            <a:pPr eaLnBrk="1" hangingPunct="1">
              <a:defRPr/>
            </a:pPr>
            <a:r>
              <a:rPr lang="en-US" smtClean="0"/>
              <a:t>Thickened bronchovascular bundles</a:t>
            </a:r>
          </a:p>
          <a:p>
            <a:pPr eaLnBrk="1" hangingPunct="1">
              <a:defRPr/>
            </a:pPr>
            <a:r>
              <a:rPr lang="en-US" smtClean="0"/>
              <a:t>Late fibrosis/honeycomb</a:t>
            </a:r>
          </a:p>
          <a:p>
            <a:pPr eaLnBrk="1" hangingPunct="1">
              <a:defRPr/>
            </a:pPr>
            <a:r>
              <a:rPr lang="en-US" smtClean="0"/>
              <a:t>No zonal predominance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s_AJ4724 00-09-24 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376613"/>
            <a:ext cx="48006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s_AJ4724 00-09-12 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88"/>
            <a:ext cx="4419600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756525" y="1238250"/>
            <a:ext cx="906463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3200"/>
              <a:t>9/12</a:t>
            </a:r>
            <a:endParaRPr lang="en-US"/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8137525" y="4895850"/>
            <a:ext cx="906463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3200"/>
              <a:t>9/24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HRCT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Volumetric Scan </a:t>
            </a:r>
          </a:p>
          <a:p>
            <a:pPr eaLnBrk="1" hangingPunct="1">
              <a:defRPr/>
            </a:pPr>
            <a:endParaRPr lang="en-US" altLang="en-US" smtClean="0"/>
          </a:p>
          <a:p>
            <a:pPr eaLnBrk="1" hangingPunct="1">
              <a:defRPr/>
            </a:pPr>
            <a:r>
              <a:rPr lang="en-US" altLang="en-US" smtClean="0"/>
              <a:t>Expiration-Air Trapping</a:t>
            </a:r>
          </a:p>
          <a:p>
            <a:pPr eaLnBrk="1" hangingPunct="1">
              <a:defRPr/>
            </a:pPr>
            <a:r>
              <a:rPr lang="en-US" altLang="en-US" smtClean="0"/>
              <a:t>Prone- Differentiate Atelectasis </a:t>
            </a:r>
          </a:p>
          <a:p>
            <a:pPr eaLnBrk="1" hangingPunct="1">
              <a:defRPr/>
            </a:pPr>
            <a:endParaRPr lang="en-US" altLang="en-US" smtClean="0"/>
          </a:p>
          <a:p>
            <a:pPr eaLnBrk="1" hangingPunct="1">
              <a:defRPr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1067664_AIPct1_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54102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4" descr="1067664_AIPct3_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572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5" descr="1067664_AIPct4_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Smoking Related-ILD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Respiratory Bronchiolitis</a:t>
            </a:r>
          </a:p>
          <a:p>
            <a:pPr eaLnBrk="1" hangingPunct="1">
              <a:defRPr/>
            </a:pPr>
            <a:r>
              <a:rPr lang="en-US" smtClean="0"/>
              <a:t>Respiratory Bronchiolitis-ILD</a:t>
            </a:r>
          </a:p>
          <a:p>
            <a:pPr eaLnBrk="1" hangingPunct="1">
              <a:defRPr/>
            </a:pPr>
            <a:r>
              <a:rPr lang="en-US" smtClean="0"/>
              <a:t>Desquamative Interstitial Pneumonitis</a:t>
            </a:r>
          </a:p>
          <a:p>
            <a:pPr eaLnBrk="1" hangingPunct="1">
              <a:defRPr/>
            </a:pPr>
            <a:r>
              <a:rPr lang="en-US" smtClean="0"/>
              <a:t>Pulmonary Langerhans Cell Histiocytosis</a:t>
            </a:r>
          </a:p>
          <a:p>
            <a:pPr eaLnBrk="1" hangingPunct="1">
              <a:defRPr/>
            </a:pPr>
            <a:r>
              <a:rPr lang="en-US" smtClean="0"/>
              <a:t>(UIP)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7" descr="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"/>
            <a:ext cx="48148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8"/>
          <p:cNvSpPr>
            <a:spLocks noChangeArrowheads="1"/>
          </p:cNvSpPr>
          <p:nvPr/>
        </p:nvSpPr>
        <p:spPr bwMode="auto">
          <a:xfrm>
            <a:off x="1306513" y="5657850"/>
            <a:ext cx="64658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Galvin, Jeffrey R. MD; Franks, Teri J. MD</a:t>
            </a:r>
          </a:p>
          <a:p>
            <a:pPr algn="ctr"/>
            <a:r>
              <a:rPr lang="en-US" sz="1400"/>
              <a:t>Journal of Thoracic Imaging: November 2009 ;24:274-284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Respiratory Bronchiolitis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Ubiquitous in smokers</a:t>
            </a:r>
          </a:p>
          <a:p>
            <a:pPr eaLnBrk="1" hangingPunct="1">
              <a:defRPr/>
            </a:pPr>
            <a:r>
              <a:rPr lang="en-US" smtClean="0"/>
              <a:t>Histologic Finding</a:t>
            </a:r>
          </a:p>
          <a:p>
            <a:pPr eaLnBrk="1" hangingPunct="1">
              <a:defRPr/>
            </a:pPr>
            <a:r>
              <a:rPr lang="en-US" smtClean="0"/>
              <a:t>Centrilobular Nodules without 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Respiratory Bronchiolitis</a:t>
            </a:r>
          </a:p>
        </p:txBody>
      </p:sp>
      <p:pic>
        <p:nvPicPr>
          <p:cNvPr id="98307" name="Picture 7" descr="22490703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l="15443" t="37039" r="13237" b="27605"/>
          <a:stretch>
            <a:fillRect/>
          </a:stretch>
        </p:blipFill>
        <p:spPr>
          <a:xfrm>
            <a:off x="1143000" y="1870075"/>
            <a:ext cx="6553200" cy="4170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RB-ILD</a:t>
            </a:r>
            <a:br>
              <a:rPr lang="en-US" smtClean="0"/>
            </a:br>
            <a:r>
              <a:rPr lang="en-US" smtClean="0"/>
              <a:t>Pathology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Macrophages in respiratory bronchioles and alveoli</a:t>
            </a:r>
          </a:p>
          <a:p>
            <a:pPr eaLnBrk="1" hangingPunct="1">
              <a:defRPr/>
            </a:pPr>
            <a:r>
              <a:rPr lang="en-US" smtClean="0"/>
              <a:t>Bronchiolocentric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_P402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7262813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_P402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8600"/>
            <a:ext cx="7239000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RB-ILD</a:t>
            </a:r>
            <a:br>
              <a:rPr lang="en-US" smtClean="0"/>
            </a:br>
            <a:r>
              <a:rPr lang="en-US" smtClean="0"/>
              <a:t>CT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Ground glass opacities</a:t>
            </a:r>
          </a:p>
          <a:p>
            <a:pPr eaLnBrk="1" hangingPunct="1">
              <a:defRPr/>
            </a:pPr>
            <a:r>
              <a:rPr lang="en-US" smtClean="0"/>
              <a:t>Centrilobular nodules</a:t>
            </a:r>
          </a:p>
          <a:p>
            <a:pPr eaLnBrk="1" hangingPunct="1">
              <a:defRPr/>
            </a:pPr>
            <a:r>
              <a:rPr lang="en-US" smtClean="0"/>
              <a:t>Bronchial wall thickening</a:t>
            </a:r>
          </a:p>
          <a:p>
            <a:pPr eaLnBrk="1" hangingPunct="1">
              <a:defRPr/>
            </a:pPr>
            <a:r>
              <a:rPr lang="en-US" smtClean="0"/>
              <a:t>Reticular opacities</a:t>
            </a:r>
          </a:p>
          <a:p>
            <a:pPr eaLnBrk="1" hangingPunct="1">
              <a:defRPr/>
            </a:pPr>
            <a:r>
              <a:rPr lang="en-US" smtClean="0"/>
              <a:t>Upper lobe predominance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_AE6790 00-11-24 C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777240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1067</Words>
  <Application>Microsoft Office PowerPoint</Application>
  <PresentationFormat>On-screen Show (4:3)</PresentationFormat>
  <Paragraphs>295</Paragraphs>
  <Slides>116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Times New Roman</vt:lpstr>
      <vt:lpstr>Arial</vt:lpstr>
      <vt:lpstr>Garamond</vt:lpstr>
      <vt:lpstr>Wingdings</vt:lpstr>
      <vt:lpstr>Times</vt:lpstr>
      <vt:lpstr>Stream</vt:lpstr>
      <vt:lpstr>HRCT</vt:lpstr>
      <vt:lpstr>Slide 2</vt:lpstr>
      <vt:lpstr>Slide 3</vt:lpstr>
      <vt:lpstr>Slide 4</vt:lpstr>
      <vt:lpstr>Slide 5</vt:lpstr>
      <vt:lpstr>Slide 6</vt:lpstr>
      <vt:lpstr>Slide 7</vt:lpstr>
      <vt:lpstr>HRCT</vt:lpstr>
      <vt:lpstr>HRCT</vt:lpstr>
      <vt:lpstr>Slide 10</vt:lpstr>
      <vt:lpstr>Basic Anatomy</vt:lpstr>
      <vt:lpstr>Secondary Pulmonary Lobule</vt:lpstr>
      <vt:lpstr>Pulmonary Acinus</vt:lpstr>
      <vt:lpstr>Lobular Core</vt:lpstr>
      <vt:lpstr>Basic Anatomy</vt:lpstr>
      <vt:lpstr>Slide 16</vt:lpstr>
      <vt:lpstr>HRCT Terms</vt:lpstr>
      <vt:lpstr>Interlobular Septa</vt:lpstr>
      <vt:lpstr>Slide 19</vt:lpstr>
      <vt:lpstr>Intralobular Septa</vt:lpstr>
      <vt:lpstr>Slide 21</vt:lpstr>
      <vt:lpstr>Subpleural Bands</vt:lpstr>
      <vt:lpstr>Slide 23</vt:lpstr>
      <vt:lpstr>Slide 24</vt:lpstr>
      <vt:lpstr>Architectural Distortion</vt:lpstr>
      <vt:lpstr>Slide 26</vt:lpstr>
      <vt:lpstr>Honeycomb</vt:lpstr>
      <vt:lpstr>Slide 28</vt:lpstr>
      <vt:lpstr>Slide 29</vt:lpstr>
      <vt:lpstr>Ground Glass</vt:lpstr>
      <vt:lpstr>Consolidation</vt:lpstr>
      <vt:lpstr>Slide 32</vt:lpstr>
      <vt:lpstr>Mosaic Attenuation</vt:lpstr>
      <vt:lpstr>Slide 34</vt:lpstr>
      <vt:lpstr>Slide 35</vt:lpstr>
      <vt:lpstr>Slide 36</vt:lpstr>
      <vt:lpstr>“Crazy-Paving” Pattern</vt:lpstr>
      <vt:lpstr>Slide 38</vt:lpstr>
      <vt:lpstr>Nodular Disease</vt:lpstr>
      <vt:lpstr>Centrilobular Nodule</vt:lpstr>
      <vt:lpstr>Slide 41</vt:lpstr>
      <vt:lpstr>Slide 42</vt:lpstr>
      <vt:lpstr>Tree-in-bud</vt:lpstr>
      <vt:lpstr>Perilymphatic Nodules</vt:lpstr>
      <vt:lpstr>Sarcoidosis</vt:lpstr>
      <vt:lpstr>Lymphangitic Tumor</vt:lpstr>
      <vt:lpstr>Cystic Air Space</vt:lpstr>
      <vt:lpstr>Slide 48</vt:lpstr>
      <vt:lpstr>Emphysema</vt:lpstr>
      <vt:lpstr>Emphysema</vt:lpstr>
      <vt:lpstr>Slide 51</vt:lpstr>
      <vt:lpstr>Centrilobular Emphysema</vt:lpstr>
      <vt:lpstr>Panacinar Emphysema</vt:lpstr>
      <vt:lpstr>HRCT</vt:lpstr>
      <vt:lpstr>Interstitial Disease</vt:lpstr>
      <vt:lpstr>UIP</vt:lpstr>
      <vt:lpstr>UIP Pathology</vt:lpstr>
      <vt:lpstr>Slide 58</vt:lpstr>
      <vt:lpstr>Slide 59</vt:lpstr>
      <vt:lpstr>Slide 60</vt:lpstr>
      <vt:lpstr>UIP CT/HRCT</vt:lpstr>
      <vt:lpstr>CT Criteria for diagnosis of IPF</vt:lpstr>
      <vt:lpstr>CT Criteria for diagnosis of IPF</vt:lpstr>
      <vt:lpstr>CT Criteria for diagnosis of IPF</vt:lpstr>
      <vt:lpstr>Slide 65</vt:lpstr>
      <vt:lpstr>Slide 66</vt:lpstr>
      <vt:lpstr>Slide 67</vt:lpstr>
      <vt:lpstr>UIP Are CT Findings Diagnostic?</vt:lpstr>
      <vt:lpstr>NSIP Non-Specific Interstitial Pneumonitis</vt:lpstr>
      <vt:lpstr>NSIP Pathology</vt:lpstr>
      <vt:lpstr>Slide 71</vt:lpstr>
      <vt:lpstr>Slide 72</vt:lpstr>
      <vt:lpstr>NSIP CT</vt:lpstr>
      <vt:lpstr>Slide 74</vt:lpstr>
      <vt:lpstr>Slide 75</vt:lpstr>
      <vt:lpstr>Slide 76</vt:lpstr>
      <vt:lpstr>COP Cryptogenic Organizing Pneumonia</vt:lpstr>
      <vt:lpstr>COP Pathology</vt:lpstr>
      <vt:lpstr>Slide 79</vt:lpstr>
      <vt:lpstr>Slide 80</vt:lpstr>
      <vt:lpstr>COP CT</vt:lpstr>
      <vt:lpstr>Slide 82</vt:lpstr>
      <vt:lpstr>Slide 83</vt:lpstr>
      <vt:lpstr>Slide 84</vt:lpstr>
      <vt:lpstr>Slide 85</vt:lpstr>
      <vt:lpstr>AIP Pathology</vt:lpstr>
      <vt:lpstr>Slide 87</vt:lpstr>
      <vt:lpstr>AIP CT</vt:lpstr>
      <vt:lpstr>Slide 89</vt:lpstr>
      <vt:lpstr>Slide 90</vt:lpstr>
      <vt:lpstr>Smoking Related-ILD</vt:lpstr>
      <vt:lpstr>Slide 92</vt:lpstr>
      <vt:lpstr>Respiratory Bronchiolitis</vt:lpstr>
      <vt:lpstr>Respiratory Bronchiolitis</vt:lpstr>
      <vt:lpstr>RB-ILD Pathology</vt:lpstr>
      <vt:lpstr>Slide 96</vt:lpstr>
      <vt:lpstr>Slide 97</vt:lpstr>
      <vt:lpstr>RB-ILD CT</vt:lpstr>
      <vt:lpstr>Slide 99</vt:lpstr>
      <vt:lpstr>Slide 100</vt:lpstr>
      <vt:lpstr>DIP Pathology</vt:lpstr>
      <vt:lpstr>Slide 102</vt:lpstr>
      <vt:lpstr>Slide 103</vt:lpstr>
      <vt:lpstr>DIP CT</vt:lpstr>
      <vt:lpstr>Slide 105</vt:lpstr>
      <vt:lpstr>Slide 106</vt:lpstr>
      <vt:lpstr>PLCH Pathology</vt:lpstr>
      <vt:lpstr>Slide 108</vt:lpstr>
      <vt:lpstr>PLCH CT</vt:lpstr>
      <vt:lpstr>Slide 110</vt:lpstr>
      <vt:lpstr>Slide 111</vt:lpstr>
      <vt:lpstr>Slide 112</vt:lpstr>
      <vt:lpstr>Slide 113</vt:lpstr>
      <vt:lpstr>UIP and smoking</vt:lpstr>
      <vt:lpstr>Slide 115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INTERSTITIAL PNEUMONITIS</dc:title>
  <dc:creator>James Ravenel</dc:creator>
  <cp:lastModifiedBy> </cp:lastModifiedBy>
  <cp:revision>78</cp:revision>
  <dcterms:created xsi:type="dcterms:W3CDTF">2001-03-21T01:06:32Z</dcterms:created>
  <dcterms:modified xsi:type="dcterms:W3CDTF">2010-04-13T13:37:57Z</dcterms:modified>
</cp:coreProperties>
</file>